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701" r:id="rId3"/>
    <p:sldMasterId id="2147483751" r:id="rId4"/>
  </p:sldMasterIdLst>
  <p:notesMasterIdLst>
    <p:notesMasterId r:id="rId6"/>
  </p:notesMasterIdLst>
  <p:handoutMasterIdLst>
    <p:handoutMasterId r:id="rId80"/>
  </p:handoutMasterIdLst>
  <p:sldIdLst>
    <p:sldId id="1847" r:id="rId5"/>
    <p:sldId id="1679" r:id="rId7"/>
    <p:sldId id="1785" r:id="rId8"/>
    <p:sldId id="1973" r:id="rId9"/>
    <p:sldId id="1668" r:id="rId10"/>
    <p:sldId id="1669" r:id="rId11"/>
    <p:sldId id="1670" r:id="rId12"/>
    <p:sldId id="1680" r:id="rId13"/>
    <p:sldId id="1681" r:id="rId14"/>
    <p:sldId id="1682" r:id="rId15"/>
    <p:sldId id="1683" r:id="rId16"/>
    <p:sldId id="1832" r:id="rId17"/>
    <p:sldId id="1833" r:id="rId18"/>
    <p:sldId id="1834" r:id="rId19"/>
    <p:sldId id="1835" r:id="rId20"/>
    <p:sldId id="1974" r:id="rId21"/>
    <p:sldId id="1686" r:id="rId22"/>
    <p:sldId id="1687" r:id="rId23"/>
    <p:sldId id="1162" r:id="rId24"/>
    <p:sldId id="1975" r:id="rId25"/>
    <p:sldId id="1976" r:id="rId26"/>
    <p:sldId id="1977" r:id="rId27"/>
    <p:sldId id="1978" r:id="rId28"/>
    <p:sldId id="1786" r:id="rId29"/>
    <p:sldId id="1688" r:id="rId30"/>
    <p:sldId id="2007" r:id="rId31"/>
    <p:sldId id="1689" r:id="rId32"/>
    <p:sldId id="1836" r:id="rId33"/>
    <p:sldId id="1690" r:id="rId34"/>
    <p:sldId id="1979" r:id="rId35"/>
    <p:sldId id="1980" r:id="rId36"/>
    <p:sldId id="1981" r:id="rId37"/>
    <p:sldId id="1784" r:id="rId38"/>
    <p:sldId id="1837" r:id="rId39"/>
    <p:sldId id="1838" r:id="rId40"/>
    <p:sldId id="2006" r:id="rId41"/>
    <p:sldId id="1760" r:id="rId42"/>
    <p:sldId id="1787" r:id="rId43"/>
    <p:sldId id="1255" r:id="rId44"/>
    <p:sldId id="1930" r:id="rId45"/>
    <p:sldId id="1931" r:id="rId46"/>
    <p:sldId id="1932" r:id="rId47"/>
    <p:sldId id="1933" r:id="rId48"/>
    <p:sldId id="1783" r:id="rId49"/>
    <p:sldId id="1908" r:id="rId50"/>
    <p:sldId id="1845" r:id="rId51"/>
    <p:sldId id="1846" r:id="rId52"/>
    <p:sldId id="1706" r:id="rId53"/>
    <p:sldId id="1982" r:id="rId54"/>
    <p:sldId id="1983" r:id="rId55"/>
    <p:sldId id="1984" r:id="rId56"/>
    <p:sldId id="1985" r:id="rId57"/>
    <p:sldId id="1986" r:id="rId58"/>
    <p:sldId id="1987" r:id="rId59"/>
    <p:sldId id="1988" r:id="rId60"/>
    <p:sldId id="1989" r:id="rId61"/>
    <p:sldId id="1990" r:id="rId62"/>
    <p:sldId id="1991" r:id="rId63"/>
    <p:sldId id="1992" r:id="rId64"/>
    <p:sldId id="1993" r:id="rId65"/>
    <p:sldId id="1994" r:id="rId66"/>
    <p:sldId id="1995" r:id="rId67"/>
    <p:sldId id="2005" r:id="rId68"/>
    <p:sldId id="1998" r:id="rId69"/>
    <p:sldId id="2002" r:id="rId70"/>
    <p:sldId id="1999" r:id="rId71"/>
    <p:sldId id="2003" r:id="rId72"/>
    <p:sldId id="1997" r:id="rId73"/>
    <p:sldId id="2004" r:id="rId74"/>
    <p:sldId id="1996" r:id="rId75"/>
    <p:sldId id="2001" r:id="rId76"/>
    <p:sldId id="2008" r:id="rId77"/>
    <p:sldId id="2009" r:id="rId78"/>
    <p:sldId id="1848" r:id="rId79"/>
  </p:sldIdLst>
  <p:sldSz cx="12192000" cy="6858000"/>
  <p:notesSz cx="6797675" cy="9872345"/>
  <p:embeddedFontLst>
    <p:embeddedFont>
      <p:font typeface="Segoe UI" panose="020B0502040204020203" pitchFamily="34" charset="0"/>
      <p:regular r:id="rId84"/>
      <p:bold r:id="rId85"/>
      <p:italic r:id="rId86"/>
      <p:boldItalic r:id="rId87"/>
    </p:embeddedFont>
    <p:embeddedFont>
      <p:font typeface="Calibri Light" panose="020F0302020204030204" pitchFamily="34" charset="0"/>
      <p:regular r:id="rId88"/>
      <p:italic r:id="rId89"/>
    </p:embeddedFont>
    <p:embeddedFont>
      <p:font typeface="Cera CY" panose="020B0604020202020204" charset="-52"/>
      <p:regular r:id="rId90"/>
      <p:bold r:id="rId91"/>
    </p:embeddedFont>
    <p:embeddedFont>
      <p:font typeface="Calibri" panose="020F0502020204030204" pitchFamily="34" charset="0"/>
      <p:regular r:id="rId92"/>
      <p:bold r:id="rId93"/>
      <p:italic r:id="rId94"/>
      <p:boldItalic r:id="rId95"/>
    </p:embeddedFont>
    <p:embeddedFont>
      <p:font typeface="Montserrat Medium" panose="020B0604020202020204" charset="0"/>
      <p:regular r:id="rId96"/>
      <p:italic r:id="rId97"/>
    </p:embeddedFont>
    <p:embeddedFont>
      <p:font typeface="GILROY-MEDIUM" panose="020B0604020202020204" charset="0"/>
      <p:regular r:id="rId98"/>
      <p:bold r:id="rId99"/>
    </p:embeddedFont>
    <p:embeddedFont>
      <p:font typeface="Gilroy" panose="020B0604020202020204" charset="0"/>
      <p:regular r:id="rId100"/>
      <p:bold r:id="rId101"/>
      <p:italic r:id="rId102"/>
      <p:boldItalic r:id="rId103"/>
    </p:embeddedFont>
    <p:embeddedFont>
      <p:font typeface="ROBOTO LIGHT2001047 LIGHT" panose="020B0604020202020204" charset="0"/>
      <p:regular r:id="rId104"/>
      <p:bold r:id="rId105"/>
    </p:embeddedFont>
    <p:embeddedFont>
      <p:font typeface="Montserrat" panose="020B0604020202020204" charset="0"/>
      <p:regular r:id="rId106"/>
      <p:bold r:id="rId107"/>
      <p:italic r:id="rId108"/>
      <p:boldItalic r:id="rId109"/>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87DA27-D2AF-471B-BE5C-E12286B2F9AC}">
          <p14:sldIdLst>
            <p14:sldId id="1847"/>
            <p14:sldId id="1679"/>
          </p14:sldIdLst>
        </p14:section>
        <p14:section name="Optimizer" id="{D1B23D3C-1B81-4F0B-8526-4AD31F4D9EDE}">
          <p14:sldIdLst>
            <p14:sldId id="1785"/>
            <p14:sldId id="1973"/>
            <p14:sldId id="1668"/>
            <p14:sldId id="1669"/>
            <p14:sldId id="1670"/>
            <p14:sldId id="1680"/>
            <p14:sldId id="1681"/>
            <p14:sldId id="1682"/>
            <p14:sldId id="1683"/>
            <p14:sldId id="1832"/>
            <p14:sldId id="1833"/>
            <p14:sldId id="1834"/>
            <p14:sldId id="1835"/>
            <p14:sldId id="1974"/>
            <p14:sldId id="1686"/>
            <p14:sldId id="1687"/>
            <p14:sldId id="1162"/>
            <p14:sldId id="1975"/>
            <p14:sldId id="1976"/>
            <p14:sldId id="1977"/>
            <p14:sldId id="1978"/>
            <p14:sldId id="1786"/>
            <p14:sldId id="1688"/>
            <p14:sldId id="2007"/>
            <p14:sldId id="1689"/>
            <p14:sldId id="1836"/>
            <p14:sldId id="1690"/>
            <p14:sldId id="1979"/>
            <p14:sldId id="1980"/>
            <p14:sldId id="1981"/>
            <p14:sldId id="1784"/>
            <p14:sldId id="1837"/>
            <p14:sldId id="1838"/>
            <p14:sldId id="2006"/>
            <p14:sldId id="1760"/>
          </p14:sldIdLst>
        </p14:section>
        <p14:section name="AQO" id="{33909AFF-64A6-4D6F-A322-AEBA0E4D8207}">
          <p14:sldIdLst>
            <p14:sldId id="1787"/>
            <p14:sldId id="1255"/>
            <p14:sldId id="1930"/>
            <p14:sldId id="1931"/>
            <p14:sldId id="1932"/>
            <p14:sldId id="1933"/>
          </p14:sldIdLst>
        </p14:section>
        <p14:section name="Где Replan не справляется" id="{782C0161-D4A0-4613-8817-B64545290205}">
          <p14:sldIdLst>
            <p14:sldId id="1783"/>
            <p14:sldId id="1908"/>
            <p14:sldId id="1845"/>
            <p14:sldId id="1846"/>
            <p14:sldId id="1706"/>
            <p14:sldId id="1982"/>
            <p14:sldId id="1983"/>
            <p14:sldId id="1984"/>
            <p14:sldId id="1985"/>
            <p14:sldId id="1986"/>
            <p14:sldId id="1987"/>
            <p14:sldId id="1988"/>
            <p14:sldId id="1989"/>
            <p14:sldId id="1990"/>
            <p14:sldId id="1991"/>
            <p14:sldId id="1992"/>
            <p14:sldId id="1993"/>
            <p14:sldId id="1994"/>
            <p14:sldId id="1995"/>
            <p14:sldId id="2005"/>
            <p14:sldId id="1998"/>
            <p14:sldId id="2002"/>
            <p14:sldId id="1999"/>
            <p14:sldId id="2003"/>
            <p14:sldId id="1997"/>
            <p14:sldId id="2004"/>
            <p14:sldId id="1996"/>
            <p14:sldId id="2001"/>
            <p14:sldId id="2008"/>
          </p14:sldIdLst>
        </p14:section>
        <p14:section name="JOB" id="{6823C6B7-225F-4FF5-B408-48874A419AE2}">
          <p14:sldIdLst>
            <p14:sldId id="2009"/>
            <p14:sldId id="184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CA"/>
    <a:srgbClr val="FFF2CC"/>
    <a:srgbClr val="FF8810"/>
    <a:srgbClr val="EB006B"/>
    <a:srgbClr val="FE9B1C"/>
    <a:srgbClr val="E66F18"/>
    <a:srgbClr val="FECC2B"/>
    <a:srgbClr val="B4834A"/>
    <a:srgbClr val="C0B33E"/>
    <a:srgbClr val="F6F3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855" autoAdjust="0"/>
  </p:normalViewPr>
  <p:slideViewPr>
    <p:cSldViewPr snapToGrid="0" showGuides="1">
      <p:cViewPr varScale="1">
        <p:scale>
          <a:sx n="73" d="100"/>
          <a:sy n="73" d="100"/>
        </p:scale>
        <p:origin x="979" y="58"/>
      </p:cViewPr>
      <p:guideLst>
        <p:guide pos="3990"/>
        <p:guide orient="horz" pos="2159"/>
      </p:guideLst>
    </p:cSldViewPr>
  </p:slideViewPr>
  <p:outlineViewPr>
    <p:cViewPr>
      <p:scale>
        <a:sx n="33" d="100"/>
        <a:sy n="33" d="100"/>
      </p:scale>
      <p:origin x="0" y="-18926"/>
    </p:cViewPr>
  </p:outlineViewPr>
  <p:notesTextViewPr>
    <p:cViewPr>
      <p:scale>
        <a:sx n="65" d="100"/>
        <a:sy n="65" d="100"/>
      </p:scale>
      <p:origin x="0" y="0"/>
    </p:cViewPr>
  </p:notesTextViewPr>
  <p:sorterViewPr>
    <p:cViewPr varScale="1">
      <p:scale>
        <a:sx n="100" d="100"/>
        <a:sy n="100" d="100"/>
      </p:scale>
      <p:origin x="0" y="-5496"/>
    </p:cViewPr>
  </p:sorterViewPr>
  <p:notesViewPr>
    <p:cSldViewPr snapToGrid="0">
      <p:cViewPr varScale="1">
        <p:scale>
          <a:sx n="76" d="100"/>
          <a:sy n="76" d="100"/>
        </p:scale>
        <p:origin x="3520"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16.fntdata"/><Relationship Id="rId98" Type="http://schemas.openxmlformats.org/officeDocument/2006/relationships/font" Target="fonts/font15.fntdata"/><Relationship Id="rId97" Type="http://schemas.openxmlformats.org/officeDocument/2006/relationships/font" Target="fonts/font14.fntdata"/><Relationship Id="rId96" Type="http://schemas.openxmlformats.org/officeDocument/2006/relationships/font" Target="fonts/font13.fntdata"/><Relationship Id="rId95" Type="http://schemas.openxmlformats.org/officeDocument/2006/relationships/font" Target="fonts/font12.fntdata"/><Relationship Id="rId94" Type="http://schemas.openxmlformats.org/officeDocument/2006/relationships/font" Target="fonts/font11.fntdata"/><Relationship Id="rId93" Type="http://schemas.openxmlformats.org/officeDocument/2006/relationships/font" Target="fonts/font10.fntdata"/><Relationship Id="rId92" Type="http://schemas.openxmlformats.org/officeDocument/2006/relationships/font" Target="fonts/font9.fntdata"/><Relationship Id="rId91" Type="http://schemas.openxmlformats.org/officeDocument/2006/relationships/font" Target="fonts/font8.fntdata"/><Relationship Id="rId90" Type="http://schemas.openxmlformats.org/officeDocument/2006/relationships/font" Target="fonts/font7.fntdata"/><Relationship Id="rId9" Type="http://schemas.openxmlformats.org/officeDocument/2006/relationships/slide" Target="slides/slide4.xml"/><Relationship Id="rId89" Type="http://schemas.openxmlformats.org/officeDocument/2006/relationships/font" Target="fonts/font6.fntdata"/><Relationship Id="rId88" Type="http://schemas.openxmlformats.org/officeDocument/2006/relationships/font" Target="fonts/font5.fntdata"/><Relationship Id="rId87" Type="http://schemas.openxmlformats.org/officeDocument/2006/relationships/font" Target="fonts/font4.fntdata"/><Relationship Id="rId86" Type="http://schemas.openxmlformats.org/officeDocument/2006/relationships/font" Target="fonts/font3.fntdata"/><Relationship Id="rId85" Type="http://schemas.openxmlformats.org/officeDocument/2006/relationships/font" Target="fonts/font2.fntdata"/><Relationship Id="rId84" Type="http://schemas.openxmlformats.org/officeDocument/2006/relationships/font" Target="fonts/font1.fntdata"/><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9" Type="http://schemas.openxmlformats.org/officeDocument/2006/relationships/font" Target="fonts/font26.fntdata"/><Relationship Id="rId108" Type="http://schemas.openxmlformats.org/officeDocument/2006/relationships/font" Target="fonts/font25.fntdata"/><Relationship Id="rId107" Type="http://schemas.openxmlformats.org/officeDocument/2006/relationships/font" Target="fonts/font24.fntdata"/><Relationship Id="rId106" Type="http://schemas.openxmlformats.org/officeDocument/2006/relationships/font" Target="fonts/font23.fntdata"/><Relationship Id="rId105" Type="http://schemas.openxmlformats.org/officeDocument/2006/relationships/font" Target="fonts/font22.fntdata"/><Relationship Id="rId104" Type="http://schemas.openxmlformats.org/officeDocument/2006/relationships/font" Target="fonts/font21.fntdata"/><Relationship Id="rId103" Type="http://schemas.openxmlformats.org/officeDocument/2006/relationships/font" Target="fonts/font20.fntdata"/><Relationship Id="rId102" Type="http://schemas.openxmlformats.org/officeDocument/2006/relationships/font" Target="fonts/font19.fntdata"/><Relationship Id="rId101" Type="http://schemas.openxmlformats.org/officeDocument/2006/relationships/font" Target="fonts/font18.fntdata"/><Relationship Id="rId100" Type="http://schemas.openxmlformats.org/officeDocument/2006/relationships/font" Target="fonts/font17.fntdata"/><Relationship Id="rId10" Type="http://schemas.openxmlformats.org/officeDocument/2006/relationships/slide" Target="slides/slide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920" b="1" i="0" u="none" strike="noStrike" kern="1200" spc="0" baseline="0">
                <a:solidFill>
                  <a:schemeClr val="tx1">
                    <a:lumMod val="65000"/>
                    <a:lumOff val="35000"/>
                  </a:schemeClr>
                </a:solidFill>
                <a:latin typeface="+mn-lt"/>
                <a:ea typeface="+mn-ea"/>
                <a:cs typeface="+mn-cs"/>
              </a:defRPr>
            </a:pPr>
            <a:r>
              <a:rPr lang="en-US" altLang="en-US" sz="1920" b="1"/>
              <a:t>Query execution time</a:t>
            </a:r>
            <a:endParaRPr lang="en-US" altLang="en-US" sz="1920" b="1"/>
          </a:p>
        </c:rich>
      </c:tx>
      <c:layout/>
      <c:overlay val="0"/>
      <c:spPr>
        <a:noFill/>
        <a:ln>
          <a:noFill/>
        </a:ln>
        <a:effectLst/>
      </c:spPr>
    </c:title>
    <c:autoTitleDeleted val="0"/>
    <c:plotArea>
      <c:layout/>
      <c:barChart>
        <c:barDir val="col"/>
        <c:grouping val="clustered"/>
        <c:varyColors val="0"/>
        <c:ser>
          <c:idx val="0"/>
          <c:order val="0"/>
          <c:tx>
            <c:strRef>
              <c:f>[Book1]Sheet1!$B$3</c:f>
              <c:strCache>
                <c:ptCount val="1"/>
                <c:pt idx="0">
                  <c:v>PostgreSQL Execution Time</c:v>
                </c:pt>
              </c:strCache>
            </c:strRef>
          </c:tx>
          <c:spPr>
            <a:solidFill>
              <a:srgbClr val="00206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6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[Book1]Sheet1!$A$3</c:f>
              <c:strCache>
                <c:ptCount val="1"/>
                <c:pt idx="0">
                  <c:v>PostgreSQL &amp; Replan</c:v>
                </c:pt>
              </c:strCache>
            </c:strRef>
          </c:cat>
          <c:val>
            <c:numRef>
              <c:f>[Book1]Sheet1!$C$3</c:f>
              <c:numCache>
                <c:formatCode>General</c:formatCode>
                <c:ptCount val="1"/>
                <c:pt idx="0">
                  <c:v>3.65</c:v>
                </c:pt>
              </c:numCache>
            </c:numRef>
          </c:val>
        </c:ser>
        <c:ser>
          <c:idx val="1"/>
          <c:order val="1"/>
          <c:tx>
            <c:strRef>
              <c:f>[Book1]Sheet1!$B$4</c:f>
              <c:strCache>
                <c:ptCount val="1"/>
                <c:pt idx="0">
                  <c:v>Replan Total Execution Time</c:v>
                </c:pt>
              </c:strCache>
            </c:strRef>
          </c:tx>
          <c:spPr>
            <a:solidFill>
              <a:srgbClr val="E66F18"/>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6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[Book1]Sheet1!$A$3</c:f>
              <c:strCache>
                <c:ptCount val="1"/>
                <c:pt idx="0">
                  <c:v>PostgreSQL &amp; Replan</c:v>
                </c:pt>
              </c:strCache>
            </c:strRef>
          </c:cat>
          <c:val>
            <c:numRef>
              <c:f>[Book1]Sheet1!$C$4</c:f>
              <c:numCache>
                <c:formatCode>General</c:formatCode>
                <c:ptCount val="1"/>
                <c:pt idx="0">
                  <c:v>0.55</c:v>
                </c:pt>
              </c:numCache>
            </c:numRef>
          </c:val>
        </c:ser>
        <c:dLbls>
          <c:showLegendKey val="0"/>
          <c:showVal val="1"/>
          <c:showCatName val="0"/>
          <c:showSerName val="0"/>
          <c:showPercent val="0"/>
          <c:showBubbleSize val="0"/>
        </c:dLbls>
        <c:gapWidth val="150"/>
        <c:axId val="962788660"/>
        <c:axId val="708522023"/>
      </c:barChart>
      <c:catAx>
        <c:axId val="962788660"/>
        <c:scaling>
          <c:orientation val="minMax"/>
        </c:scaling>
        <c:delete val="1"/>
        <c:axPos val="b"/>
        <c:numFmt formatCode="General" sourceLinked="0"/>
        <c:majorTickMark val="none"/>
        <c:minorTickMark val="none"/>
        <c:tickLblPos val="nextTo"/>
        <c:txPr>
          <a:bodyPr rot="-6000000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crossAx val="708522023"/>
        <c:crosses val="autoZero"/>
        <c:auto val="1"/>
        <c:lblAlgn val="ctr"/>
        <c:lblOffset val="100"/>
        <c:noMultiLvlLbl val="0"/>
      </c:catAx>
      <c:valAx>
        <c:axId val="7085220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en-US" sz="1600" b="1" i="0" u="none" strike="noStrike" kern="1200" baseline="0">
                    <a:solidFill>
                      <a:schemeClr val="tx1">
                        <a:lumMod val="65000"/>
                        <a:lumOff val="35000"/>
                      </a:schemeClr>
                    </a:solidFill>
                    <a:latin typeface="+mn-lt"/>
                    <a:ea typeface="+mn-ea"/>
                    <a:cs typeface="+mn-cs"/>
                  </a:defRPr>
                </a:pPr>
                <a:r>
                  <a:rPr lang="en-US"/>
                  <a:t>seconds</a:t>
                </a:r>
                <a:endParaRPr lang="en-US"/>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crossAx val="962788660"/>
        <c:crosses val="autoZero"/>
        <c:crossBetween val="between"/>
      </c:valAx>
      <c:spPr>
        <a:noFill/>
        <a:ln>
          <a:noFill/>
        </a:ln>
        <a:effectLst/>
      </c:spPr>
    </c:plotArea>
    <c:legend>
      <c:legendPos val="r"/>
      <c:legendEntry>
        <c:idx val="0"/>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Entry>
      <c:legendEntry>
        <c:idx val="1"/>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sz="1600" b="1"/>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920" b="1" i="0" u="none" strike="noStrike" kern="1200" spc="0" baseline="0">
                <a:solidFill>
                  <a:schemeClr val="tx1">
                    <a:lumMod val="65000"/>
                    <a:lumOff val="35000"/>
                  </a:schemeClr>
                </a:solidFill>
                <a:latin typeface="+mn-lt"/>
                <a:ea typeface="+mn-ea"/>
                <a:cs typeface="+mn-cs"/>
              </a:defRPr>
            </a:pPr>
            <a:r>
              <a:rPr lang="en-US" altLang="en-US" sz="1920" b="1"/>
              <a:t>Query execution time 11c</a:t>
            </a:r>
            <a:endParaRPr lang="en-US" altLang="en-US" sz="1920" b="1"/>
          </a:p>
        </c:rich>
      </c:tx>
      <c:layout/>
      <c:overlay val="0"/>
      <c:spPr>
        <a:noFill/>
        <a:ln>
          <a:noFill/>
        </a:ln>
        <a:effectLst/>
      </c:spPr>
    </c:title>
    <c:autoTitleDeleted val="0"/>
    <c:plotArea>
      <c:layout/>
      <c:barChart>
        <c:barDir val="col"/>
        <c:grouping val="clustered"/>
        <c:varyColors val="0"/>
        <c:ser>
          <c:idx val="0"/>
          <c:order val="0"/>
          <c:tx>
            <c:strRef>
              <c:f>[Book1]Sheet1!$B$3</c:f>
              <c:strCache>
                <c:ptCount val="1"/>
                <c:pt idx="0">
                  <c:v>PostgreSQL Execution Time</c:v>
                </c:pt>
              </c:strCache>
            </c:strRef>
          </c:tx>
          <c:spPr>
            <a:solidFill>
              <a:srgbClr val="00206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6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[Book1]Sheet1!$A$3</c:f>
              <c:strCache>
                <c:ptCount val="1"/>
                <c:pt idx="0">
                  <c:v>PostgreSQL &amp; Replan</c:v>
                </c:pt>
              </c:strCache>
            </c:strRef>
          </c:cat>
          <c:val>
            <c:numRef>
              <c:f>[Book1]Sheet1!$C$3</c:f>
              <c:numCache>
                <c:formatCode>General</c:formatCode>
                <c:ptCount val="1"/>
                <c:pt idx="0">
                  <c:v>4.28</c:v>
                </c:pt>
              </c:numCache>
            </c:numRef>
          </c:val>
        </c:ser>
        <c:ser>
          <c:idx val="1"/>
          <c:order val="1"/>
          <c:tx>
            <c:strRef>
              <c:f>[Book1]Sheet1!$B$4</c:f>
              <c:strCache>
                <c:ptCount val="1"/>
                <c:pt idx="0">
                  <c:v>Replan Total Execution Time</c:v>
                </c:pt>
              </c:strCache>
            </c:strRef>
          </c:tx>
          <c:spPr>
            <a:solidFill>
              <a:srgbClr val="E66F18"/>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6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[Book1]Sheet1!$A$3</c:f>
              <c:strCache>
                <c:ptCount val="1"/>
                <c:pt idx="0">
                  <c:v>PostgreSQL &amp; Replan</c:v>
                </c:pt>
              </c:strCache>
            </c:strRef>
          </c:cat>
          <c:val>
            <c:numRef>
              <c:f>[Book1]Sheet1!$C$4</c:f>
              <c:numCache>
                <c:formatCode>General</c:formatCode>
                <c:ptCount val="1"/>
                <c:pt idx="0">
                  <c:v>1.01</c:v>
                </c:pt>
              </c:numCache>
            </c:numRef>
          </c:val>
        </c:ser>
        <c:dLbls>
          <c:showLegendKey val="0"/>
          <c:showVal val="1"/>
          <c:showCatName val="0"/>
          <c:showSerName val="0"/>
          <c:showPercent val="0"/>
          <c:showBubbleSize val="0"/>
        </c:dLbls>
        <c:gapWidth val="150"/>
        <c:axId val="962788660"/>
        <c:axId val="708522023"/>
      </c:barChart>
      <c:catAx>
        <c:axId val="962788660"/>
        <c:scaling>
          <c:orientation val="minMax"/>
        </c:scaling>
        <c:delete val="1"/>
        <c:axPos val="b"/>
        <c:numFmt formatCode="General" sourceLinked="0"/>
        <c:majorTickMark val="none"/>
        <c:minorTickMark val="none"/>
        <c:tickLblPos val="nextTo"/>
        <c:txPr>
          <a:bodyPr rot="-6000000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crossAx val="708522023"/>
        <c:crosses val="autoZero"/>
        <c:auto val="1"/>
        <c:lblAlgn val="ctr"/>
        <c:lblOffset val="100"/>
        <c:noMultiLvlLbl val="0"/>
      </c:catAx>
      <c:valAx>
        <c:axId val="7085220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en-US" sz="1600" b="1" i="0" u="none" strike="noStrike" kern="1200" baseline="0">
                    <a:solidFill>
                      <a:schemeClr val="tx1">
                        <a:lumMod val="65000"/>
                        <a:lumOff val="35000"/>
                      </a:schemeClr>
                    </a:solidFill>
                    <a:latin typeface="+mn-lt"/>
                    <a:ea typeface="+mn-ea"/>
                    <a:cs typeface="+mn-cs"/>
                  </a:defRPr>
                </a:pPr>
                <a:r>
                  <a:rPr lang="en-US"/>
                  <a:t>seconds</a:t>
                </a:r>
                <a:endParaRPr lang="en-US"/>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crossAx val="962788660"/>
        <c:crosses val="autoZero"/>
        <c:crossBetween val="between"/>
      </c:valAx>
      <c:spPr>
        <a:noFill/>
        <a:ln>
          <a:noFill/>
        </a:ln>
        <a:effectLst/>
      </c:spPr>
    </c:plotArea>
    <c:legend>
      <c:legendPos val="r"/>
      <c:legendEntry>
        <c:idx val="0"/>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Entry>
      <c:legendEntry>
        <c:idx val="1"/>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sz="1600" b="1"/>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920" b="1" i="0" u="none" strike="noStrike" kern="1200" spc="0" baseline="0">
                <a:solidFill>
                  <a:schemeClr val="tx1">
                    <a:lumMod val="65000"/>
                    <a:lumOff val="35000"/>
                  </a:schemeClr>
                </a:solidFill>
                <a:latin typeface="+mn-lt"/>
                <a:ea typeface="+mn-ea"/>
                <a:cs typeface="+mn-cs"/>
              </a:defRPr>
            </a:pPr>
            <a:r>
              <a:rPr lang="en-US" altLang="en-US" sz="1920" b="1"/>
              <a:t>Query execution time 26c</a:t>
            </a:r>
            <a:endParaRPr lang="en-US" altLang="en-US" sz="1920" b="1"/>
          </a:p>
        </c:rich>
      </c:tx>
      <c:layout/>
      <c:overlay val="0"/>
      <c:spPr>
        <a:noFill/>
        <a:ln>
          <a:noFill/>
        </a:ln>
        <a:effectLst/>
      </c:spPr>
    </c:title>
    <c:autoTitleDeleted val="0"/>
    <c:plotArea>
      <c:layout/>
      <c:barChart>
        <c:barDir val="col"/>
        <c:grouping val="clustered"/>
        <c:varyColors val="0"/>
        <c:ser>
          <c:idx val="0"/>
          <c:order val="0"/>
          <c:tx>
            <c:strRef>
              <c:f>[Book1]Sheet1!$B$3</c:f>
              <c:strCache>
                <c:ptCount val="1"/>
                <c:pt idx="0">
                  <c:v>PostgreSQL Execution Time</c:v>
                </c:pt>
              </c:strCache>
            </c:strRef>
          </c:tx>
          <c:spPr>
            <a:solidFill>
              <a:srgbClr val="00206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6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[Book1]Sheet1!$A$3</c:f>
              <c:strCache>
                <c:ptCount val="1"/>
                <c:pt idx="0">
                  <c:v>PostgreSQL &amp; Replan</c:v>
                </c:pt>
              </c:strCache>
            </c:strRef>
          </c:cat>
          <c:val>
            <c:numRef>
              <c:f>[Book1]Sheet1!$C$3</c:f>
              <c:numCache>
                <c:formatCode>General</c:formatCode>
                <c:ptCount val="1"/>
                <c:pt idx="0">
                  <c:v>258.02</c:v>
                </c:pt>
              </c:numCache>
            </c:numRef>
          </c:val>
        </c:ser>
        <c:ser>
          <c:idx val="1"/>
          <c:order val="1"/>
          <c:tx>
            <c:strRef>
              <c:f>[Book1]Sheet1!$B$4</c:f>
              <c:strCache>
                <c:ptCount val="1"/>
                <c:pt idx="0">
                  <c:v>Replan Total Execution Time</c:v>
                </c:pt>
              </c:strCache>
            </c:strRef>
          </c:tx>
          <c:spPr>
            <a:solidFill>
              <a:srgbClr val="E66F18"/>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6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[Book1]Sheet1!$A$3</c:f>
              <c:strCache>
                <c:ptCount val="1"/>
                <c:pt idx="0">
                  <c:v>PostgreSQL &amp; Replan</c:v>
                </c:pt>
              </c:strCache>
            </c:strRef>
          </c:cat>
          <c:val>
            <c:numRef>
              <c:f>[Book1]Sheet1!$C$4</c:f>
              <c:numCache>
                <c:formatCode>General</c:formatCode>
                <c:ptCount val="1"/>
                <c:pt idx="0">
                  <c:v>52.14</c:v>
                </c:pt>
              </c:numCache>
            </c:numRef>
          </c:val>
        </c:ser>
        <c:dLbls>
          <c:showLegendKey val="0"/>
          <c:showVal val="1"/>
          <c:showCatName val="0"/>
          <c:showSerName val="0"/>
          <c:showPercent val="0"/>
          <c:showBubbleSize val="0"/>
        </c:dLbls>
        <c:gapWidth val="150"/>
        <c:axId val="962788660"/>
        <c:axId val="708522023"/>
      </c:barChart>
      <c:catAx>
        <c:axId val="962788660"/>
        <c:scaling>
          <c:orientation val="minMax"/>
        </c:scaling>
        <c:delete val="1"/>
        <c:axPos val="b"/>
        <c:numFmt formatCode="General" sourceLinked="0"/>
        <c:majorTickMark val="none"/>
        <c:minorTickMark val="none"/>
        <c:tickLblPos val="nextTo"/>
        <c:txPr>
          <a:bodyPr rot="-6000000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crossAx val="708522023"/>
        <c:crosses val="autoZero"/>
        <c:auto val="1"/>
        <c:lblAlgn val="ctr"/>
        <c:lblOffset val="100"/>
        <c:noMultiLvlLbl val="0"/>
      </c:catAx>
      <c:valAx>
        <c:axId val="7085220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en-US" sz="1600" b="1" i="0" u="none" strike="noStrike" kern="1200" baseline="0">
                    <a:solidFill>
                      <a:schemeClr val="tx1">
                        <a:lumMod val="65000"/>
                        <a:lumOff val="35000"/>
                      </a:schemeClr>
                    </a:solidFill>
                    <a:latin typeface="+mn-lt"/>
                    <a:ea typeface="+mn-ea"/>
                    <a:cs typeface="+mn-cs"/>
                  </a:defRPr>
                </a:pPr>
                <a:r>
                  <a:rPr lang="en-US"/>
                  <a:t>seconds</a:t>
                </a:r>
                <a:endParaRPr lang="en-US"/>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crossAx val="962788660"/>
        <c:crosses val="autoZero"/>
        <c:crossBetween val="between"/>
      </c:valAx>
      <c:spPr>
        <a:noFill/>
        <a:ln>
          <a:noFill/>
        </a:ln>
        <a:effectLst/>
      </c:spPr>
    </c:plotArea>
    <c:legend>
      <c:legendPos val="r"/>
      <c:legendEntry>
        <c:idx val="0"/>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Entry>
      <c:legendEntry>
        <c:idx val="1"/>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sz="1600" b="1"/>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920" b="1" i="0" u="none" strike="noStrike" kern="1200" spc="0" baseline="0">
                <a:solidFill>
                  <a:schemeClr val="tx1">
                    <a:lumMod val="65000"/>
                    <a:lumOff val="35000"/>
                  </a:schemeClr>
                </a:solidFill>
                <a:latin typeface="+mn-lt"/>
                <a:ea typeface="+mn-ea"/>
                <a:cs typeface="+mn-cs"/>
              </a:defRPr>
            </a:pPr>
            <a:r>
              <a:rPr lang="en-US" altLang="en-US" sz="1920" b="1"/>
              <a:t>Query execution time: 29c</a:t>
            </a:r>
            <a:endParaRPr lang="en-US" altLang="en-US" sz="1920" b="1"/>
          </a:p>
        </c:rich>
      </c:tx>
      <c:layout/>
      <c:overlay val="0"/>
      <c:spPr>
        <a:noFill/>
        <a:ln>
          <a:noFill/>
        </a:ln>
        <a:effectLst/>
      </c:spPr>
    </c:title>
    <c:autoTitleDeleted val="0"/>
    <c:plotArea>
      <c:layout/>
      <c:barChart>
        <c:barDir val="col"/>
        <c:grouping val="clustered"/>
        <c:varyColors val="0"/>
        <c:ser>
          <c:idx val="0"/>
          <c:order val="0"/>
          <c:tx>
            <c:strRef>
              <c:f>[Book1]Sheet1!$B$3</c:f>
              <c:strCache>
                <c:ptCount val="1"/>
                <c:pt idx="0">
                  <c:v>PostgreSQL Execution Time</c:v>
                </c:pt>
              </c:strCache>
            </c:strRef>
          </c:tx>
          <c:spPr>
            <a:solidFill>
              <a:srgbClr val="00206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6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[Book1]Sheet1!$A$3</c:f>
              <c:strCache>
                <c:ptCount val="1"/>
                <c:pt idx="0">
                  <c:v>PostgreSQL &amp; Replan</c:v>
                </c:pt>
              </c:strCache>
            </c:strRef>
          </c:cat>
          <c:val>
            <c:numRef>
              <c:f>[Book1]Sheet1!$C$3</c:f>
              <c:numCache>
                <c:formatCode>General</c:formatCode>
                <c:ptCount val="1"/>
                <c:pt idx="0">
                  <c:v>3.65</c:v>
                </c:pt>
              </c:numCache>
            </c:numRef>
          </c:val>
        </c:ser>
        <c:ser>
          <c:idx val="1"/>
          <c:order val="1"/>
          <c:tx>
            <c:strRef>
              <c:f>[Book1]Sheet1!$B$4</c:f>
              <c:strCache>
                <c:ptCount val="1"/>
                <c:pt idx="0">
                  <c:v>Replan Total Execution Time</c:v>
                </c:pt>
              </c:strCache>
            </c:strRef>
          </c:tx>
          <c:spPr>
            <a:solidFill>
              <a:srgbClr val="E66F18"/>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6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[Book1]Sheet1!$A$3</c:f>
              <c:strCache>
                <c:ptCount val="1"/>
                <c:pt idx="0">
                  <c:v>PostgreSQL &amp; Replan</c:v>
                </c:pt>
              </c:strCache>
            </c:strRef>
          </c:cat>
          <c:val>
            <c:numRef>
              <c:f>[Book1]Sheet1!$C$4</c:f>
              <c:numCache>
                <c:formatCode>General</c:formatCode>
                <c:ptCount val="1"/>
                <c:pt idx="0">
                  <c:v>1.04</c:v>
                </c:pt>
              </c:numCache>
            </c:numRef>
          </c:val>
        </c:ser>
        <c:dLbls>
          <c:showLegendKey val="0"/>
          <c:showVal val="1"/>
          <c:showCatName val="0"/>
          <c:showSerName val="0"/>
          <c:showPercent val="0"/>
          <c:showBubbleSize val="0"/>
        </c:dLbls>
        <c:gapWidth val="150"/>
        <c:axId val="962788660"/>
        <c:axId val="708522023"/>
      </c:barChart>
      <c:catAx>
        <c:axId val="962788660"/>
        <c:scaling>
          <c:orientation val="minMax"/>
        </c:scaling>
        <c:delete val="1"/>
        <c:axPos val="b"/>
        <c:numFmt formatCode="General" sourceLinked="0"/>
        <c:majorTickMark val="none"/>
        <c:minorTickMark val="none"/>
        <c:tickLblPos val="nextTo"/>
        <c:txPr>
          <a:bodyPr rot="-6000000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crossAx val="708522023"/>
        <c:crosses val="autoZero"/>
        <c:auto val="1"/>
        <c:lblAlgn val="ctr"/>
        <c:lblOffset val="100"/>
        <c:noMultiLvlLbl val="0"/>
      </c:catAx>
      <c:valAx>
        <c:axId val="7085220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en-US" sz="1600" b="1" i="0" u="none" strike="noStrike" kern="1200" baseline="0">
                    <a:solidFill>
                      <a:schemeClr val="tx1">
                        <a:lumMod val="65000"/>
                        <a:lumOff val="35000"/>
                      </a:schemeClr>
                    </a:solidFill>
                    <a:latin typeface="+mn-lt"/>
                    <a:ea typeface="+mn-ea"/>
                    <a:cs typeface="+mn-cs"/>
                  </a:defRPr>
                </a:pPr>
                <a:r>
                  <a:rPr lang="en-US"/>
                  <a:t>seconds</a:t>
                </a:r>
                <a:endParaRPr lang="en-US"/>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crossAx val="962788660"/>
        <c:crosses val="autoZero"/>
        <c:crossBetween val="between"/>
      </c:valAx>
      <c:spPr>
        <a:noFill/>
        <a:ln>
          <a:noFill/>
        </a:ln>
        <a:effectLst/>
      </c:spPr>
    </c:plotArea>
    <c:legend>
      <c:legendPos val="r"/>
      <c:legendEntry>
        <c:idx val="0"/>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Entry>
      <c:legendEntry>
        <c:idx val="1"/>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sz="1600" b="1"/>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920" b="1" i="0" u="none" strike="noStrike" kern="1200" spc="0" baseline="0">
                <a:solidFill>
                  <a:schemeClr val="tx1">
                    <a:lumMod val="65000"/>
                    <a:lumOff val="35000"/>
                  </a:schemeClr>
                </a:solidFill>
                <a:latin typeface="+mn-lt"/>
                <a:ea typeface="+mn-ea"/>
                <a:cs typeface="+mn-cs"/>
              </a:defRPr>
            </a:pPr>
            <a:r>
              <a:rPr lang="en-US" altLang="en-US" sz="1920" b="1"/>
              <a:t>Query execution time (31c)</a:t>
            </a:r>
            <a:endParaRPr lang="en-US" altLang="en-US" sz="1920" b="1"/>
          </a:p>
        </c:rich>
      </c:tx>
      <c:layout/>
      <c:overlay val="0"/>
      <c:spPr>
        <a:noFill/>
        <a:ln>
          <a:noFill/>
        </a:ln>
        <a:effectLst/>
      </c:spPr>
    </c:title>
    <c:autoTitleDeleted val="0"/>
    <c:plotArea>
      <c:layout/>
      <c:barChart>
        <c:barDir val="col"/>
        <c:grouping val="clustered"/>
        <c:varyColors val="0"/>
        <c:ser>
          <c:idx val="0"/>
          <c:order val="0"/>
          <c:tx>
            <c:strRef>
              <c:f>[Book1]Sheet1!$B$3</c:f>
              <c:strCache>
                <c:ptCount val="1"/>
                <c:pt idx="0">
                  <c:v>PostgreSQL Execution Time</c:v>
                </c:pt>
              </c:strCache>
            </c:strRef>
          </c:tx>
          <c:spPr>
            <a:solidFill>
              <a:srgbClr val="00206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6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[Book1]Sheet1!$A$3</c:f>
              <c:strCache>
                <c:ptCount val="1"/>
                <c:pt idx="0">
                  <c:v>PostgreSQL &amp; Replan</c:v>
                </c:pt>
              </c:strCache>
            </c:strRef>
          </c:cat>
          <c:val>
            <c:numRef>
              <c:f>[Book1]Sheet1!$C$3</c:f>
              <c:numCache>
                <c:formatCode>General</c:formatCode>
                <c:ptCount val="1"/>
                <c:pt idx="0">
                  <c:v>23.52</c:v>
                </c:pt>
              </c:numCache>
            </c:numRef>
          </c:val>
        </c:ser>
        <c:ser>
          <c:idx val="1"/>
          <c:order val="1"/>
          <c:tx>
            <c:strRef>
              <c:f>[Book1]Sheet1!$B$4</c:f>
              <c:strCache>
                <c:ptCount val="1"/>
                <c:pt idx="0">
                  <c:v>Replan Total Execution Time</c:v>
                </c:pt>
              </c:strCache>
            </c:strRef>
          </c:tx>
          <c:spPr>
            <a:solidFill>
              <a:srgbClr val="E66F18"/>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16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[Book1]Sheet1!$A$3</c:f>
              <c:strCache>
                <c:ptCount val="1"/>
                <c:pt idx="0">
                  <c:v>PostgreSQL &amp; Replan</c:v>
                </c:pt>
              </c:strCache>
            </c:strRef>
          </c:cat>
          <c:val>
            <c:numRef>
              <c:f>[Book1]Sheet1!$C$4</c:f>
              <c:numCache>
                <c:formatCode>General</c:formatCode>
                <c:ptCount val="1"/>
                <c:pt idx="0">
                  <c:v>2.1</c:v>
                </c:pt>
              </c:numCache>
            </c:numRef>
          </c:val>
        </c:ser>
        <c:dLbls>
          <c:showLegendKey val="0"/>
          <c:showVal val="1"/>
          <c:showCatName val="0"/>
          <c:showSerName val="0"/>
          <c:showPercent val="0"/>
          <c:showBubbleSize val="0"/>
        </c:dLbls>
        <c:gapWidth val="150"/>
        <c:axId val="962788660"/>
        <c:axId val="708522023"/>
      </c:barChart>
      <c:catAx>
        <c:axId val="962788660"/>
        <c:scaling>
          <c:orientation val="minMax"/>
        </c:scaling>
        <c:delete val="1"/>
        <c:axPos val="b"/>
        <c:numFmt formatCode="General" sourceLinked="0"/>
        <c:majorTickMark val="none"/>
        <c:minorTickMark val="none"/>
        <c:tickLblPos val="nextTo"/>
        <c:txPr>
          <a:bodyPr rot="-6000000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crossAx val="708522023"/>
        <c:crosses val="autoZero"/>
        <c:auto val="1"/>
        <c:lblAlgn val="ctr"/>
        <c:lblOffset val="100"/>
        <c:noMultiLvlLbl val="0"/>
      </c:catAx>
      <c:valAx>
        <c:axId val="7085220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0" vertOverflow="ellipsis" vert="horz" wrap="square" anchor="ctr" anchorCtr="1"/>
              <a:lstStyle/>
              <a:p>
                <a:pPr defTabSz="914400">
                  <a:defRPr lang="en-US" sz="1600" b="1" i="0" u="none" strike="noStrike" kern="1200" baseline="0">
                    <a:solidFill>
                      <a:schemeClr val="tx1">
                        <a:lumMod val="65000"/>
                        <a:lumOff val="35000"/>
                      </a:schemeClr>
                    </a:solidFill>
                    <a:latin typeface="+mn-lt"/>
                    <a:ea typeface="+mn-ea"/>
                    <a:cs typeface="+mn-cs"/>
                  </a:defRPr>
                </a:pPr>
                <a:r>
                  <a:rPr lang="en-US" altLang="en-US"/>
                  <a:t>seconds</a:t>
                </a:r>
                <a:endParaRPr lang="en-US" altLang="en-US"/>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crossAx val="962788660"/>
        <c:crosses val="autoZero"/>
        <c:crossBetween val="between"/>
      </c:valAx>
      <c:spPr>
        <a:noFill/>
        <a:ln>
          <a:noFill/>
        </a:ln>
        <a:effectLst/>
      </c:spPr>
    </c:plotArea>
    <c:legend>
      <c:legendPos val="r"/>
      <c:legendEntry>
        <c:idx val="0"/>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Entry>
      <c:legendEntry>
        <c:idx val="1"/>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en-US" sz="16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sz="1600" b="1"/>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vl1pPr>
          </a:lstStyle>
          <a:p>
            <a:fld id="{012CB623-322B-4667-A249-3BD63E8284CF}" type="datetimeFigureOut">
              <a:rPr lang="ru-RU" smtClean="0"/>
            </a:fld>
            <a:endParaRPr lang="ru-RU"/>
          </a:p>
        </p:txBody>
      </p:sp>
      <p:sp>
        <p:nvSpPr>
          <p:cNvPr id="4" name="Нижний колонтитул 3"/>
          <p:cNvSpPr>
            <a:spLocks noGrp="1"/>
          </p:cNvSpPr>
          <p:nvPr>
            <p:ph type="ftr" sz="quarter" idx="2"/>
          </p:nvPr>
        </p:nvSpPr>
        <p:spPr>
          <a:xfrm>
            <a:off x="0" y="9377363"/>
            <a:ext cx="2946400" cy="4953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49688" y="9377363"/>
            <a:ext cx="2946400" cy="495300"/>
          </a:xfrm>
          <a:prstGeom prst="rect">
            <a:avLst/>
          </a:prstGeom>
        </p:spPr>
        <p:txBody>
          <a:bodyPr vert="horz" lIns="91440" tIns="45720" rIns="91440" bIns="45720" rtlCol="0" anchor="b"/>
          <a:lstStyle>
            <a:lvl1pPr algn="r">
              <a:defRPr sz="1200"/>
            </a:lvl1pPr>
          </a:lstStyle>
          <a:p>
            <a:fld id="{F296BC7B-3C7A-4C13-8475-AD3B35140719}" type="slidenum">
              <a:rPr lang="ru-RU" smtClean="0"/>
            </a:fld>
            <a:endParaRPr lang="ru-RU"/>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1" y="0"/>
            <a:ext cx="2945659" cy="49534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0444" y="0"/>
            <a:ext cx="2945659" cy="495348"/>
          </a:xfrm>
          <a:prstGeom prst="rect">
            <a:avLst/>
          </a:prstGeom>
        </p:spPr>
        <p:txBody>
          <a:bodyPr vert="horz" lIns="91440" tIns="45720" rIns="91440" bIns="45720" rtlCol="0"/>
          <a:lstStyle>
            <a:lvl1pPr algn="r">
              <a:defRPr sz="1200"/>
            </a:lvl1pPr>
          </a:lstStyle>
          <a:p>
            <a:fld id="{624DFB2E-8D7A-4A8C-891A-18978D16FAF0}" type="datetimeFigureOut">
              <a:rPr lang="ru-RU" smtClean="0"/>
            </a:fld>
            <a:endParaRPr lang="ru-RU"/>
          </a:p>
        </p:txBody>
      </p:sp>
      <p:sp>
        <p:nvSpPr>
          <p:cNvPr id="4" name="Образ слайда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6" name="Нижний колонтитул 5"/>
          <p:cNvSpPr>
            <a:spLocks noGrp="1"/>
          </p:cNvSpPr>
          <p:nvPr>
            <p:ph type="ftr" sz="quarter" idx="4"/>
          </p:nvPr>
        </p:nvSpPr>
        <p:spPr>
          <a:xfrm>
            <a:off x="1" y="9377318"/>
            <a:ext cx="2945659" cy="49534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0444" y="9377318"/>
            <a:ext cx="2945659" cy="495347"/>
          </a:xfrm>
          <a:prstGeom prst="rect">
            <a:avLst/>
          </a:prstGeom>
        </p:spPr>
        <p:txBody>
          <a:bodyPr vert="horz" lIns="91440" tIns="45720" rIns="91440" bIns="45720" rtlCol="0" anchor="b"/>
          <a:lstStyle>
            <a:lvl1pPr algn="r">
              <a:defRPr sz="1200"/>
            </a:lvl1pPr>
          </a:lstStyle>
          <a:p>
            <a:fld id="{4943E8CE-A423-405A-A43A-4221B919A06B}" type="slidenum">
              <a:rPr lang="ru-RU" smtClean="0"/>
            </a:fld>
            <a:endParaRPr lang="ru-RU"/>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943E8CE-A423-405A-A43A-4221B919A06B}" type="slidenum">
              <a:rPr lang="ru-RU" smtClean="0"/>
            </a:fld>
            <a:endParaRPr 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неравномерное распределение:</a:t>
            </a:r>
            <a:endParaRPr lang="en-US"/>
          </a:p>
          <a:p>
            <a:r>
              <a:rPr lang="en-US"/>
              <a:t>explain analyze select count(*)</a:t>
            </a:r>
            <a:endParaRPr lang="en-US"/>
          </a:p>
          <a:p>
            <a:r>
              <a:rPr lang="en-US"/>
              <a:t>      from pipeline p,</a:t>
            </a:r>
            <a:endParaRPr lang="en-US"/>
          </a:p>
          <a:p>
            <a:r>
              <a:rPr lang="en-US"/>
              <a:t>           tasks t</a:t>
            </a:r>
            <a:endParaRPr lang="en-US"/>
          </a:p>
          <a:p>
            <a:r>
              <a:rPr lang="en-US"/>
              <a:t>     where p.id = t.pipeline_id</a:t>
            </a:r>
            <a:endParaRPr lang="en-US"/>
          </a:p>
          <a:p>
            <a:r>
              <a:rPr lang="en-US"/>
              <a:t>       and t.creation_time &gt; now() - interval '3 hour';</a:t>
            </a:r>
            <a:endParaRPr lang="en-US"/>
          </a:p>
          <a:p>
            <a:endParaRPr lang="en-US"/>
          </a:p>
          <a:p>
            <a:r>
              <a:rPr lang="en-US"/>
              <a:t>explain analyze select count(*)</a:t>
            </a:r>
            <a:endParaRPr lang="en-US"/>
          </a:p>
          <a:p>
            <a:r>
              <a:rPr lang="en-US"/>
              <a:t>      from pipeline p,</a:t>
            </a:r>
            <a:endParaRPr lang="en-US"/>
          </a:p>
          <a:p>
            <a:r>
              <a:rPr lang="en-US"/>
              <a:t>           tasks t</a:t>
            </a:r>
            <a:endParaRPr lang="en-US"/>
          </a:p>
          <a:p>
            <a:r>
              <a:rPr lang="en-US"/>
              <a:t>     where p.id = t.pipeline_id</a:t>
            </a:r>
            <a:endParaRPr lang="en-US"/>
          </a:p>
          <a:p>
            <a:r>
              <a:rPr lang="en-US"/>
              <a:t>       and t.creation_time &gt; now() - interval '4 hour';</a:t>
            </a:r>
            <a:endParaRPr lang="en-US"/>
          </a:p>
          <a:p>
            <a:endParaRPr lang="en-US"/>
          </a:p>
          <a:p>
            <a:r>
              <a:rPr lang="en-US"/>
              <a:t>\корелляция: creation_time, pipeline_id</a:t>
            </a:r>
            <a:endParaRPr lang="en-US"/>
          </a:p>
          <a:p>
            <a:r>
              <a:rPr lang="en-US"/>
              <a:t>explain analyze select pipeline.creation_time, count(tasks.id) </a:t>
            </a:r>
            <a:endParaRPr lang="en-US"/>
          </a:p>
          <a:p>
            <a:r>
              <a:rPr lang="en-US"/>
              <a:t>       from tasks </a:t>
            </a:r>
            <a:endParaRPr lang="en-US"/>
          </a:p>
          <a:p>
            <a:r>
              <a:rPr lang="en-US"/>
              <a:t>       right outer join pipeline </a:t>
            </a:r>
            <a:endParaRPr lang="en-US"/>
          </a:p>
          <a:p>
            <a:r>
              <a:rPr lang="en-US"/>
              <a:t>           on (tasks.pipeline_id = pipeline.id </a:t>
            </a:r>
            <a:endParaRPr lang="en-US"/>
          </a:p>
          <a:p>
            <a:r>
              <a:rPr lang="en-US"/>
              <a:t>           and tasks.creation_time&lt;pipeline.creation_time+interval '1 minute' and tasks.creation_time&gt;=pipeline.creation_time) </a:t>
            </a:r>
            <a:endParaRPr lang="en-US"/>
          </a:p>
          <a:p>
            <a:r>
              <a:rPr lang="en-US"/>
              <a:t>       group by (pipeline.creation_time);</a:t>
            </a:r>
            <a:endParaRPr lang="en-US"/>
          </a:p>
          <a:p>
            <a:endParaRPr lang="en-US"/>
          </a:p>
          <a:p>
            <a:r>
              <a:rPr lang="en-US"/>
              <a:t>explain analyze select count(tasks.id) </a:t>
            </a:r>
            <a:endParaRPr lang="en-US"/>
          </a:p>
          <a:p>
            <a:r>
              <a:rPr lang="en-US"/>
              <a:t>       from tasks </a:t>
            </a:r>
            <a:endParaRPr lang="en-US"/>
          </a:p>
          <a:p>
            <a:r>
              <a:rPr lang="en-US"/>
              <a:t>       join pipeline </a:t>
            </a:r>
            <a:endParaRPr lang="en-US"/>
          </a:p>
          <a:p>
            <a:r>
              <a:rPr lang="en-US"/>
              <a:t>           on (pipeline.id=tasks.pipeline_id) where pipeline_id&gt;(select max(id) from pipeline)-1000; </a:t>
            </a:r>
            <a:endParaRPr lang="en-US"/>
          </a:p>
          <a:p>
            <a:endParaRPr lang="en-US"/>
          </a:p>
          <a:p>
            <a:r>
              <a:rPr lang="en-US"/>
              <a:t>null:</a:t>
            </a:r>
            <a:endParaRPr lang="en-US"/>
          </a:p>
          <a:p>
            <a:r>
              <a:rPr lang="en-US"/>
              <a:t>explain analyze select t1.id from pipeline t1 left outer join tasks t2 on t1.id=t2.pipeline_id and t2.creation_time is null;</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943E8CE-A423-405A-A43A-4221B919A06B}" type="slidenum">
              <a:rPr lang="ru-RU" smtClean="0"/>
            </a:fld>
            <a:endParaRPr lang="ru-R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Replanning Attempts - суммарное количество перезапусков (и перепланирований) запроса.</a:t>
            </a:r>
            <a:endParaRPr lang="en-US"/>
          </a:p>
          <a:p>
            <a:r>
              <a:rPr lang="en-US">
                <a:sym typeface="+mn-ea"/>
              </a:rPr>
              <a:t>Total Execution Time - суммарное время выполнения запроса, по включая время всех перезапусков/перепланирований.</a:t>
            </a:r>
            <a:endParaRPr lang="en-US"/>
          </a:p>
          <a:p>
            <a:r>
              <a:rPr lang="en-US">
                <a:sym typeface="+mn-ea"/>
              </a:rPr>
              <a:t>NodeSign - подпись каждой ноды - 64-битная подпись (хэш) ноды, которая уникальным образом (без учёта возможных коллизий) идентифицирует ноду плана запроса. Подписываются не все ноды плана, а только те, в которых погрешности оценочной модели оптимизатора могут вызывать ошибки процесса поиска оптимального плана запроса.</a:t>
            </a:r>
            <a:endParaRPr lang="en-US"/>
          </a:p>
          <a:p>
            <a:r>
              <a:rPr lang="en-US">
                <a:sym typeface="+mn-ea"/>
              </a:rPr>
              <a:t>Cardinality - (доступно только в режиме verbose) - кардинальность ноды плана, достигнутая в предыдущих выполнениях запроса.</a:t>
            </a:r>
            <a:endParaRPr lang="en-US"/>
          </a:p>
          <a:p>
            <a:r>
              <a:rPr lang="en-US">
                <a:sym typeface="+mn-ea"/>
              </a:rPr>
              <a:t>Groups Number - (доступно только в режиме verbose) - количество групп рассчитанное в данной ноде плана, по результатам предыдущих выполнений запроса.</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Каждый узел плана содержит информацию, которая требуется исполнителю для обработки, и исполнитель обрабатывает от конца дерева планов до корня в случае запроса с одной таблицей.</a:t>
            </a:r>
            <a:endParaRPr lang="en-US"/>
          </a:p>
          <a:p>
            <a:endParaRPr lang="en-US"/>
          </a:p>
          <a:p>
            <a:r>
              <a:rPr lang="en-US" altLang="en-US">
                <a:sym typeface="+mn-ea"/>
              </a:rPr>
              <a:t>2. </a:t>
            </a:r>
            <a:r>
              <a:rPr lang="en-US">
                <a:sym typeface="+mn-ea"/>
              </a:rPr>
              <a:t>Например, дерево плана, показанное на рис. </a:t>
            </a:r>
            <a:r>
              <a:rPr lang="en-US" altLang="en-US">
                <a:sym typeface="+mn-ea"/>
              </a:rPr>
              <a:t>справа</a:t>
            </a:r>
            <a:r>
              <a:rPr lang="en-US">
                <a:sym typeface="+mn-ea"/>
              </a:rPr>
              <a:t>, представляет собой список узла сортировки и узла последовательного сканирования; таким образом, исполнитель сканирует таблицу:tbl_a путем последовательного сканирования, а затем сортирует полученный результат.</a:t>
            </a:r>
            <a:endParaRPr lang="en-US"/>
          </a:p>
          <a:p>
            <a:endParaRPr lang="en-US"/>
          </a:p>
          <a:p>
            <a:r>
              <a:rPr lang="en-US">
                <a:sym typeface="+mn-ea"/>
              </a:rPr>
              <a:t>Дерево плана состоит из элементов, называемых узлами плана</a:t>
            </a:r>
            <a:r>
              <a:rPr lang="en-US" altLang="en-US">
                <a:sym typeface="+mn-ea"/>
              </a:rPr>
              <a:t>.</a:t>
            </a:r>
            <a:endParaRPr lang="en-US"/>
          </a:p>
          <a:p>
            <a:endParaRPr lang="en-US"/>
          </a:p>
          <a:p>
            <a:r>
              <a:rPr lang="en-US">
                <a:sym typeface="+mn-ea"/>
              </a:rPr>
              <a:t>Каждый узел плана содержит информацию, которая требуется исполнителю для обработки, и исполнитель обрабатывает от конца дерева планов до корня в случае запроса с одной таблицей.</a:t>
            </a:r>
            <a:endParaRPr lang="en-US"/>
          </a:p>
          <a:p>
            <a:endParaRPr lang="en-US"/>
          </a:p>
          <a:p>
            <a:r>
              <a:rPr lang="en-US">
                <a:sym typeface="+mn-ea"/>
              </a:rPr>
              <a:t>Например, дерево плана, показанное на ри представляет собой список узла сортировки и узла последовательного сканирования; таким образом, исполнитель сканирует таблицу:tbl_a путем последовательного сканирования, а затем сортирует полученный результат.</a:t>
            </a:r>
            <a:endParaRPr lang="en-US"/>
          </a:p>
          <a:p>
            <a:endParaRPr lang="en-US"/>
          </a:p>
          <a:p>
            <a:r>
              <a:rPr lang="en-US">
                <a:sym typeface="+mn-ea"/>
              </a:rPr>
              <a:t>Исполнитель считывает и записывает таблицы и индексы в кластере базы данных через менеджер буферов. При обработке запроса исполнитель использует некоторые области памяти, такие как temp_buffers и work_mem, выделенные заранее, и при необходимости создает временные файлы.</a:t>
            </a:r>
            <a:endParaRPr lang="en-US"/>
          </a:p>
          <a:p>
            <a:endParaRPr lang="en-US" altLang="en-US"/>
          </a:p>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NOTE: Время выполнения запроса в этих экспериментах варьируется значительно от запуска к запуску,</a:t>
            </a:r>
            <a:endParaRPr lang="en-US"/>
          </a:p>
          <a:p>
            <a:r>
              <a:rPr lang="en-US"/>
              <a:t>% даже с учетом одних. тех же настроек:</a:t>
            </a:r>
            <a:endParaRPr lang="en-US"/>
          </a:p>
          <a:p>
            <a:r>
              <a:rPr lang="en-US"/>
              <a:t>% shared_buffers = 2GB</a:t>
            </a:r>
            <a:endParaRPr lang="en-US"/>
          </a:p>
          <a:p>
            <a:r>
              <a:rPr lang="en-US"/>
              <a:t>% work_mem = 64MB</a:t>
            </a:r>
            <a:endParaRPr lang="en-US"/>
          </a:p>
          <a:p>
            <a:r>
              <a:rPr lang="en-US"/>
              <a:t>% Единственное, что важно - что сам по себе взведенный триггер не приводит ни к ускорению, ни к значительному замедлению.</a:t>
            </a: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dirty="0" err="1"/>
              <a:t>Если</a:t>
            </a:r>
            <a:r>
              <a:rPr lang="en-US" altLang="en-US" dirty="0"/>
              <a:t> </a:t>
            </a:r>
            <a:r>
              <a:rPr lang="en-US" altLang="en-US" dirty="0" err="1"/>
              <a:t>демо</a:t>
            </a:r>
            <a:r>
              <a:rPr lang="en-US" altLang="en-US" dirty="0"/>
              <a:t> </a:t>
            </a:r>
            <a:r>
              <a:rPr lang="en-US" altLang="en-US" dirty="0" err="1"/>
              <a:t>накроется</a:t>
            </a:r>
            <a:r>
              <a:rPr lang="en-US" altLang="en-US" dirty="0"/>
              <a:t>:</a:t>
            </a:r>
            <a:endParaRPr lang="en-US" altLang="en-US" dirty="0"/>
          </a:p>
          <a:p>
            <a:endParaRPr lang="en-US" altLang="en-US" dirty="0"/>
          </a:p>
          <a:p>
            <a:r>
              <a:rPr lang="en-US" altLang="en-US" dirty="0" err="1"/>
              <a:t>Необновленная</a:t>
            </a:r>
            <a:r>
              <a:rPr lang="en-US" altLang="en-US" dirty="0"/>
              <a:t> </a:t>
            </a:r>
            <a:r>
              <a:rPr lang="en-US" altLang="en-US" dirty="0" err="1"/>
              <a:t>статистика</a:t>
            </a:r>
            <a:endParaRPr lang="en-US" altLang="en-US" dirty="0"/>
          </a:p>
          <a:p>
            <a:r>
              <a:rPr lang="en-US" altLang="en-US" dirty="0"/>
              <a:t>explain analyze select count(*)</a:t>
            </a:r>
            <a:endParaRPr lang="en-US" altLang="en-US" dirty="0"/>
          </a:p>
          <a:p>
            <a:r>
              <a:rPr lang="en-US" altLang="en-US" dirty="0"/>
              <a:t>      from pipeline p,</a:t>
            </a:r>
            <a:endParaRPr lang="en-US" altLang="en-US" dirty="0"/>
          </a:p>
          <a:p>
            <a:r>
              <a:rPr lang="en-US" altLang="en-US" dirty="0"/>
              <a:t>           tasks t</a:t>
            </a:r>
            <a:endParaRPr lang="en-US" altLang="en-US" dirty="0"/>
          </a:p>
          <a:p>
            <a:r>
              <a:rPr lang="en-US" altLang="en-US" dirty="0"/>
              <a:t>     where p.id = </a:t>
            </a:r>
            <a:r>
              <a:rPr lang="en-US" altLang="en-US" dirty="0" err="1"/>
              <a:t>t.pipeline_id</a:t>
            </a:r>
            <a:endParaRPr lang="en-US" altLang="en-US" dirty="0"/>
          </a:p>
          <a:p>
            <a:r>
              <a:rPr lang="en-US" altLang="en-US" dirty="0"/>
              <a:t>       and </a:t>
            </a:r>
            <a:r>
              <a:rPr lang="en-US" altLang="en-US" dirty="0" err="1"/>
              <a:t>t.creation_time</a:t>
            </a:r>
            <a:r>
              <a:rPr lang="en-US" altLang="en-US" dirty="0"/>
              <a:t> &gt; now() - interval '1 hour';</a:t>
            </a:r>
            <a:endParaRPr lang="en-US" altLang="en-US" dirty="0"/>
          </a:p>
          <a:p>
            <a:endParaRPr lang="en-US" altLang="en-US" dirty="0"/>
          </a:p>
          <a:p>
            <a:r>
              <a:rPr lang="en-US" altLang="en-US" dirty="0"/>
              <a:t>                                                                            QUERY PLAN                                                                             </a:t>
            </a:r>
            <a:endParaRPr lang="en-US" altLang="en-US" dirty="0"/>
          </a:p>
          <a:p>
            <a:r>
              <a:rPr lang="en-US" altLang="en-US" dirty="0"/>
              <a:t>-------------------------------------------------------------------------------------------------------------------------------------------------------------------</a:t>
            </a:r>
            <a:endParaRPr lang="en-US" altLang="en-US" dirty="0"/>
          </a:p>
          <a:p>
            <a:r>
              <a:rPr lang="en-US" altLang="en-US" dirty="0"/>
              <a:t> Aggregate  (cost=123101.13..123101.14 rows=1 width=8) (actual time=2845.191..2845.193 rows=1 loops=1)</a:t>
            </a:r>
            <a:endParaRPr lang="en-US" altLang="en-US" dirty="0"/>
          </a:p>
          <a:p>
            <a:r>
              <a:rPr lang="en-US" altLang="en-US" dirty="0"/>
              <a:t>   -&gt;  Nested Loop  (cost=0.86..123099.76 rows=545 width=0) (actual time=52.681..2774.148 rows=575000 loops=1)</a:t>
            </a:r>
            <a:endParaRPr lang="en-US" altLang="en-US" dirty="0"/>
          </a:p>
          <a:p>
            <a:r>
              <a:rPr lang="en-US" altLang="en-US" dirty="0"/>
              <a:t>         -&gt;  Index Scan using </a:t>
            </a:r>
            <a:r>
              <a:rPr lang="en-US" altLang="en-US" dirty="0" err="1"/>
              <a:t>tasks_status_creation_time_idx</a:t>
            </a:r>
            <a:r>
              <a:rPr lang="en-US" altLang="en-US" dirty="0"/>
              <a:t> on tasks t  (cost=0.44..120661.24 rows=545 width=8) (actual time=52.654..269.479 rows=575000 loops=1)</a:t>
            </a:r>
            <a:endParaRPr lang="en-US" altLang="en-US" dirty="0"/>
          </a:p>
          <a:p>
            <a:r>
              <a:rPr lang="en-US" altLang="en-US" dirty="0"/>
              <a:t>               Index Cond: (</a:t>
            </a:r>
            <a:r>
              <a:rPr lang="en-US" altLang="en-US" dirty="0" err="1"/>
              <a:t>creation_time</a:t>
            </a:r>
            <a:r>
              <a:rPr lang="en-US" altLang="en-US" dirty="0"/>
              <a:t> &gt; (now() - '01:00:00'::interval))</a:t>
            </a:r>
            <a:endParaRPr lang="en-US" altLang="en-US" dirty="0"/>
          </a:p>
          <a:p>
            <a:r>
              <a:rPr lang="en-US" altLang="en-US" dirty="0"/>
              <a:t>         -&gt;  Index Only Scan using </a:t>
            </a:r>
            <a:r>
              <a:rPr lang="en-US" altLang="en-US" dirty="0" err="1"/>
              <a:t>pipeline_pkey</a:t>
            </a:r>
            <a:r>
              <a:rPr lang="en-US" altLang="en-US" dirty="0"/>
              <a:t> on pipeline p  (cost=0.43..4.47 rows=1 width=8) (actual time=0.004..0.004 rows=1 loops=575000)</a:t>
            </a:r>
            <a:endParaRPr lang="en-US" altLang="en-US" dirty="0"/>
          </a:p>
          <a:p>
            <a:r>
              <a:rPr lang="en-US" altLang="en-US" dirty="0"/>
              <a:t>               Index Cond: (id = </a:t>
            </a:r>
            <a:r>
              <a:rPr lang="en-US" altLang="en-US" dirty="0" err="1"/>
              <a:t>t.pipeline_id</a:t>
            </a:r>
            <a:r>
              <a:rPr lang="en-US" altLang="en-US" dirty="0"/>
              <a:t>)</a:t>
            </a:r>
            <a:endParaRPr lang="en-US" altLang="en-US" dirty="0"/>
          </a:p>
          <a:p>
            <a:r>
              <a:rPr lang="en-US" altLang="en-US" dirty="0"/>
              <a:t>               Heap Fetches: 575000</a:t>
            </a:r>
            <a:endParaRPr lang="en-US" altLang="en-US" dirty="0"/>
          </a:p>
          <a:p>
            <a:r>
              <a:rPr lang="en-US" altLang="en-US" dirty="0"/>
              <a:t> Planning Time: 0.359 </a:t>
            </a:r>
            <a:r>
              <a:rPr lang="en-US" altLang="en-US" dirty="0" err="1"/>
              <a:t>ms</a:t>
            </a:r>
            <a:endParaRPr lang="en-US" altLang="en-US" dirty="0"/>
          </a:p>
          <a:p>
            <a:r>
              <a:rPr lang="en-US" altLang="en-US" dirty="0"/>
              <a:t> Execution Time: 2845.233 </a:t>
            </a:r>
            <a:r>
              <a:rPr lang="en-US" altLang="en-US" dirty="0" err="1"/>
              <a:t>ms</a:t>
            </a:r>
            <a:endParaRPr lang="en-US" altLang="en-US" dirty="0"/>
          </a:p>
          <a:p>
            <a:r>
              <a:rPr lang="en-US" altLang="en-US" dirty="0"/>
              <a:t>(9 rows)</a:t>
            </a:r>
            <a:endParaRPr lang="en-US" altLang="en-US" dirty="0"/>
          </a:p>
          <a:p>
            <a:endParaRPr lang="en-US" altLang="en-US" dirty="0"/>
          </a:p>
          <a:p>
            <a:r>
              <a:rPr lang="en-US" altLang="en-US" dirty="0"/>
              <a:t>                                                                              QUERY PLAN                                                                              </a:t>
            </a:r>
            <a:endParaRPr lang="en-US" altLang="en-US" dirty="0"/>
          </a:p>
          <a:p>
            <a:r>
              <a:rPr lang="en-US" altLang="en-US" dirty="0"/>
              <a:t>----------------------------------------------------------------------------------------------------------------------------------------------------------------------</a:t>
            </a:r>
            <a:endParaRPr lang="en-US" altLang="en-US" dirty="0"/>
          </a:p>
          <a:p>
            <a:r>
              <a:rPr lang="en-US" altLang="en-US" dirty="0"/>
              <a:t> Aggregate  (cost=166050.51..166050.52 rows=1 width=8) (actual time=1339.172..1339.174 rows=1 loops=1)</a:t>
            </a:r>
            <a:endParaRPr lang="en-US" altLang="en-US" dirty="0"/>
          </a:p>
          <a:p>
            <a:r>
              <a:rPr lang="en-US" altLang="en-US" dirty="0"/>
              <a:t>   </a:t>
            </a:r>
            <a:r>
              <a:rPr lang="en-US" altLang="en-US" dirty="0" err="1"/>
              <a:t>NodeSign</a:t>
            </a:r>
            <a:r>
              <a:rPr lang="en-US" altLang="en-US" dirty="0"/>
              <a:t>: 8839706960352081242</a:t>
            </a:r>
            <a:endParaRPr lang="en-US" altLang="en-US" dirty="0"/>
          </a:p>
          <a:p>
            <a:r>
              <a:rPr lang="en-US" altLang="en-US" dirty="0"/>
              <a:t>   -&gt;  Nested Loop  (cost=0.88..164965.13 rows=434149 width=0) (actual time=84.090..1269.696 rows=575000 loops=1)</a:t>
            </a:r>
            <a:endParaRPr lang="en-US" altLang="en-US" dirty="0"/>
          </a:p>
          <a:p>
            <a:r>
              <a:rPr lang="en-US" altLang="en-US" dirty="0"/>
              <a:t>         </a:t>
            </a:r>
            <a:r>
              <a:rPr lang="en-US" altLang="en-US" dirty="0" err="1"/>
              <a:t>NodeSign</a:t>
            </a:r>
            <a:r>
              <a:rPr lang="en-US" altLang="en-US" dirty="0"/>
              <a:t>: 13288878207527541551</a:t>
            </a:r>
            <a:endParaRPr lang="en-US" altLang="en-US" dirty="0"/>
          </a:p>
          <a:p>
            <a:r>
              <a:rPr lang="en-US" altLang="en-US" dirty="0"/>
              <a:t>         -&gt;  Index Scan using </a:t>
            </a:r>
            <a:r>
              <a:rPr lang="en-US" altLang="en-US" dirty="0" err="1"/>
              <a:t>tasks_status_creation_time_idx</a:t>
            </a:r>
            <a:r>
              <a:rPr lang="en-US" altLang="en-US" dirty="0"/>
              <a:t> on tasks t  (cost=0.44..120661.24 rows=434149 width=8) (actual time=84.053..319.136 rows=575000 loops=1)</a:t>
            </a:r>
            <a:endParaRPr lang="en-US" altLang="en-US" dirty="0"/>
          </a:p>
          <a:p>
            <a:r>
              <a:rPr lang="en-US" altLang="en-US" dirty="0"/>
              <a:t>               </a:t>
            </a:r>
            <a:r>
              <a:rPr lang="en-US" altLang="en-US" dirty="0" err="1"/>
              <a:t>NodeSign</a:t>
            </a:r>
            <a:r>
              <a:rPr lang="en-US" altLang="en-US" dirty="0"/>
              <a:t>: 4361914284469747698</a:t>
            </a:r>
            <a:endParaRPr lang="en-US" altLang="en-US" dirty="0"/>
          </a:p>
          <a:p>
            <a:r>
              <a:rPr lang="en-US" altLang="en-US" dirty="0"/>
              <a:t>               Index Cond: (</a:t>
            </a:r>
            <a:r>
              <a:rPr lang="en-US" altLang="en-US" dirty="0" err="1"/>
              <a:t>creation_time</a:t>
            </a:r>
            <a:r>
              <a:rPr lang="en-US" altLang="en-US" dirty="0"/>
              <a:t> &gt; (now() - '01:00:00'::interval))</a:t>
            </a:r>
            <a:endParaRPr lang="en-US" altLang="en-US" dirty="0"/>
          </a:p>
          <a:p>
            <a:r>
              <a:rPr lang="en-US" altLang="en-US" dirty="0"/>
              <a:t>         -&gt;  </a:t>
            </a:r>
            <a:r>
              <a:rPr lang="en-US" altLang="en-US" dirty="0" err="1"/>
              <a:t>Memoize</a:t>
            </a:r>
            <a:r>
              <a:rPr lang="en-US" altLang="en-US" dirty="0"/>
              <a:t>  (cost=0.44..0.49 rows=1 width=8) (actual time=0.001..0.001 rows=1 loops=575000)</a:t>
            </a:r>
            <a:endParaRPr lang="en-US" altLang="en-US" dirty="0"/>
          </a:p>
          <a:p>
            <a:r>
              <a:rPr lang="en-US" altLang="en-US" dirty="0"/>
              <a:t>               </a:t>
            </a:r>
            <a:r>
              <a:rPr lang="en-US" altLang="en-US" dirty="0" err="1"/>
              <a:t>NodeSign</a:t>
            </a:r>
            <a:r>
              <a:rPr lang="en-US" altLang="en-US" dirty="0"/>
              <a:t>: 3337248810944424051</a:t>
            </a:r>
            <a:endParaRPr lang="en-US" altLang="en-US" dirty="0"/>
          </a:p>
          <a:p>
            <a:r>
              <a:rPr lang="en-US" altLang="en-US" dirty="0"/>
              <a:t>               Cache Key: </a:t>
            </a:r>
            <a:r>
              <a:rPr lang="en-US" altLang="en-US" dirty="0" err="1"/>
              <a:t>t.pipeline_id</a:t>
            </a:r>
            <a:endParaRPr lang="en-US" altLang="en-US" dirty="0"/>
          </a:p>
          <a:p>
            <a:r>
              <a:rPr lang="en-US" altLang="en-US" dirty="0"/>
              <a:t>               Cache Mode: logical</a:t>
            </a:r>
            <a:endParaRPr lang="en-US" altLang="en-US" dirty="0"/>
          </a:p>
          <a:p>
            <a:r>
              <a:rPr lang="en-US" altLang="en-US" dirty="0"/>
              <a:t>               Hits: 460000  Misses: 115000  Evictions: 40102  Overflows: 0  Memory Usage: 8193kB</a:t>
            </a:r>
            <a:endParaRPr lang="en-US" altLang="en-US" dirty="0"/>
          </a:p>
          <a:p>
            <a:r>
              <a:rPr lang="en-US" altLang="en-US" dirty="0"/>
              <a:t>               -&gt;  Index Only Scan using </a:t>
            </a:r>
            <a:r>
              <a:rPr lang="en-US" altLang="en-US" dirty="0" err="1"/>
              <a:t>pipeline_pkey</a:t>
            </a:r>
            <a:r>
              <a:rPr lang="en-US" altLang="en-US" dirty="0"/>
              <a:t> on pipeline p  (cost=0.43..0.48 rows=1 width=8) (actual time=0.004..0.004 rows=1 loops=115000)</a:t>
            </a:r>
            <a:endParaRPr lang="en-US" altLang="en-US" dirty="0"/>
          </a:p>
          <a:p>
            <a:r>
              <a:rPr lang="en-US" altLang="en-US" dirty="0"/>
              <a:t>                     </a:t>
            </a:r>
            <a:r>
              <a:rPr lang="en-US" altLang="en-US" dirty="0" err="1"/>
              <a:t>NodeSign</a:t>
            </a:r>
            <a:r>
              <a:rPr lang="en-US" altLang="en-US" dirty="0"/>
              <a:t>: 3337248810944424051</a:t>
            </a:r>
            <a:endParaRPr lang="en-US" altLang="en-US" dirty="0"/>
          </a:p>
          <a:p>
            <a:r>
              <a:rPr lang="en-US" altLang="en-US" dirty="0"/>
              <a:t>                     Index Cond: (id = </a:t>
            </a:r>
            <a:r>
              <a:rPr lang="en-US" altLang="en-US" dirty="0" err="1"/>
              <a:t>t.pipeline_id</a:t>
            </a:r>
            <a:r>
              <a:rPr lang="en-US" altLang="en-US" dirty="0"/>
              <a:t>)</a:t>
            </a:r>
            <a:endParaRPr lang="en-US" altLang="en-US" dirty="0"/>
          </a:p>
          <a:p>
            <a:r>
              <a:rPr lang="en-US" altLang="en-US" dirty="0"/>
              <a:t>                     Heap Fetches: 115000</a:t>
            </a:r>
            <a:endParaRPr lang="en-US" altLang="en-US" dirty="0"/>
          </a:p>
          <a:p>
            <a:r>
              <a:rPr lang="en-US" altLang="en-US" dirty="0"/>
              <a:t> Planning Time: 0.374 </a:t>
            </a:r>
            <a:r>
              <a:rPr lang="en-US" altLang="en-US" dirty="0" err="1"/>
              <a:t>ms</a:t>
            </a:r>
            <a:endParaRPr lang="en-US" altLang="en-US" dirty="0"/>
          </a:p>
          <a:p>
            <a:r>
              <a:rPr lang="en-US" altLang="en-US" dirty="0"/>
              <a:t> Execution Time: 1352.208 </a:t>
            </a:r>
            <a:r>
              <a:rPr lang="en-US" altLang="en-US" dirty="0" err="1"/>
              <a:t>ms</a:t>
            </a:r>
            <a:endParaRPr lang="en-US" altLang="en-US" dirty="0"/>
          </a:p>
          <a:p>
            <a:r>
              <a:rPr lang="en-US" altLang="en-US" dirty="0"/>
              <a:t> </a:t>
            </a:r>
            <a:r>
              <a:rPr lang="en-US" altLang="en-US" dirty="0" err="1"/>
              <a:t>Replan</a:t>
            </a:r>
            <a:r>
              <a:rPr lang="en-US" altLang="en-US" dirty="0"/>
              <a:t> Active: true</a:t>
            </a:r>
            <a:endParaRPr lang="en-US" altLang="en-US" dirty="0"/>
          </a:p>
          <a:p>
            <a:r>
              <a:rPr lang="en-US" altLang="en-US" dirty="0"/>
              <a:t> Table Entries: 2</a:t>
            </a:r>
            <a:endParaRPr lang="en-US" altLang="en-US" dirty="0"/>
          </a:p>
          <a:p>
            <a:r>
              <a:rPr lang="en-US" altLang="en-US" dirty="0"/>
              <a:t> Controlled Statements: 1</a:t>
            </a:r>
            <a:endParaRPr lang="en-US" altLang="en-US" dirty="0"/>
          </a:p>
          <a:p>
            <a:r>
              <a:rPr lang="en-US" altLang="en-US" dirty="0"/>
              <a:t> </a:t>
            </a:r>
            <a:r>
              <a:rPr lang="en-US" altLang="en-US" dirty="0" err="1"/>
              <a:t>Replanning</a:t>
            </a:r>
            <a:r>
              <a:rPr lang="en-US" altLang="en-US" dirty="0"/>
              <a:t> Attempts: 3</a:t>
            </a:r>
            <a:endParaRPr lang="en-US" altLang="en-US" dirty="0"/>
          </a:p>
          <a:p>
            <a:r>
              <a:rPr lang="en-US" altLang="en-US" dirty="0"/>
              <a:t> Total Execution Time: 4497.834 </a:t>
            </a:r>
            <a:r>
              <a:rPr lang="en-US" altLang="en-US" dirty="0" err="1"/>
              <a:t>ms</a:t>
            </a:r>
            <a:endParaRPr lang="en-US" altLang="en-US" dirty="0"/>
          </a:p>
          <a:p>
            <a:r>
              <a:rPr lang="en-US" altLang="en-US" dirty="0"/>
              <a:t>(23 rows)</a:t>
            </a:r>
            <a:endParaRPr lang="en-US" altLang="en-US" dirty="0"/>
          </a:p>
          <a:p>
            <a:endParaRPr lang="en-US" altLang="en-US" dirty="0"/>
          </a:p>
          <a:p>
            <a:r>
              <a:rPr lang="en-US" altLang="en-US" dirty="0"/>
              <a:t>------------------------------------------------------------------------------------------------------------------------------------------</a:t>
            </a:r>
            <a:endParaRPr lang="en-US" altLang="en-US" dirty="0"/>
          </a:p>
          <a:p>
            <a:endParaRPr lang="en-US" altLang="en-US" dirty="0"/>
          </a:p>
          <a:p>
            <a:endParaRPr lang="en-US" altLang="en-US" dirty="0"/>
          </a:p>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Анализатор</a:t>
            </a:r>
            <a:endParaRPr lang="en-US"/>
          </a:p>
          <a:p>
            <a:r>
              <a:rPr lang="en-US">
                <a:sym typeface="+mn-ea"/>
              </a:rPr>
              <a:t>Анализатор генерирует дерево синтаксического анализа из инструкции SQL в виде обычного текста.</a:t>
            </a:r>
            <a:endParaRPr lang="en-US"/>
          </a:p>
          <a:p>
            <a:endParaRPr lang="en-US"/>
          </a:p>
          <a:p>
            <a:r>
              <a:rPr lang="en-US">
                <a:sym typeface="+mn-ea"/>
              </a:rPr>
              <a:t>Анализатор / Analyser</a:t>
            </a:r>
            <a:endParaRPr lang="en-US"/>
          </a:p>
          <a:p>
            <a:r>
              <a:rPr lang="en-US">
                <a:sym typeface="+mn-ea"/>
              </a:rPr>
              <a:t>Анализатор выполняет семантический анализ дерева синтаксического анализа и генерирует дерево запросов.</a:t>
            </a:r>
            <a:endParaRPr lang="en-US"/>
          </a:p>
          <a:p>
            <a:endParaRPr lang="en-US"/>
          </a:p>
          <a:p>
            <a:r>
              <a:rPr lang="en-US">
                <a:sym typeface="+mn-ea"/>
              </a:rPr>
              <a:t>Перезапись</a:t>
            </a:r>
            <a:endParaRPr lang="en-US"/>
          </a:p>
          <a:p>
            <a:r>
              <a:rPr lang="en-US">
                <a:sym typeface="+mn-ea"/>
              </a:rPr>
              <a:t>Переписчик преобразует дерево запросов, используя правила, хранящиеся в системе правил, если такие правила существуют.</a:t>
            </a:r>
            <a:endParaRPr lang="en-US"/>
          </a:p>
          <a:p>
            <a:endParaRPr lang="en-US"/>
          </a:p>
          <a:p>
            <a:r>
              <a:rPr lang="en-US">
                <a:sym typeface="+mn-ea"/>
              </a:rPr>
              <a:t>Планировщик</a:t>
            </a:r>
            <a:endParaRPr lang="en-US"/>
          </a:p>
          <a:p>
            <a:r>
              <a:rPr lang="en-US">
                <a:sym typeface="+mn-ea"/>
              </a:rPr>
              <a:t>Планировщик генерирует дерево планов, которое может быть наиболее эффективно выполнено из дерева запросов.</a:t>
            </a:r>
            <a:endParaRPr lang="en-US"/>
          </a:p>
          <a:p>
            <a:endParaRPr lang="en-US"/>
          </a:p>
          <a:p>
            <a:r>
              <a:rPr lang="en-US">
                <a:sym typeface="+mn-ea"/>
              </a:rPr>
              <a:t>Исполнитель</a:t>
            </a:r>
            <a:endParaRPr lang="en-US"/>
          </a:p>
          <a:p>
            <a:r>
              <a:rPr lang="en-US">
                <a:sym typeface="+mn-ea"/>
              </a:rPr>
              <a:t>Исполнитель выполняет запрос путем доступа к таблицам и индексам в порядке, который был создан деревом плана.</a:t>
            </a:r>
            <a:endParaRPr lang="en-US">
              <a:sym typeface="+mn-ea"/>
            </a:endParaRPr>
          </a:p>
          <a:p>
            <a:r>
              <a:rPr lang="en-US"/>
              <a:t>Оптимизированный запрос выполняется в соответствии с планом.</a:t>
            </a:r>
            <a:endParaRPr lang="en-US"/>
          </a:p>
          <a:p>
            <a:endParaRPr lang="en-US"/>
          </a:p>
          <a:p>
            <a:r>
              <a:rPr lang="en-US"/>
              <a:t>В памяти обслуживающего процесса создается портал — объект, хранящий состояние выполняющегося запроса. Состояние представляется в виде дерева, повторяющего структуру дерева плана.</a:t>
            </a:r>
            <a:endParaRPr lang="en-US"/>
          </a:p>
          <a:p>
            <a:endParaRPr lang="en-US"/>
          </a:p>
          <a:p>
            <a:r>
              <a:rPr lang="en-US"/>
              <a:t>Фактически узлы дерева работают как конвейер, запрашивая и передавая друг другу строки.</a:t>
            </a:r>
            <a:endParaRPr lang="en-US"/>
          </a:p>
          <a:p>
            <a:endParaRPr lang="en-US"/>
          </a:p>
          <a:p>
            <a:r>
              <a:rPr lang="en-US">
                <a:sym typeface="+mn-ea"/>
              </a:rPr>
              <a:t>Дерево плана состоит из элементов, называемых узлами плана, и оно связано со списком plantree структуры PlannedStmt.</a:t>
            </a:r>
            <a:endParaRPr lang="en-US">
              <a:sym typeface="+mn-ea"/>
            </a:endParaRPr>
          </a:p>
          <a:p>
            <a:endParaRPr lang="en-US">
              <a:sym typeface="+mn-ea"/>
            </a:endParaRPr>
          </a:p>
          <a:p>
            <a:r>
              <a:rPr lang="en-US">
                <a:sym typeface="+mn-ea"/>
              </a:rPr>
              <a:t>Статистика собирается при анализе, ручном или автоматическом. Но, ввиду особой важности, базовая статистика рассчитывается также при выполнении некоторых операций (VACUUM FULL и CLUSTER, CREATE INDEX и REINDEX), и уточняется при очистке.</a:t>
            </a:r>
            <a:endParaRPr lang="en-US">
              <a:sym typeface="+mn-ea"/>
            </a:endParaRPr>
          </a:p>
          <a:p>
            <a:r>
              <a:rPr lang="en-US"/>
              <a:t>Для анализа случайно выбираются 300 × default_statistics_target строк (при значении параметра по умолчанию 100 получается 30000). Поскольку размер выборки, достаточной для построения статистики заданной точности, слабо зависит от объема анализируемых данных, размер таблицы не учитывается.</a:t>
            </a:r>
            <a:endParaRPr lang="en-US"/>
          </a:p>
          <a:p>
            <a:r>
              <a:rPr lang="en-US"/>
              <a:t>Строки выбираются из такого же количества (300 × default_statistics_target) случайных страниц. Конечно, для небольшой таблицы количество прочитанных страниц и выбранных для анализа строк может оказаться меньше.</a:t>
            </a:r>
            <a:endParaRPr lang="en-US"/>
          </a:p>
          <a:p>
            <a:r>
              <a:rPr lang="en-US"/>
              <a:t>Поскольку в достаточно больших таблицах статистика собирается не по всем строкам, оценки могут немного расходиться с реальностью. Это нормально: статистика в любом случае не может все время быть точной, если данные изменяются. Для выбора адекватного плана обычно достаточно попадания в порядок.</a:t>
            </a:r>
            <a:endParaRPr lang="en-US"/>
          </a:p>
          <a:p>
            <a:endParaRPr lang="en-US"/>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943E8CE-A423-405A-A43A-4221B919A06B}" type="slidenum">
              <a:rPr lang="ru-RU" smtClean="0"/>
            </a:fld>
            <a:endParaRPr lang="ru-R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b="1">
                <a:solidFill>
                  <a:schemeClr val="accent1"/>
                </a:solidFill>
                <a:effectLst>
                  <a:outerShdw blurRad="38100" dist="25400" dir="5400000" algn="ctr" rotWithShape="0">
                    <a:srgbClr val="6E747A">
                      <a:alpha val="43000"/>
                    </a:srgbClr>
                  </a:outerShdw>
                </a:effectLst>
                <a:sym typeface="+mn-ea"/>
              </a:rPr>
              <a:t>Список частых значений используется и для оценки селективности условий с неравенствами. </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b="1">
                <a:solidFill>
                  <a:schemeClr val="accent1"/>
                </a:solidFill>
                <a:effectLst>
                  <a:outerShdw blurRad="38100" dist="25400" dir="5400000" algn="ctr" rotWithShape="0">
                    <a:srgbClr val="6E747A">
                      <a:alpha val="43000"/>
                    </a:srgbClr>
                  </a:outerShdw>
                </a:effectLst>
                <a:sym typeface="+mn-ea"/>
              </a:rPr>
              <a:t>Гистограмма состоит из нескольких корзин, в которые помещаются значения. Ширина корзин выбирается так, чтобы в каждую попало примерно одинаковое количество значений, </a:t>
            </a:r>
            <a:r>
              <a:rPr lang="en-US" b="1">
                <a:solidFill>
                  <a:schemeClr val="accent1"/>
                </a:solidFill>
                <a:effectLst>
                  <a:outerShdw blurRad="38100" dist="25400" dir="5400000" algn="ctr" rotWithShape="0">
                    <a:srgbClr val="6E747A">
                      <a:alpha val="43000"/>
                    </a:srgbClr>
                  </a:outerShdw>
                </a:effectLst>
                <a:sym typeface="+mn-ea"/>
              </a:rPr>
              <a:t>и</a:t>
            </a:r>
            <a:r>
              <a:rPr lang="en-US" altLang="en-US" b="1">
                <a:solidFill>
                  <a:schemeClr val="accent1"/>
                </a:solidFill>
                <a:effectLst>
                  <a:outerShdw blurRad="38100" dist="25400" dir="5400000" algn="ctr" rotWithShape="0">
                    <a:srgbClr val="6E747A">
                      <a:alpha val="43000"/>
                    </a:srgbClr>
                  </a:outerShdw>
                </a:effectLst>
                <a:sym typeface="+mn-ea"/>
              </a:rPr>
              <a:t> только те значения, которые не попали в список наиболее частых значений предыдущей статистики. Храниться только крайние значениия каждой корзины (histogram_bounds). </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sym typeface="+mn-ea"/>
              </a:rPr>
              <a:t>Для клиента оптимальность плана зависит от того, как предполагается использовать результат. Если результат нужен целиком (например, для построения отчета), то план должен оптимизировать получения всех строк выборки. Если же важно как можно быстрее получить первые строки (например, для вывода на экран), то оптимальный план может оказаться совсем другим.</a:t>
            </a:r>
            <a:endParaRPr lang="en-US" altLang="en-US">
              <a:sym typeface="+mn-ea"/>
            </a:endParaRPr>
          </a:p>
          <a:p>
            <a:endParaRPr lang="en-US" altLang="en-US">
              <a:sym typeface="+mn-ea"/>
            </a:endParaRPr>
          </a:p>
          <a:p>
            <a:r>
              <a:rPr lang="en-US" altLang="en-US">
                <a:sym typeface="+mn-ea"/>
              </a:rPr>
              <a:t>PostgreSQL решает эту задачу, вычисляя две компоненты стоимости. </a:t>
            </a:r>
            <a:endParaRPr lang="en-US" altLang="en-US">
              <a:sym typeface="+mn-ea"/>
            </a:endParaRPr>
          </a:p>
          <a:p>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a:t>
            </a:r>
            <a:endParaRPr lang="en-US" altLang="en-US">
              <a:sym typeface="+mn-ea"/>
            </a:endParaRPr>
          </a:p>
          <a:p>
            <a:r>
              <a:rPr lang="en-US" altLang="en-US">
                <a:sym typeface="+mn-ea"/>
              </a:rPr>
              <a:t>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Статистика частых значений отлично работает, когда количество различных значений не очень велико. Максимальный размер массивов определяется тем же параметром default_statistics_target, который ограничивает размер случайной выборки строк для анализа.</a:t>
            </a:r>
            <a:endParaRPr lang="en-US" altLang="en-US">
              <a:sym typeface="+mn-ea"/>
            </a:endParaRPr>
          </a:p>
          <a:p>
            <a:r>
              <a:rPr lang="en-US" altLang="en-US">
                <a:sym typeface="+mn-ea"/>
              </a:rPr>
              <a:t>Поскольку в массиве частых значений сохраняются сами значения, массив может занимать довольно много места. Чтобы не увеличивать чрезмерно pg_statistic и не нагружать планировщик бесполезной работой, из анализа и статистики исключаются значения, размер которых превышает 1 Кбайт. К тому же такие большие значения, скорее всего, уникальны и поэтому все равно не должны попасть в most_common_vals.</a:t>
            </a:r>
            <a:endParaRPr lang="en-US" altLang="en-US">
              <a:sym typeface="+mn-ea"/>
            </a:endParaRPr>
          </a:p>
          <a:p>
            <a:r>
              <a:rPr lang="en-US" altLang="en-US">
                <a:sym typeface="+mn-ea"/>
              </a:rPr>
              <a:t>Для уточнения оценки при неравномерном распределении собирается статистика по наиболее часто встречающимся значениям (most common values, MCV) и частоте их появления. Представление pg_stats показывает два этих массива в столбцах most_common_vals и most_common_freqs.Список частых значений используется и для оценки селективности условий с неравенствами. Например, для условия вида «столбец &lt; значение» надо найти в most_common_vals все значения, меньшие искомого, и просуммировать частоты из most_common_freqs.</a:t>
            </a:r>
            <a:endParaRPr lang="en-US" altLang="en-US">
              <a:sym typeface="+mn-ea"/>
            </a:endParaRPr>
          </a:p>
          <a:p>
            <a:endParaRPr lang="en-US" altLang="en-US">
              <a:sym typeface="+mn-ea"/>
            </a:endParaRPr>
          </a:p>
          <a:p>
            <a:r>
              <a:rPr lang="en-US" altLang="en-US">
                <a:sym typeface="+mn-ea"/>
              </a:rPr>
              <a:t>Когда число различных значений слишком велико, чтобы записать их в массив, на помощь приходит гистограмма. Гистограмма состоит из нескольких корзин, в которые помещаются значения. Количество корзин ограничено все тем же параметром default_statistics_target.</a:t>
            </a:r>
            <a:endParaRPr lang="en-US" altLang="en-US">
              <a:sym typeface="+mn-ea"/>
            </a:endParaRPr>
          </a:p>
          <a:p>
            <a:endParaRPr lang="en-US" altLang="en-US">
              <a:sym typeface="+mn-ea"/>
            </a:endParaRPr>
          </a:p>
          <a:p>
            <a:r>
              <a:rPr lang="en-US" altLang="en-US">
                <a:sym typeface="+mn-ea"/>
              </a:rPr>
              <a:t>Ширина корзин выбирается так, чтобы в каждую попало примерно одинаковое количество значений (на рисунке это выражается в одинаковой площади прямоугольников). При этом учитываются только те значения, которые не попали в список наиболее частых.</a:t>
            </a:r>
            <a:endParaRPr lang="en-US" altLang="en-US">
              <a:sym typeface="+mn-ea"/>
            </a:endParaRPr>
          </a:p>
          <a:p>
            <a:endParaRPr lang="en-US" altLang="en-US">
              <a:sym typeface="+mn-ea"/>
            </a:endParaRPr>
          </a:p>
          <a:p>
            <a:r>
              <a:rPr lang="en-US" altLang="en-US">
                <a:sym typeface="+mn-ea"/>
              </a:rPr>
              <a:t>При таком построении достаточно хранить только массив крайних значений каждой корзины — поле histogram_bounds представления pg_stats. Суммарная частота значений одной (любой) корзины равна 1 / число корзин.</a:t>
            </a:r>
            <a:endParaRPr lang="en-US" altLang="en-US">
              <a:sym typeface="+mn-ea"/>
            </a:endParaRPr>
          </a:p>
          <a:p>
            <a:endParaRPr lang="en-US" altLang="en-US">
              <a:sym typeface="+mn-ea"/>
            </a:endParaRPr>
          </a:p>
          <a:p>
            <a:r>
              <a:rPr lang="en-US" altLang="en-US">
                <a:sym typeface="+mn-ea"/>
              </a:rPr>
              <a:t>Гистограмма используется, в частности, для оценки селективности операций «больше» или «меньше» вместе со списком наиболее частых значений.</a:t>
            </a:r>
            <a:endParaRPr lang="en-US" altLang="en-US">
              <a:sym typeface="+mn-ea"/>
            </a:endParaRPr>
          </a:p>
          <a:p>
            <a:endParaRPr lang="en-US" altLang="en-US">
              <a:sym typeface="+mn-ea"/>
            </a:endParaRPr>
          </a:p>
          <a:p>
            <a:r>
              <a:rPr lang="en-US" altLang="en-US">
                <a:sym typeface="+mn-ea"/>
              </a:rPr>
              <a:t>Здесь на конкретных примерах кратко описывается вычисление избирательности. Более подробная информация представлена в официальный документ.</a:t>
            </a:r>
            <a:endParaRPr lang="en-US" altLang="en-US"/>
          </a:p>
          <a:p>
            <a:endParaRPr lang="en-US" altLang="en-US"/>
          </a:p>
          <a:p>
            <a:r>
              <a:rPr lang="en-US" altLang="en-US">
                <a:sym typeface="+mn-ea"/>
              </a:rPr>
              <a:t>MCV каждого столбца таблицы хранится в pg_stats просмотр в виде пары столбцов most_common_vals и большинство общих запросов.</a:t>
            </a:r>
            <a:endParaRPr lang="en-US" altLang="en-US"/>
          </a:p>
          <a:p>
            <a:endParaRPr lang="en-US" altLang="en-US"/>
          </a:p>
          <a:p>
            <a:r>
              <a:rPr lang="en-US" altLang="en-US">
                <a:sym typeface="+mn-ea"/>
              </a:rPr>
              <a:t>most_common_vals это список MCV в столбце.</a:t>
            </a:r>
            <a:endParaRPr lang="en-US" altLang="en-US"/>
          </a:p>
          <a:p>
            <a:r>
              <a:rPr lang="en-US" altLang="en-US">
                <a:sym typeface="+mn-ea"/>
              </a:rPr>
              <a:t>большинство общих запросов это список частот MCV.</a:t>
            </a:r>
            <a:endParaRPr lang="en-US" altLang="en-US"/>
          </a:p>
          <a:p>
            <a:endParaRPr lang="en-US"/>
          </a:p>
          <a:p>
            <a:r>
              <a:rPr lang="en-US">
                <a:sym typeface="+mn-ea"/>
              </a:rPr>
              <a:t>Если MCV не может быть использован, значение histogram_bounds целевой столбец используется для оценки стоимости.</a:t>
            </a:r>
            <a:endParaRPr lang="en-US"/>
          </a:p>
          <a:p>
            <a:endParaRPr lang="en-US"/>
          </a:p>
          <a:p>
            <a:r>
              <a:rPr lang="en-US">
                <a:sym typeface="+mn-ea"/>
              </a:rPr>
              <a:t>histogram_bounds - это список значений, которые разделяют значения столбца на группы с приблизительно равной совокупностью.</a:t>
            </a:r>
            <a:endParaRPr lang="en-US"/>
          </a:p>
          <a:p>
            <a:endParaRPr lang="en-US"/>
          </a:p>
          <a:p>
            <a:r>
              <a:rPr lang="en-US">
                <a:sym typeface="+mn-ea"/>
              </a:rPr>
              <a:t>Показан конкретный пример. Это значение histogram_bounds столбца ‘data’ в таблице ‘tbl’</a:t>
            </a:r>
            <a:r>
              <a:rPr lang="en-US" altLang="en-US">
                <a:sym typeface="+mn-ea"/>
              </a:rPr>
              <a:t>.</a:t>
            </a:r>
            <a:endParaRPr lang="en-US" altLang="en-US"/>
          </a:p>
          <a:p>
            <a:endParaRPr lang="en-US" altLang="en-US"/>
          </a:p>
          <a:p>
            <a:r>
              <a:rPr lang="en-US" altLang="en-US">
                <a:sym typeface="+mn-ea"/>
              </a:rPr>
              <a:t>По умолчанию histogram_bounds разделен на 100 сегментов. Рисунок последние два иллюстрирует сегменты и соответствующие histogram_bounds в этом примере. Сегменты нумеруются начиная с 0, и в каждом сегменте хранится (приблизительно) одинаковое количество кортежей. Значения histogram_bounds являются границами соответствующих сегментов. Например, 0-е значение histogram_bounds равно 1, что означает, что это минимальное значение кортежей, хранящихся в bucket_0; 1-е значение равно 100, и это минимальное значение кортежей, хранящихся в bucket_1, и так далее.</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60523" y="40684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Титульный слайд_1">
    <p:spTree>
      <p:nvGrpSpPr>
        <p:cNvPr id="1" name=""/>
        <p:cNvGrpSpPr/>
        <p:nvPr/>
      </p:nvGrpSpPr>
      <p:grpSpPr>
        <a:xfrm>
          <a:off x="0" y="0"/>
          <a:ext cx="0" cy="0"/>
          <a:chOff x="0" y="0"/>
          <a:chExt cx="0" cy="0"/>
        </a:xfrm>
      </p:grpSpPr>
      <p:pic>
        <p:nvPicPr>
          <p:cNvPr id="3" name="Рисунок 2"/>
          <p:cNvPicPr>
            <a:picLocks noChangeAspect="1"/>
          </p:cNvPicPr>
          <p:nvPr userDrawn="1"/>
        </p:nvPicPr>
        <p:blipFill rotWithShape="1">
          <a:blip r:embed="rId2" cstate="print">
            <a:extLst>
              <a:ext uri="{28A0092B-C50C-407E-A947-70E740481C1C}">
                <a14:useLocalDpi xmlns:a14="http://schemas.microsoft.com/office/drawing/2010/main" val="0"/>
              </a:ext>
            </a:extLst>
          </a:blip>
          <a:srcRect t="5489" b="9745"/>
          <a:stretch>
            <a:fillRect/>
          </a:stretch>
        </p:blipFill>
        <p:spPr>
          <a:xfrm>
            <a:off x="-1" y="0"/>
            <a:ext cx="12191999" cy="6846746"/>
          </a:xfrm>
          <a:prstGeom prst="rect">
            <a:avLst/>
          </a:prstGeom>
        </p:spPr>
      </p:pic>
      <p:sp>
        <p:nvSpPr>
          <p:cNvPr id="85" name="Текст 12"/>
          <p:cNvSpPr>
            <a:spLocks noGrp="1"/>
          </p:cNvSpPr>
          <p:nvPr>
            <p:ph type="body" sz="quarter" idx="15" hasCustomPrompt="1"/>
          </p:nvPr>
        </p:nvSpPr>
        <p:spPr>
          <a:xfrm>
            <a:off x="898529" y="1868968"/>
            <a:ext cx="9105007" cy="3076410"/>
          </a:xfrm>
        </p:spPr>
        <p:txBody>
          <a:bodyPr lIns="0" tIns="0" rIns="0" bIns="0">
            <a:noAutofit/>
          </a:bodyPr>
          <a:lstStyle>
            <a:lvl1pPr marL="0" indent="0">
              <a:lnSpc>
                <a:spcPct val="100000"/>
              </a:lnSpc>
              <a:buNone/>
              <a:defRPr sz="66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pic>
        <p:nvPicPr>
          <p:cNvPr id="68" name="Рисунок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4618" y="719096"/>
            <a:ext cx="2385194" cy="710345"/>
          </a:xfrm>
          <a:prstGeom prst="rect">
            <a:avLst/>
          </a:prstGeom>
        </p:spPr>
      </p:pic>
      <p:sp>
        <p:nvSpPr>
          <p:cNvPr id="86" name="Текст 12"/>
          <p:cNvSpPr>
            <a:spLocks noGrp="1"/>
          </p:cNvSpPr>
          <p:nvPr>
            <p:ph type="body" sz="quarter" idx="16" hasCustomPrompt="1"/>
          </p:nvPr>
        </p:nvSpPr>
        <p:spPr>
          <a:xfrm>
            <a:off x="898529" y="5417047"/>
            <a:ext cx="6011585" cy="1016838"/>
          </a:xfrm>
        </p:spPr>
        <p:txBody>
          <a:bodyPr lIns="0" tIns="0" rIns="0" bIns="0">
            <a:normAutofit/>
          </a:bodyPr>
          <a:lstStyle>
            <a:lvl1pPr marL="0" indent="0">
              <a:lnSpc>
                <a:spcPct val="100000"/>
              </a:lnSpc>
              <a:buNone/>
              <a:defRPr sz="28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5" name="PGMeetup.NN"/>
          <p:cNvSpPr txBox="1"/>
          <p:nvPr userDrawn="1"/>
        </p:nvSpPr>
        <p:spPr>
          <a:xfrm>
            <a:off x="898529" y="852130"/>
            <a:ext cx="4381008" cy="656590"/>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3600" b="1" i="0" dirty="0" err="1">
                <a:solidFill>
                  <a:schemeClr val="tx1"/>
                </a:solidFill>
                <a:latin typeface="Gilroy" pitchFamily="2" charset="0"/>
              </a:rPr>
              <a:t>PGConf</a:t>
            </a:r>
            <a:r>
              <a:rPr lang="en-GB" sz="3600" b="1" i="0" dirty="0">
                <a:solidFill>
                  <a:schemeClr val="tx1"/>
                </a:solidFill>
                <a:latin typeface="Gilroy" pitchFamily="2" charset="0"/>
              </a:rPr>
              <a:t>.</a:t>
            </a:r>
            <a:r>
              <a:rPr lang="en-US" sz="3600" b="1" i="0" dirty="0">
                <a:solidFill>
                  <a:schemeClr val="tx1"/>
                </a:solidFill>
                <a:latin typeface="Gilroy" pitchFamily="2" charset="0"/>
              </a:rPr>
              <a:t>Russia</a:t>
            </a:r>
            <a:r>
              <a:rPr lang="en-GB" sz="3600" b="1" i="0" dirty="0">
                <a:solidFill>
                  <a:schemeClr val="tx1"/>
                </a:solidFill>
                <a:latin typeface="Gilroy" pitchFamily="2" charset="0"/>
              </a:rPr>
              <a:t> 2023</a:t>
            </a:r>
            <a:endParaRPr lang="en-GB" sz="3600" b="1" i="0" dirty="0">
              <a:solidFill>
                <a:schemeClr val="tx1"/>
              </a:solidFill>
              <a:latin typeface="Gilroy" pitchFamily="2" charset="0"/>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Овал 3"/>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pic>
        <p:nvPicPr>
          <p:cNvPr id="7"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Прямоугольник 2"/>
          <p:cNvSpPr/>
          <p:nvPr userDrawn="1"/>
        </p:nvSpPr>
        <p:spPr>
          <a:xfrm>
            <a:off x="496662" y="1065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4" name="Прямоугольник 3"/>
          <p:cNvSpPr/>
          <p:nvPr userDrawn="1"/>
        </p:nvSpPr>
        <p:spPr>
          <a:xfrm>
            <a:off x="496662" y="1065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96662" y="1827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96662" y="257397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2" name="Прямоугольник 11"/>
          <p:cNvSpPr/>
          <p:nvPr userDrawn="1"/>
        </p:nvSpPr>
        <p:spPr>
          <a:xfrm>
            <a:off x="496662" y="330549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4" name="Прямоугольник 13"/>
          <p:cNvSpPr/>
          <p:nvPr userDrawn="1"/>
        </p:nvSpPr>
        <p:spPr>
          <a:xfrm>
            <a:off x="496662" y="405225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6" name="Прямоугольник 15"/>
          <p:cNvSpPr/>
          <p:nvPr userDrawn="1"/>
        </p:nvSpPr>
        <p:spPr>
          <a:xfrm>
            <a:off x="496662" y="47990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8" name="Прямоугольник 17"/>
          <p:cNvSpPr/>
          <p:nvPr userDrawn="1"/>
        </p:nvSpPr>
        <p:spPr>
          <a:xfrm>
            <a:off x="496662" y="553053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84563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51" name="Скругленный прямоугольник 50"/>
          <p:cNvSpPr/>
          <p:nvPr userDrawn="1"/>
        </p:nvSpPr>
        <p:spPr>
          <a:xfrm>
            <a:off x="443865" y="6202680"/>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5911850" y="6117590"/>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5" name="Текст 20"/>
          <p:cNvSpPr>
            <a:spLocks noGrp="1"/>
          </p:cNvSpPr>
          <p:nvPr>
            <p:ph type="body" sz="quarter" idx="13" hasCustomPrompt="1"/>
          </p:nvPr>
        </p:nvSpPr>
        <p:spPr>
          <a:xfrm>
            <a:off x="101092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6" name="Текст 20"/>
          <p:cNvSpPr>
            <a:spLocks noGrp="1"/>
          </p:cNvSpPr>
          <p:nvPr>
            <p:ph type="body" sz="quarter" idx="20" hasCustomPrompt="1"/>
          </p:nvPr>
        </p:nvSpPr>
        <p:spPr>
          <a:xfrm>
            <a:off x="825881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495133" y="348828"/>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5868988" y="825183"/>
            <a:ext cx="6217920" cy="5943600"/>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1069792"/>
            <a:ext cx="11422330" cy="5184000"/>
          </a:xfrm>
          <a:prstGeom prst="roundRect">
            <a:avLst>
              <a:gd name="adj" fmla="val 3949"/>
            </a:avLst>
          </a:prstGeom>
          <a:gradFill>
            <a:gsLst>
              <a:gs pos="0">
                <a:srgbClr val="FFC000"/>
              </a:gs>
              <a:gs pos="99000">
                <a:schemeClr val="accent6">
                  <a:lumMod val="20000"/>
                  <a:lumOff val="80000"/>
                </a:scheme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pic>
        <p:nvPicPr>
          <p:cNvPr id="7"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12"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4"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p:cNvSpPr/>
          <p:nvPr userDrawn="1"/>
        </p:nvSpPr>
        <p:spPr>
          <a:xfrm>
            <a:off x="789772" y="4291876"/>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9" name="Скругленный прямоугольник 8"/>
          <p:cNvSpPr/>
          <p:nvPr userDrawn="1"/>
        </p:nvSpPr>
        <p:spPr>
          <a:xfrm>
            <a:off x="479037" y="1052513"/>
            <a:ext cx="4932751" cy="2035462"/>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олилиния 13"/>
          <p:cNvSpPr/>
          <p:nvPr userDrawn="1"/>
        </p:nvSpPr>
        <p:spPr>
          <a:xfrm>
            <a:off x="6043989" y="987451"/>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5411788" y="4744399"/>
            <a:ext cx="630424" cy="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7" name="Текст 20"/>
          <p:cNvSpPr>
            <a:spLocks noGrp="1"/>
          </p:cNvSpPr>
          <p:nvPr>
            <p:ph type="body" sz="quarter" idx="16" hasCustomPrompt="1"/>
          </p:nvPr>
        </p:nvSpPr>
        <p:spPr>
          <a:xfrm>
            <a:off x="791549" y="2338466"/>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8" name="Текст 20"/>
          <p:cNvSpPr>
            <a:spLocks noGrp="1"/>
          </p:cNvSpPr>
          <p:nvPr>
            <p:ph type="body" sz="quarter" idx="17" hasCustomPrompt="1"/>
          </p:nvPr>
        </p:nvSpPr>
        <p:spPr>
          <a:xfrm>
            <a:off x="791549" y="1208591"/>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9" name="Скругленный прямоугольник 18"/>
          <p:cNvSpPr/>
          <p:nvPr userDrawn="1"/>
        </p:nvSpPr>
        <p:spPr>
          <a:xfrm>
            <a:off x="470782" y="3606514"/>
            <a:ext cx="4932751" cy="164592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20"/>
          <p:cNvSpPr>
            <a:spLocks noGrp="1"/>
          </p:cNvSpPr>
          <p:nvPr>
            <p:ph type="body" sz="quarter" idx="18" hasCustomPrompt="1"/>
          </p:nvPr>
        </p:nvSpPr>
        <p:spPr>
          <a:xfrm>
            <a:off x="791549" y="4736892"/>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21" name="Текст 20"/>
          <p:cNvSpPr>
            <a:spLocks noGrp="1"/>
          </p:cNvSpPr>
          <p:nvPr>
            <p:ph type="body" sz="quarter" idx="19" hasCustomPrompt="1"/>
          </p:nvPr>
        </p:nvSpPr>
        <p:spPr>
          <a:xfrm>
            <a:off x="791549" y="3607017"/>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solidFill>
                  <a:schemeClr val="tx1"/>
                </a:solidFill>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4"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4" name="Скругленный прямоугольник 3"/>
          <p:cNvSpPr/>
          <p:nvPr userDrawn="1"/>
        </p:nvSpPr>
        <p:spPr>
          <a:xfrm>
            <a:off x="479425" y="853257"/>
            <a:ext cx="11448000" cy="557784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66607" y="996866"/>
            <a:ext cx="539496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42167" y="996866"/>
            <a:ext cx="557784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7"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10" name="Номер слайда 5"/>
          <p:cNvSpPr txBox="1"/>
          <p:nvPr userDrawn="1"/>
        </p:nvSpPr>
        <p:spPr>
          <a:xfrm>
            <a:off x="10666462" y="6545849"/>
            <a:ext cx="1153545" cy="192338"/>
          </a:xfrm>
          <a:prstGeom prst="rect">
            <a:avLst/>
          </a:prstGeom>
        </p:spPr>
        <p:txBody>
          <a:bodyPr vert="horz" lIns="0" tIns="0" rIns="0" bIns="0" rtlCol="0" anchor="b"/>
          <a:lstStyle>
            <a:defPPr>
              <a:defRPr lang="ru-RU"/>
            </a:defPPr>
            <a:lvl1pPr marL="0" algn="r" defTabSz="914400" rtl="0" eaLnBrk="1" latinLnBrk="0" hangingPunct="1">
              <a:defRPr sz="1200" b="0" i="0" kern="1200">
                <a:solidFill>
                  <a:schemeClr val="tx1"/>
                </a:solidFill>
                <a:latin typeface="GILROY-MEDIUM"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22A24C-CA15-4196-882E-E2BB53882FD2}" type="slidenum">
              <a:rPr lang="ru-RU" smtClean="0"/>
            </a:fld>
            <a:endParaRPr lang="ru-RU"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420203" y="809943"/>
            <a:ext cx="11374605" cy="5212080"/>
          </a:xfrm>
          <a:prstGeom prst="roundRect">
            <a:avLst>
              <a:gd name="adj" fmla="val 3949"/>
            </a:avLst>
          </a:prstGeom>
          <a:gradFill>
            <a:gsLst>
              <a:gs pos="0">
                <a:srgbClr val="FFC000"/>
              </a:gs>
              <a:gs pos="98000">
                <a:srgbClr val="F56036">
                  <a:alpha val="10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758154" y="1104811"/>
            <a:ext cx="10698480" cy="4663440"/>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7" name="Скругленный прямоугольник 50"/>
          <p:cNvSpPr/>
          <p:nvPr userDrawn="1"/>
        </p:nvSpPr>
        <p:spPr>
          <a:xfrm>
            <a:off x="758190" y="6209665"/>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1" name="Скругленный прямоугольник 50"/>
          <p:cNvSpPr/>
          <p:nvPr userDrawn="1"/>
        </p:nvSpPr>
        <p:spPr>
          <a:xfrm>
            <a:off x="6226175" y="6124575"/>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3" name="Текст 20"/>
          <p:cNvSpPr>
            <a:spLocks noGrp="1"/>
          </p:cNvSpPr>
          <p:nvPr>
            <p:ph type="body" sz="quarter" idx="13" hasCustomPrompt="1"/>
          </p:nvPr>
        </p:nvSpPr>
        <p:spPr>
          <a:xfrm>
            <a:off x="1325245" y="6309360"/>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4" name="Текст 20"/>
          <p:cNvSpPr>
            <a:spLocks noGrp="1"/>
          </p:cNvSpPr>
          <p:nvPr>
            <p:ph type="body" sz="quarter" idx="15" hasCustomPrompt="1"/>
          </p:nvPr>
        </p:nvSpPr>
        <p:spPr>
          <a:xfrm>
            <a:off x="8573135" y="6309360"/>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для технических страниц</a:t>
            </a:r>
            <a:endParaRPr lang="ru-RU" dirty="0"/>
          </a:p>
        </p:txBody>
      </p:sp>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4" name="Скругленный прямоугольник 50"/>
          <p:cNvSpPr/>
          <p:nvPr userDrawn="1"/>
        </p:nvSpPr>
        <p:spPr>
          <a:xfrm>
            <a:off x="443865" y="6202680"/>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5911850" y="6117590"/>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0" name="Текст 20"/>
          <p:cNvSpPr>
            <a:spLocks noGrp="1"/>
          </p:cNvSpPr>
          <p:nvPr>
            <p:ph type="body" sz="quarter" idx="13" hasCustomPrompt="1"/>
          </p:nvPr>
        </p:nvSpPr>
        <p:spPr>
          <a:xfrm>
            <a:off x="101092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6" name="Текст 20"/>
          <p:cNvSpPr>
            <a:spLocks noGrp="1"/>
          </p:cNvSpPr>
          <p:nvPr>
            <p:ph type="body" sz="quarter" idx="20" hasCustomPrompt="1"/>
          </p:nvPr>
        </p:nvSpPr>
        <p:spPr>
          <a:xfrm>
            <a:off x="825881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
        <p:nvSpPr>
          <p:cNvPr id="12" name="Номер слайда 5"/>
          <p:cNvSpPr txBox="1"/>
          <p:nvPr userDrawn="1"/>
        </p:nvSpPr>
        <p:spPr>
          <a:xfrm>
            <a:off x="10740515" y="6483066"/>
            <a:ext cx="1153545" cy="192338"/>
          </a:xfrm>
          <a:prstGeom prst="rect">
            <a:avLst/>
          </a:prstGeom>
        </p:spPr>
        <p:txBody>
          <a:bodyPr vert="horz" lIns="0" tIns="0" rIns="0" bIns="0" rtlCol="0" anchor="b"/>
          <a:lstStyle>
            <a:defPPr>
              <a:defRPr lang="ru-RU"/>
            </a:defPPr>
            <a:lvl1pPr marL="0" algn="r" defTabSz="914400" rtl="0" eaLnBrk="1" latinLnBrk="0" hangingPunct="1">
              <a:defRPr sz="1200" b="0" i="0" kern="1200">
                <a:solidFill>
                  <a:schemeClr val="tx1"/>
                </a:solidFill>
                <a:latin typeface="GILROY-MEDIUM"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userDrawn="1"/>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userDrawn="1"/>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59" name="Текст 20"/>
          <p:cNvSpPr>
            <a:spLocks noGrp="1"/>
          </p:cNvSpPr>
          <p:nvPr>
            <p:ph type="body" sz="quarter" idx="14" hasCustomPrompt="1"/>
          </p:nvPr>
        </p:nvSpPr>
        <p:spPr>
          <a:xfrm>
            <a:off x="704850" y="1839595"/>
            <a:ext cx="2190115" cy="966470"/>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72" name="Скругленный прямоугольник 71"/>
          <p:cNvSpPr/>
          <p:nvPr userDrawn="1"/>
        </p:nvSpPr>
        <p:spPr>
          <a:xfrm>
            <a:off x="165735" y="1233805"/>
            <a:ext cx="3284220" cy="216535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171950" y="1233805"/>
            <a:ext cx="3284220" cy="216535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168640" y="1233805"/>
            <a:ext cx="3284220" cy="216535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11985" y="4210685"/>
            <a:ext cx="3205480" cy="187706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563360" y="4210685"/>
            <a:ext cx="3205480" cy="187706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690" y="1839595"/>
            <a:ext cx="2190115" cy="966470"/>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815" y="1839595"/>
            <a:ext cx="2190115" cy="966470"/>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260" y="4998085"/>
            <a:ext cx="2190115" cy="830580"/>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50" y="4998085"/>
            <a:ext cx="2190115" cy="830580"/>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51" name="Скругленный прямоугольник 50"/>
          <p:cNvSpPr/>
          <p:nvPr userDrawn="1"/>
        </p:nvSpPr>
        <p:spPr>
          <a:xfrm>
            <a:off x="758190" y="6209665"/>
            <a:ext cx="493776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5724525" y="6127115"/>
            <a:ext cx="493776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0" name="Текст 20"/>
          <p:cNvSpPr>
            <a:spLocks noGrp="1"/>
          </p:cNvSpPr>
          <p:nvPr>
            <p:ph type="body" sz="quarter" idx="13" hasCustomPrompt="1"/>
          </p:nvPr>
        </p:nvSpPr>
        <p:spPr>
          <a:xfrm>
            <a:off x="1325245" y="6309360"/>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2" name="Текст 20"/>
          <p:cNvSpPr>
            <a:spLocks noGrp="1"/>
          </p:cNvSpPr>
          <p:nvPr>
            <p:ph type="body" sz="quarter" idx="20" hasCustomPrompt="1"/>
          </p:nvPr>
        </p:nvSpPr>
        <p:spPr>
          <a:xfrm>
            <a:off x="8573135" y="6309360"/>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72" name="Скругленный прямоугольник 71"/>
          <p:cNvSpPr/>
          <p:nvPr userDrawn="1"/>
        </p:nvSpPr>
        <p:spPr>
          <a:xfrm>
            <a:off x="494030" y="1232535"/>
            <a:ext cx="4106545" cy="1821815"/>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505" y="1232535"/>
            <a:ext cx="4106545" cy="1821815"/>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910" y="4209415"/>
            <a:ext cx="4106545" cy="1821815"/>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20025" y="4209415"/>
            <a:ext cx="4106545" cy="1821815"/>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3635998" y="2833928"/>
            <a:ext cx="0" cy="1581752"/>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5988360" y="2833928"/>
            <a:ext cx="0" cy="1581752"/>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8445729" y="2833928"/>
            <a:ext cx="0" cy="1581752"/>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51" name="Скругленный прямоугольник 50"/>
          <p:cNvSpPr/>
          <p:nvPr userDrawn="1"/>
        </p:nvSpPr>
        <p:spPr>
          <a:xfrm>
            <a:off x="443865" y="6202680"/>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5911850" y="6117590"/>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4" name="Текст 20"/>
          <p:cNvSpPr>
            <a:spLocks noGrp="1"/>
          </p:cNvSpPr>
          <p:nvPr>
            <p:ph type="body" sz="quarter" idx="13" hasCustomPrompt="1"/>
          </p:nvPr>
        </p:nvSpPr>
        <p:spPr>
          <a:xfrm>
            <a:off x="101092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6" name="Текст 20"/>
          <p:cNvSpPr>
            <a:spLocks noGrp="1"/>
          </p:cNvSpPr>
          <p:nvPr>
            <p:ph type="body" sz="quarter" idx="20" hasCustomPrompt="1"/>
          </p:nvPr>
        </p:nvSpPr>
        <p:spPr>
          <a:xfrm>
            <a:off x="825881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
        <p:nvSpPr>
          <p:cNvPr id="20"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chemeClr val="tx1"/>
                </a:solidFill>
                <a:latin typeface="GILROY-MEDIUM" pitchFamily="2" charset="0"/>
              </a:defRPr>
            </a:lvl1pPr>
          </a:lstStyle>
          <a:p>
            <a:fld id="{5922A24C-CA15-4196-882E-E2BB53882FD2}" type="slidenum">
              <a:rPr lang="ru-RU" smtClean="0"/>
            </a:fld>
            <a:endParaRPr lang="ru-RU"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chemeClr val="tx1"/>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51" name="Скругленный прямоугольник 50"/>
          <p:cNvSpPr/>
          <p:nvPr userDrawn="1"/>
        </p:nvSpPr>
        <p:spPr>
          <a:xfrm>
            <a:off x="758190" y="6209665"/>
            <a:ext cx="493776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5724525" y="6127115"/>
            <a:ext cx="493776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0" name="Текст 20"/>
          <p:cNvSpPr>
            <a:spLocks noGrp="1"/>
          </p:cNvSpPr>
          <p:nvPr>
            <p:ph type="body" sz="quarter" idx="13" hasCustomPrompt="1"/>
          </p:nvPr>
        </p:nvSpPr>
        <p:spPr>
          <a:xfrm>
            <a:off x="1325245" y="6309360"/>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4" name="Текст 20"/>
          <p:cNvSpPr>
            <a:spLocks noGrp="1"/>
          </p:cNvSpPr>
          <p:nvPr>
            <p:ph type="body" sz="quarter" idx="15" hasCustomPrompt="1"/>
          </p:nvPr>
        </p:nvSpPr>
        <p:spPr>
          <a:xfrm>
            <a:off x="8573135" y="6309360"/>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t="5489" b="9745"/>
          <a:stretch>
            <a:fillRect/>
          </a:stretch>
        </p:blipFill>
        <p:spPr>
          <a:xfrm>
            <a:off x="-1" y="0"/>
            <a:ext cx="12191999" cy="6858000"/>
          </a:xfrm>
          <a:prstGeom prst="rect">
            <a:avLst/>
          </a:prstGeom>
        </p:spPr>
      </p:pic>
      <p:sp>
        <p:nvSpPr>
          <p:cNvPr id="8" name="TextBox 5"/>
          <p:cNvSpPr txBox="1"/>
          <p:nvPr userDrawn="1"/>
        </p:nvSpPr>
        <p:spPr>
          <a:xfrm>
            <a:off x="0" y="3248386"/>
            <a:ext cx="12192000" cy="884794"/>
          </a:xfrm>
          <a:prstGeom prst="rect">
            <a:avLst/>
          </a:prstGeom>
          <a:noFill/>
        </p:spPr>
        <p:txBody>
          <a:bodyPr wrap="square" rtlCol="0">
            <a:spAutoFit/>
          </a:bodyPr>
          <a:lstStyle/>
          <a:p>
            <a:pPr algn="ctr">
              <a:lnSpc>
                <a:spcPts val="5080"/>
              </a:lnSpc>
            </a:pPr>
            <a:r>
              <a:rPr lang="ru-RU" sz="9600" b="1" i="0" dirty="0">
                <a:solidFill>
                  <a:schemeClr val="tx1"/>
                </a:solidFill>
                <a:latin typeface="Gilroy" pitchFamily="2" charset="0"/>
              </a:rPr>
              <a:t>Спасибо!</a:t>
            </a:r>
            <a:endParaRPr lang="ru-RU" sz="9600" b="1" i="0" dirty="0">
              <a:solidFill>
                <a:schemeClr val="tx1"/>
              </a:solidFill>
              <a:latin typeface="Gilroy" pitchFamily="2" charset="0"/>
            </a:endParaRPr>
          </a:p>
        </p:txBody>
      </p:sp>
      <p:sp>
        <p:nvSpPr>
          <p:cNvPr id="11" name="PGMeetup.NN"/>
          <p:cNvSpPr txBox="1"/>
          <p:nvPr userDrawn="1"/>
        </p:nvSpPr>
        <p:spPr>
          <a:xfrm>
            <a:off x="517358" y="385387"/>
            <a:ext cx="2737929" cy="471924"/>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2400" b="1" i="0" dirty="0" err="1">
                <a:solidFill>
                  <a:schemeClr val="tx1"/>
                </a:solidFill>
                <a:latin typeface="Gilroy" pitchFamily="2" charset="0"/>
              </a:rPr>
              <a:t>PGConf</a:t>
            </a:r>
            <a:r>
              <a:rPr lang="en-GB" sz="2400" b="1" i="0" dirty="0">
                <a:solidFill>
                  <a:schemeClr val="tx1"/>
                </a:solidFill>
                <a:latin typeface="Gilroy" pitchFamily="2" charset="0"/>
              </a:rPr>
              <a:t>.</a:t>
            </a:r>
            <a:r>
              <a:rPr lang="ru-RU" sz="2400" b="1" i="0" dirty="0">
                <a:solidFill>
                  <a:schemeClr val="tx1"/>
                </a:solidFill>
                <a:latin typeface="Gilroy" pitchFamily="2" charset="0"/>
              </a:rPr>
              <a:t>СПб</a:t>
            </a:r>
            <a:r>
              <a:rPr lang="en-GB" sz="2400" b="1" i="0" dirty="0">
                <a:solidFill>
                  <a:schemeClr val="tx1"/>
                </a:solidFill>
                <a:latin typeface="Gilroy" pitchFamily="2" charset="0"/>
              </a:rPr>
              <a:t> 2023</a:t>
            </a:r>
            <a:endParaRPr lang="en-GB" sz="2400" b="1" i="0" dirty="0">
              <a:solidFill>
                <a:schemeClr val="tx1"/>
              </a:solidFill>
              <a:latin typeface="Gilroy" pitchFamily="2" charset="0"/>
            </a:endParaRPr>
          </a:p>
        </p:txBody>
      </p:sp>
      <p:pic>
        <p:nvPicPr>
          <p:cNvPr id="12"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15600" y="383606"/>
            <a:ext cx="1555206" cy="463163"/>
          </a:xfrm>
          <a:prstGeom prst="rect">
            <a:avLst/>
          </a:prstGeom>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Титульный слайд_1">
    <p:spTree>
      <p:nvGrpSpPr>
        <p:cNvPr id="1" name=""/>
        <p:cNvGrpSpPr/>
        <p:nvPr/>
      </p:nvGrpSpPr>
      <p:grpSpPr>
        <a:xfrm>
          <a:off x="0" y="0"/>
          <a:ext cx="0" cy="0"/>
          <a:chOff x="0" y="0"/>
          <a:chExt cx="0" cy="0"/>
        </a:xfrm>
      </p:grpSpPr>
      <p:pic>
        <p:nvPicPr>
          <p:cNvPr id="3" name="Рисунок 2"/>
          <p:cNvPicPr>
            <a:picLocks noChangeAspect="1"/>
          </p:cNvPicPr>
          <p:nvPr userDrawn="1"/>
        </p:nvPicPr>
        <p:blipFill rotWithShape="1">
          <a:blip r:embed="rId2" cstate="print">
            <a:extLst>
              <a:ext uri="{28A0092B-C50C-407E-A947-70E740481C1C}">
                <a14:useLocalDpi xmlns:a14="http://schemas.microsoft.com/office/drawing/2010/main" val="0"/>
              </a:ext>
            </a:extLst>
          </a:blip>
          <a:srcRect t="5489" b="9745"/>
          <a:stretch>
            <a:fillRect/>
          </a:stretch>
        </p:blipFill>
        <p:spPr>
          <a:xfrm>
            <a:off x="-1" y="0"/>
            <a:ext cx="12191999" cy="6846746"/>
          </a:xfrm>
          <a:prstGeom prst="rect">
            <a:avLst/>
          </a:prstGeom>
        </p:spPr>
      </p:pic>
      <p:sp>
        <p:nvSpPr>
          <p:cNvPr id="85" name="Текст 12"/>
          <p:cNvSpPr>
            <a:spLocks noGrp="1"/>
          </p:cNvSpPr>
          <p:nvPr>
            <p:ph type="body" sz="quarter" idx="15" hasCustomPrompt="1"/>
          </p:nvPr>
        </p:nvSpPr>
        <p:spPr>
          <a:xfrm>
            <a:off x="898529" y="1868968"/>
            <a:ext cx="9105007" cy="3076410"/>
          </a:xfrm>
        </p:spPr>
        <p:txBody>
          <a:bodyPr lIns="0" tIns="0" rIns="0" bIns="0">
            <a:noAutofit/>
          </a:bodyPr>
          <a:lstStyle>
            <a:lvl1pPr marL="0" indent="0">
              <a:lnSpc>
                <a:spcPct val="100000"/>
              </a:lnSpc>
              <a:buNone/>
              <a:defRPr sz="66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pic>
        <p:nvPicPr>
          <p:cNvPr id="68" name="Рисунок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4618" y="719096"/>
            <a:ext cx="2385194" cy="710345"/>
          </a:xfrm>
          <a:prstGeom prst="rect">
            <a:avLst/>
          </a:prstGeom>
        </p:spPr>
      </p:pic>
      <p:sp>
        <p:nvSpPr>
          <p:cNvPr id="86" name="Текст 12"/>
          <p:cNvSpPr>
            <a:spLocks noGrp="1"/>
          </p:cNvSpPr>
          <p:nvPr>
            <p:ph type="body" sz="quarter" idx="16" hasCustomPrompt="1"/>
          </p:nvPr>
        </p:nvSpPr>
        <p:spPr>
          <a:xfrm>
            <a:off x="898529" y="5417047"/>
            <a:ext cx="6011585" cy="1016838"/>
          </a:xfrm>
        </p:spPr>
        <p:txBody>
          <a:bodyPr lIns="0" tIns="0" rIns="0" bIns="0">
            <a:normAutofit/>
          </a:bodyPr>
          <a:lstStyle>
            <a:lvl1pPr marL="0" indent="0">
              <a:lnSpc>
                <a:spcPct val="100000"/>
              </a:lnSpc>
              <a:buNone/>
              <a:defRPr sz="28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5" name="PGMeetup.NN"/>
          <p:cNvSpPr txBox="1"/>
          <p:nvPr userDrawn="1"/>
        </p:nvSpPr>
        <p:spPr>
          <a:xfrm>
            <a:off x="898529" y="852130"/>
            <a:ext cx="4053995" cy="656590"/>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3600" b="1" i="0" dirty="0" err="1">
                <a:solidFill>
                  <a:schemeClr val="tx1"/>
                </a:solidFill>
                <a:latin typeface="Gilroy" pitchFamily="2" charset="0"/>
              </a:rPr>
              <a:t>PGConf</a:t>
            </a:r>
            <a:r>
              <a:rPr lang="en-GB" sz="3600" b="1" i="0" dirty="0">
                <a:solidFill>
                  <a:schemeClr val="tx1"/>
                </a:solidFill>
                <a:latin typeface="Gilroy" pitchFamily="2" charset="0"/>
              </a:rPr>
              <a:t>.</a:t>
            </a:r>
            <a:r>
              <a:rPr lang="ru-RU" sz="3600" b="1" i="0" dirty="0">
                <a:solidFill>
                  <a:schemeClr val="tx1"/>
                </a:solidFill>
                <a:latin typeface="Gilroy" pitchFamily="2" charset="0"/>
              </a:rPr>
              <a:t>СПб</a:t>
            </a:r>
            <a:r>
              <a:rPr lang="en-GB" sz="3600" b="1" i="0" dirty="0">
                <a:solidFill>
                  <a:schemeClr val="tx1"/>
                </a:solidFill>
                <a:latin typeface="Gilroy" pitchFamily="2" charset="0"/>
              </a:rPr>
              <a:t> 2023</a:t>
            </a:r>
            <a:endParaRPr lang="en-GB" sz="3600" b="1" i="0" dirty="0">
              <a:solidFill>
                <a:schemeClr val="tx1"/>
              </a:solidFill>
              <a:latin typeface="Gilroy" pitchFamily="2" charset="0"/>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896579"/>
            <a:ext cx="9024848" cy="548763"/>
          </a:xfrm>
        </p:spPr>
        <p:txBody>
          <a:bodyPr lIns="0" tIns="0" rIns="0" bIns="0" anchor="t">
            <a:noAutofit/>
          </a:bodyPr>
          <a:lstStyle>
            <a:lvl1pPr>
              <a:defRPr sz="3200" b="1" i="0">
                <a:solidFill>
                  <a:srgbClr val="F47A10"/>
                </a:solidFill>
                <a:latin typeface="Gilroy" pitchFamily="2" charset="0"/>
              </a:defRPr>
            </a:lvl1pPr>
          </a:lstStyle>
          <a:p>
            <a:r>
              <a:rPr lang="ru-RU" dirty="0"/>
              <a:t>Образец заголовка в одну строку</a:t>
            </a:r>
            <a:endParaRPr lang="ru-RU" dirty="0"/>
          </a:p>
        </p:txBody>
      </p:sp>
      <p:sp>
        <p:nvSpPr>
          <p:cNvPr id="6" name="Номер слайда 5"/>
          <p:cNvSpPr>
            <a:spLocks noGrp="1"/>
          </p:cNvSpPr>
          <p:nvPr>
            <p:ph type="sldNum" sz="quarter" idx="12"/>
          </p:nvPr>
        </p:nvSpPr>
        <p:spPr>
          <a:xfrm>
            <a:off x="10748210" y="6529137"/>
            <a:ext cx="1153545" cy="192338"/>
          </a:xfrm>
          <a:prstGeom prst="rect">
            <a:avLst/>
          </a:prstGeo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857691"/>
            <a:ext cx="10799762" cy="4519384"/>
          </a:xfrm>
        </p:spPr>
        <p:txBody>
          <a:bodyPr lIns="0" tIns="0" rIns="0" bIns="0">
            <a:normAutofit/>
          </a:bodyPr>
          <a:lstStyle>
            <a:lvl1pPr marL="0" indent="0">
              <a:lnSpc>
                <a:spcPct val="100000"/>
              </a:lnSpc>
              <a:buNone/>
              <a:defRPr sz="24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Вставьте сюда свой текст</a:t>
            </a:r>
            <a:endParaRPr lang="ru-RU" dirty="0"/>
          </a:p>
        </p:txBody>
      </p:sp>
      <p:pic>
        <p:nvPicPr>
          <p:cNvPr id="4"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274" y="1"/>
            <a:ext cx="2121725" cy="1080654"/>
          </a:xfrm>
          <a:prstGeom prst="rect">
            <a:avLst/>
          </a:prstGeom>
        </p:spPr>
      </p:pic>
      <p:pic>
        <p:nvPicPr>
          <p:cNvPr id="5"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6254" y="347981"/>
            <a:ext cx="1064552" cy="317039"/>
          </a:xfrm>
          <a:prstGeom prst="rect">
            <a:avLst/>
          </a:prstGeom>
        </p:spPr>
      </p:pic>
      <p:sp>
        <p:nvSpPr>
          <p:cNvPr id="51" name="Скругленный прямоугольник 50"/>
          <p:cNvSpPr/>
          <p:nvPr userDrawn="1"/>
        </p:nvSpPr>
        <p:spPr>
          <a:xfrm>
            <a:off x="758190" y="6209665"/>
            <a:ext cx="493776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5724525" y="6127115"/>
            <a:ext cx="493776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0" name="Текст 20"/>
          <p:cNvSpPr>
            <a:spLocks noGrp="1"/>
          </p:cNvSpPr>
          <p:nvPr>
            <p:ph type="body" sz="quarter" idx="13" hasCustomPrompt="1"/>
          </p:nvPr>
        </p:nvSpPr>
        <p:spPr>
          <a:xfrm>
            <a:off x="1325245" y="6309360"/>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7" name="Текст 20"/>
          <p:cNvSpPr>
            <a:spLocks noGrp="1"/>
          </p:cNvSpPr>
          <p:nvPr>
            <p:ph type="body" sz="quarter" idx="14" hasCustomPrompt="1"/>
          </p:nvPr>
        </p:nvSpPr>
        <p:spPr>
          <a:xfrm>
            <a:off x="8573135" y="6309360"/>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Прямоугольник 2"/>
          <p:cNvSpPr/>
          <p:nvPr userDrawn="1"/>
        </p:nvSpPr>
        <p:spPr>
          <a:xfrm>
            <a:off x="496662" y="1065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4" name="Прямоугольник 3"/>
          <p:cNvSpPr/>
          <p:nvPr userDrawn="1"/>
        </p:nvSpPr>
        <p:spPr>
          <a:xfrm>
            <a:off x="496662" y="1065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96662" y="18272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96662" y="257397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2" name="Прямоугольник 11"/>
          <p:cNvSpPr/>
          <p:nvPr userDrawn="1"/>
        </p:nvSpPr>
        <p:spPr>
          <a:xfrm>
            <a:off x="496662" y="330549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4" name="Прямоугольник 13"/>
          <p:cNvSpPr/>
          <p:nvPr userDrawn="1"/>
        </p:nvSpPr>
        <p:spPr>
          <a:xfrm>
            <a:off x="496662" y="405225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6" name="Прямоугольник 15"/>
          <p:cNvSpPr/>
          <p:nvPr userDrawn="1"/>
        </p:nvSpPr>
        <p:spPr>
          <a:xfrm>
            <a:off x="496662" y="479901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8" name="Прямоугольник 17"/>
          <p:cNvSpPr/>
          <p:nvPr userDrawn="1"/>
        </p:nvSpPr>
        <p:spPr>
          <a:xfrm>
            <a:off x="496662" y="5530534"/>
            <a:ext cx="144000" cy="360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14"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1</a:t>
            </a:r>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51" name="Скругленный прямоугольник 50"/>
          <p:cNvSpPr/>
          <p:nvPr userDrawn="1"/>
        </p:nvSpPr>
        <p:spPr>
          <a:xfrm>
            <a:off x="758190" y="6209665"/>
            <a:ext cx="493776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5724525" y="6127115"/>
            <a:ext cx="493776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0" name="Текст 20"/>
          <p:cNvSpPr>
            <a:spLocks noGrp="1"/>
          </p:cNvSpPr>
          <p:nvPr>
            <p:ph type="body" sz="quarter" idx="13" hasCustomPrompt="1"/>
          </p:nvPr>
        </p:nvSpPr>
        <p:spPr>
          <a:xfrm>
            <a:off x="1325245" y="6309360"/>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2" name="Текст 20"/>
          <p:cNvSpPr>
            <a:spLocks noGrp="1"/>
          </p:cNvSpPr>
          <p:nvPr>
            <p:ph type="body" sz="quarter" idx="15" hasCustomPrompt="1"/>
          </p:nvPr>
        </p:nvSpPr>
        <p:spPr>
          <a:xfrm>
            <a:off x="8573135" y="6309360"/>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
        <p:nvSpPr>
          <p:cNvPr id="11" name="Номер слайда 5"/>
          <p:cNvSpPr>
            <a:spLocks noGrp="1"/>
          </p:cNvSpPr>
          <p:nvPr>
            <p:ph type="sldNum" sz="quarter" idx="12"/>
          </p:nvPr>
        </p:nvSpPr>
        <p:spPr>
          <a:xfrm>
            <a:off x="10748210" y="6490051"/>
            <a:ext cx="1153545" cy="192338"/>
          </a:xfr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11"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13" name="Скругленный прямоугольник 2"/>
          <p:cNvSpPr/>
          <p:nvPr userDrawn="1"/>
        </p:nvSpPr>
        <p:spPr>
          <a:xfrm>
            <a:off x="479425" y="832302"/>
            <a:ext cx="11422330" cy="521208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14"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15"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17" name="Скругленный прямоугольник 50"/>
          <p:cNvSpPr/>
          <p:nvPr userDrawn="1"/>
        </p:nvSpPr>
        <p:spPr>
          <a:xfrm>
            <a:off x="443865" y="6202680"/>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8" name="Скругленный прямоугольник 50"/>
          <p:cNvSpPr/>
          <p:nvPr userDrawn="1"/>
        </p:nvSpPr>
        <p:spPr>
          <a:xfrm>
            <a:off x="5911850" y="6117590"/>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9" name="Текст 20"/>
          <p:cNvSpPr>
            <a:spLocks noGrp="1"/>
          </p:cNvSpPr>
          <p:nvPr>
            <p:ph type="body" sz="quarter" idx="13" hasCustomPrompt="1"/>
          </p:nvPr>
        </p:nvSpPr>
        <p:spPr>
          <a:xfrm>
            <a:off x="101092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20" name="Текст 20"/>
          <p:cNvSpPr>
            <a:spLocks noGrp="1"/>
          </p:cNvSpPr>
          <p:nvPr>
            <p:ph type="body" sz="quarter" idx="20" hasCustomPrompt="1"/>
          </p:nvPr>
        </p:nvSpPr>
        <p:spPr>
          <a:xfrm>
            <a:off x="825881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
        <p:nvSpPr>
          <p:cNvPr id="24" name="Номер слайда 5"/>
          <p:cNvSpPr>
            <a:spLocks noGrp="1"/>
          </p:cNvSpPr>
          <p:nvPr>
            <p:ph type="sldNum" sz="quarter" idx="12"/>
          </p:nvPr>
        </p:nvSpPr>
        <p:spPr>
          <a:xfrm>
            <a:off x="10748210" y="6490051"/>
            <a:ext cx="1153545" cy="192338"/>
          </a:xfr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495133" y="348828"/>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5868988" y="825183"/>
            <a:ext cx="6217920" cy="5943600"/>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chemeClr val="tx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1069792"/>
            <a:ext cx="11422330" cy="5184000"/>
          </a:xfrm>
          <a:prstGeom prst="roundRect">
            <a:avLst>
              <a:gd name="adj" fmla="val 3949"/>
            </a:avLst>
          </a:prstGeom>
          <a:gradFill>
            <a:gsLst>
              <a:gs pos="0">
                <a:srgbClr val="FFC000"/>
              </a:gs>
              <a:gs pos="99000">
                <a:schemeClr val="accent6">
                  <a:lumMod val="20000"/>
                  <a:lumOff val="80000"/>
                </a:scheme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pic>
        <p:nvPicPr>
          <p:cNvPr id="7"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12"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4"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4" name="Скругленный прямоугольник 50"/>
          <p:cNvSpPr/>
          <p:nvPr userDrawn="1"/>
        </p:nvSpPr>
        <p:spPr>
          <a:xfrm>
            <a:off x="443865" y="6202680"/>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5" name="Скругленный прямоугольник 50"/>
          <p:cNvSpPr/>
          <p:nvPr userDrawn="1"/>
        </p:nvSpPr>
        <p:spPr>
          <a:xfrm>
            <a:off x="5911850" y="6117590"/>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7" name="Текст 20"/>
          <p:cNvSpPr>
            <a:spLocks noGrp="1"/>
          </p:cNvSpPr>
          <p:nvPr>
            <p:ph type="body" sz="quarter" idx="13" hasCustomPrompt="1"/>
          </p:nvPr>
        </p:nvSpPr>
        <p:spPr>
          <a:xfrm>
            <a:off x="101092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6" name="Текст 20"/>
          <p:cNvSpPr>
            <a:spLocks noGrp="1"/>
          </p:cNvSpPr>
          <p:nvPr>
            <p:ph type="body" sz="quarter" idx="20" hasCustomPrompt="1"/>
          </p:nvPr>
        </p:nvSpPr>
        <p:spPr>
          <a:xfrm>
            <a:off x="825881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
        <p:nvSpPr>
          <p:cNvPr id="6" name="Дата 5"/>
          <p:cNvSpPr>
            <a:spLocks noGrp="1"/>
          </p:cNvSpPr>
          <p:nvPr>
            <p:ph type="dt" sz="half" idx="21"/>
          </p:nvPr>
        </p:nvSpPr>
        <p:spPr/>
        <p:txBody>
          <a:bodyPr/>
          <a:lstStyle/>
          <a:p>
            <a:endParaRPr lang="ru-RU"/>
          </a:p>
        </p:txBody>
      </p:sp>
      <p:sp>
        <p:nvSpPr>
          <p:cNvPr id="8" name="Нижний колонтитул 7"/>
          <p:cNvSpPr>
            <a:spLocks noGrp="1"/>
          </p:cNvSpPr>
          <p:nvPr>
            <p:ph type="ftr" sz="quarter" idx="22"/>
          </p:nvPr>
        </p:nvSpPr>
        <p:spPr/>
        <p:txBody>
          <a:bodyPr/>
          <a:lstStyle/>
          <a:p>
            <a:endParaRPr lang="ru-RU"/>
          </a:p>
        </p:txBody>
      </p:sp>
      <p:sp>
        <p:nvSpPr>
          <p:cNvPr id="14" name="Номер слайда 5"/>
          <p:cNvSpPr txBox="1"/>
          <p:nvPr userDrawn="1"/>
        </p:nvSpPr>
        <p:spPr>
          <a:xfrm>
            <a:off x="9121589" y="6356349"/>
            <a:ext cx="2743200" cy="365125"/>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lumMod val="95000"/>
                    <a:lumOff val="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22A24C-CA15-4196-882E-E2BB53882FD2}" type="slidenum">
              <a:rPr lang="ru-RU" smtClean="0"/>
            </a:fld>
            <a:endParaRPr lang="ru-RU"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p:cNvSpPr/>
          <p:nvPr userDrawn="1"/>
        </p:nvSpPr>
        <p:spPr>
          <a:xfrm>
            <a:off x="789772" y="4291876"/>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9" name="Скругленный прямоугольник 8"/>
          <p:cNvSpPr/>
          <p:nvPr userDrawn="1"/>
        </p:nvSpPr>
        <p:spPr>
          <a:xfrm>
            <a:off x="479037" y="1052513"/>
            <a:ext cx="4932751" cy="2035462"/>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олилиния 13"/>
          <p:cNvSpPr/>
          <p:nvPr userDrawn="1"/>
        </p:nvSpPr>
        <p:spPr>
          <a:xfrm>
            <a:off x="6043989" y="987451"/>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5411788" y="4744399"/>
            <a:ext cx="630424" cy="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7" name="Текст 20"/>
          <p:cNvSpPr>
            <a:spLocks noGrp="1"/>
          </p:cNvSpPr>
          <p:nvPr>
            <p:ph type="body" sz="quarter" idx="16" hasCustomPrompt="1"/>
          </p:nvPr>
        </p:nvSpPr>
        <p:spPr>
          <a:xfrm>
            <a:off x="791549" y="2338466"/>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8" name="Текст 20"/>
          <p:cNvSpPr>
            <a:spLocks noGrp="1"/>
          </p:cNvSpPr>
          <p:nvPr>
            <p:ph type="body" sz="quarter" idx="17" hasCustomPrompt="1"/>
          </p:nvPr>
        </p:nvSpPr>
        <p:spPr>
          <a:xfrm>
            <a:off x="791549" y="1208591"/>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9" name="Скругленный прямоугольник 18"/>
          <p:cNvSpPr/>
          <p:nvPr userDrawn="1"/>
        </p:nvSpPr>
        <p:spPr>
          <a:xfrm>
            <a:off x="470782" y="3606514"/>
            <a:ext cx="4932751" cy="164592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Текст 20"/>
          <p:cNvSpPr>
            <a:spLocks noGrp="1"/>
          </p:cNvSpPr>
          <p:nvPr>
            <p:ph type="body" sz="quarter" idx="18" hasCustomPrompt="1"/>
          </p:nvPr>
        </p:nvSpPr>
        <p:spPr>
          <a:xfrm>
            <a:off x="791549" y="4736892"/>
            <a:ext cx="4290117" cy="558224"/>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21" name="Текст 20"/>
          <p:cNvSpPr>
            <a:spLocks noGrp="1"/>
          </p:cNvSpPr>
          <p:nvPr>
            <p:ph type="body" sz="quarter" idx="19" hasCustomPrompt="1"/>
          </p:nvPr>
        </p:nvSpPr>
        <p:spPr>
          <a:xfrm>
            <a:off x="791549" y="3607017"/>
            <a:ext cx="4290117" cy="1369718"/>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solidFill>
                  <a:schemeClr val="tx1"/>
                </a:solidFill>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4"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4" name="Скругленный прямоугольник 3"/>
          <p:cNvSpPr/>
          <p:nvPr userDrawn="1"/>
        </p:nvSpPr>
        <p:spPr>
          <a:xfrm>
            <a:off x="479425" y="853257"/>
            <a:ext cx="11448000" cy="5577840"/>
          </a:xfrm>
          <a:prstGeom prst="roundRect">
            <a:avLst>
              <a:gd name="adj" fmla="val 3949"/>
            </a:avLst>
          </a:prstGeom>
          <a:gradFill>
            <a:gsLst>
              <a:gs pos="0">
                <a:srgbClr val="FFC000"/>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66607" y="996866"/>
            <a:ext cx="539496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42167" y="996866"/>
            <a:ext cx="5577840" cy="530352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7"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420203" y="809943"/>
            <a:ext cx="11374605" cy="5212080"/>
          </a:xfrm>
          <a:prstGeom prst="roundRect">
            <a:avLst>
              <a:gd name="adj" fmla="val 3949"/>
            </a:avLst>
          </a:prstGeom>
          <a:gradFill>
            <a:gsLst>
              <a:gs pos="0">
                <a:srgbClr val="FFC000"/>
              </a:gs>
              <a:gs pos="98000">
                <a:srgbClr val="F56036">
                  <a:alpha val="10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758154" y="1104811"/>
            <a:ext cx="10698480" cy="4663440"/>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14" name="Скругленный прямоугольник 50"/>
          <p:cNvSpPr/>
          <p:nvPr userDrawn="1"/>
        </p:nvSpPr>
        <p:spPr>
          <a:xfrm>
            <a:off x="443865" y="6202680"/>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5" name="Скругленный прямоугольник 50"/>
          <p:cNvSpPr/>
          <p:nvPr userDrawn="1"/>
        </p:nvSpPr>
        <p:spPr>
          <a:xfrm>
            <a:off x="5911850" y="6117590"/>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6" name="Текст 20"/>
          <p:cNvSpPr>
            <a:spLocks noGrp="1"/>
          </p:cNvSpPr>
          <p:nvPr>
            <p:ph type="body" sz="quarter" idx="13" hasCustomPrompt="1"/>
          </p:nvPr>
        </p:nvSpPr>
        <p:spPr>
          <a:xfrm>
            <a:off x="101092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7" name="Текст 20"/>
          <p:cNvSpPr>
            <a:spLocks noGrp="1"/>
          </p:cNvSpPr>
          <p:nvPr>
            <p:ph type="body" sz="quarter" idx="14" hasCustomPrompt="1"/>
          </p:nvPr>
        </p:nvSpPr>
        <p:spPr>
          <a:xfrm>
            <a:off x="825881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
        <p:nvSpPr>
          <p:cNvPr id="6" name="Дата 5"/>
          <p:cNvSpPr>
            <a:spLocks noGrp="1"/>
          </p:cNvSpPr>
          <p:nvPr>
            <p:ph type="dt" sz="half" idx="15"/>
          </p:nvPr>
        </p:nvSpPr>
        <p:spPr/>
        <p:txBody>
          <a:bodyPr/>
          <a:lstStyle/>
          <a:p>
            <a:endParaRPr lang="ru-RU"/>
          </a:p>
        </p:txBody>
      </p:sp>
      <p:sp>
        <p:nvSpPr>
          <p:cNvPr id="7" name="Нижний колонтитул 6"/>
          <p:cNvSpPr>
            <a:spLocks noGrp="1"/>
          </p:cNvSpPr>
          <p:nvPr>
            <p:ph type="ftr" sz="quarter" idx="16"/>
          </p:nvPr>
        </p:nvSpPr>
        <p:spPr/>
        <p:txBody>
          <a:bodyPr/>
          <a:lstStyle/>
          <a:p>
            <a:endParaRPr lang="ru-RU"/>
          </a:p>
        </p:txBody>
      </p:sp>
      <p:sp>
        <p:nvSpPr>
          <p:cNvPr id="8" name="Номер слайда 7"/>
          <p:cNvSpPr>
            <a:spLocks noGrp="1"/>
          </p:cNvSpPr>
          <p:nvPr>
            <p:ph type="sldNum" sz="quarter" idx="17"/>
          </p:nvPr>
        </p:nvSpPr>
        <p:spPr>
          <a:xfrm>
            <a:off x="9220353" y="6372188"/>
            <a:ext cx="2743200" cy="365125"/>
          </a:xfrm>
        </p:spPr>
        <p:txBody>
          <a:bodyPr/>
          <a:lstStyle>
            <a:lvl1pPr>
              <a:defRPr>
                <a:solidFill>
                  <a:schemeClr val="tx1">
                    <a:lumMod val="95000"/>
                    <a:lumOff val="5000"/>
                  </a:schemeClr>
                </a:solidFill>
              </a:defRPr>
            </a:lvl1pPr>
          </a:lstStyle>
          <a:p>
            <a:fld id="{5922A24C-CA15-4196-882E-E2BB53882FD2}" type="slidenum">
              <a:rPr lang="ru-RU" smtClean="0"/>
            </a:fld>
            <a:endParaRPr lang="ru-RU"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420203" y="809943"/>
            <a:ext cx="11374605" cy="5212080"/>
          </a:xfrm>
          <a:prstGeom prst="roundRect">
            <a:avLst>
              <a:gd name="adj" fmla="val 3949"/>
            </a:avLst>
          </a:prstGeom>
          <a:gradFill>
            <a:gsLst>
              <a:gs pos="0">
                <a:srgbClr val="FFC000"/>
              </a:gs>
              <a:gs pos="98000">
                <a:srgbClr val="F56036">
                  <a:alpha val="10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758154" y="1104811"/>
            <a:ext cx="10698480" cy="4663440"/>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14" name="Скругленный прямоугольник 50"/>
          <p:cNvSpPr/>
          <p:nvPr userDrawn="1"/>
        </p:nvSpPr>
        <p:spPr>
          <a:xfrm>
            <a:off x="443865" y="6202680"/>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5" name="Скругленный прямоугольник 50"/>
          <p:cNvSpPr/>
          <p:nvPr userDrawn="1"/>
        </p:nvSpPr>
        <p:spPr>
          <a:xfrm>
            <a:off x="5911850" y="6117590"/>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6" name="Текст 20"/>
          <p:cNvSpPr>
            <a:spLocks noGrp="1"/>
          </p:cNvSpPr>
          <p:nvPr>
            <p:ph type="body" sz="quarter" idx="13" hasCustomPrompt="1"/>
          </p:nvPr>
        </p:nvSpPr>
        <p:spPr>
          <a:xfrm>
            <a:off x="101092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7" name="Текст 20"/>
          <p:cNvSpPr>
            <a:spLocks noGrp="1"/>
          </p:cNvSpPr>
          <p:nvPr>
            <p:ph type="body" sz="quarter" idx="14" hasCustomPrompt="1"/>
          </p:nvPr>
        </p:nvSpPr>
        <p:spPr>
          <a:xfrm>
            <a:off x="825881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
        <p:nvSpPr>
          <p:cNvPr id="6" name="Дата 5"/>
          <p:cNvSpPr>
            <a:spLocks noGrp="1"/>
          </p:cNvSpPr>
          <p:nvPr>
            <p:ph type="dt" sz="half" idx="15"/>
          </p:nvPr>
        </p:nvSpPr>
        <p:spPr/>
        <p:txBody>
          <a:bodyPr/>
          <a:lstStyle/>
          <a:p>
            <a:endParaRPr lang="ru-RU"/>
          </a:p>
        </p:txBody>
      </p:sp>
      <p:sp>
        <p:nvSpPr>
          <p:cNvPr id="7" name="Нижний колонтитул 6"/>
          <p:cNvSpPr>
            <a:spLocks noGrp="1"/>
          </p:cNvSpPr>
          <p:nvPr>
            <p:ph type="ftr" sz="quarter" idx="16"/>
          </p:nvPr>
        </p:nvSpPr>
        <p:spPr/>
        <p:txBody>
          <a:bodyPr/>
          <a:lstStyle/>
          <a:p>
            <a:endParaRPr lang="ru-RU"/>
          </a:p>
        </p:txBody>
      </p:sp>
      <p:sp>
        <p:nvSpPr>
          <p:cNvPr id="8" name="Номер слайда 7"/>
          <p:cNvSpPr>
            <a:spLocks noGrp="1"/>
          </p:cNvSpPr>
          <p:nvPr>
            <p:ph type="sldNum" sz="quarter" idx="17"/>
          </p:nvPr>
        </p:nvSpPr>
        <p:spPr>
          <a:xfrm>
            <a:off x="9220353" y="6326229"/>
            <a:ext cx="2743200" cy="365125"/>
          </a:xfrm>
        </p:spPr>
        <p:txBody>
          <a:bodyPr/>
          <a:lstStyle/>
          <a:p>
            <a:fld id="{5922A24C-CA15-4196-882E-E2BB53882FD2}" type="slidenum">
              <a:rPr lang="ru-RU" smtClean="0"/>
            </a:fld>
            <a:endParaRPr lang="ru-RU" dirty="0"/>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14" name="Скругленный прямоугольник 50"/>
          <p:cNvSpPr/>
          <p:nvPr userDrawn="1"/>
        </p:nvSpPr>
        <p:spPr>
          <a:xfrm>
            <a:off x="443865" y="6202680"/>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15" name="Скругленный прямоугольник 50"/>
          <p:cNvSpPr/>
          <p:nvPr userDrawn="1"/>
        </p:nvSpPr>
        <p:spPr>
          <a:xfrm>
            <a:off x="5911850" y="6117590"/>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userDrawn="1"/>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userDrawn="1"/>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Овал 3"/>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72" name="Скругленный прямоугольник 71"/>
          <p:cNvSpPr/>
          <p:nvPr userDrawn="1"/>
        </p:nvSpPr>
        <p:spPr>
          <a:xfrm>
            <a:off x="165604"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172023"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168917" y="1233932"/>
            <a:ext cx="3840480" cy="27432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11670"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563483" y="4210634"/>
            <a:ext cx="3749040" cy="237744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userDrawn="1"/>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userDrawn="1"/>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userDrawn="1"/>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FFC000"/>
            </a:solidFill>
            <a:prstDash val="solid"/>
            <a:miter/>
          </a:ln>
        </p:spPr>
        <p:txBody>
          <a:bodyPr rtlCol="0" anchor="ctr"/>
          <a:lstStyle/>
          <a:p>
            <a:endParaRPr lang="ru-RU"/>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51" name="Скругленный прямоугольник 50"/>
          <p:cNvSpPr/>
          <p:nvPr userDrawn="1"/>
        </p:nvSpPr>
        <p:spPr>
          <a:xfrm>
            <a:off x="443865" y="6202680"/>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5911850" y="6117590"/>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5" name="Текст 20"/>
          <p:cNvSpPr>
            <a:spLocks noGrp="1"/>
          </p:cNvSpPr>
          <p:nvPr>
            <p:ph type="body" sz="quarter" idx="13" hasCustomPrompt="1"/>
          </p:nvPr>
        </p:nvSpPr>
        <p:spPr>
          <a:xfrm>
            <a:off x="101092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6" name="Текст 20"/>
          <p:cNvSpPr>
            <a:spLocks noGrp="1"/>
          </p:cNvSpPr>
          <p:nvPr>
            <p:ph type="body" sz="quarter" idx="16" hasCustomPrompt="1"/>
          </p:nvPr>
        </p:nvSpPr>
        <p:spPr>
          <a:xfrm>
            <a:off x="825881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FFC000"/>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51" name="Скругленный прямоугольник 50"/>
          <p:cNvSpPr/>
          <p:nvPr userDrawn="1"/>
        </p:nvSpPr>
        <p:spPr>
          <a:xfrm>
            <a:off x="443865" y="6202680"/>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5911850" y="6117590"/>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5" name="Текст 20"/>
          <p:cNvSpPr>
            <a:spLocks noGrp="1"/>
          </p:cNvSpPr>
          <p:nvPr>
            <p:ph type="body" sz="quarter" idx="13" hasCustomPrompt="1"/>
          </p:nvPr>
        </p:nvSpPr>
        <p:spPr>
          <a:xfrm>
            <a:off x="101092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6" name="Текст 20"/>
          <p:cNvSpPr>
            <a:spLocks noGrp="1"/>
          </p:cNvSpPr>
          <p:nvPr>
            <p:ph type="body" sz="quarter" idx="15" hasCustomPrompt="1"/>
          </p:nvPr>
        </p:nvSpPr>
        <p:spPr>
          <a:xfrm>
            <a:off x="825881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
        <p:nvSpPr>
          <p:cNvPr id="14" name="Номер слайда 5"/>
          <p:cNvSpPr>
            <a:spLocks noGrp="1"/>
          </p:cNvSpPr>
          <p:nvPr>
            <p:ph type="sldNum" sz="quarter" idx="12"/>
          </p:nvPr>
        </p:nvSpPr>
        <p:spPr>
          <a:xfrm>
            <a:off x="10821477" y="6440805"/>
            <a:ext cx="1153545" cy="192338"/>
          </a:xfrm>
        </p:spPr>
        <p:txBody>
          <a:bodyPr lIns="0" tIns="0" rIns="0" bIns="0" anchor="b"/>
          <a:lstStyle>
            <a:lvl1pPr>
              <a:defRPr sz="1200" b="0" i="0">
                <a:solidFill>
                  <a:schemeClr val="tx1"/>
                </a:solidFill>
                <a:latin typeface="GILROY-MEDIUM" pitchFamily="2" charset="0"/>
              </a:defRPr>
            </a:lvl1pPr>
          </a:lstStyle>
          <a:p>
            <a:fld id="{5922A24C-CA15-4196-882E-E2BB53882FD2}" type="slidenum">
              <a:rPr lang="ru-RU" smtClean="0"/>
            </a:fld>
            <a:endParaRPr lang="ru-RU"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2" name="Рисунок 1"/>
          <p:cNvPicPr>
            <a:picLocks noChangeAspect="1"/>
          </p:cNvPicPr>
          <p:nvPr userDrawn="1"/>
        </p:nvPicPr>
        <p:blipFill rotWithShape="1">
          <a:blip r:embed="rId2" cstate="print">
            <a:extLst>
              <a:ext uri="{28A0092B-C50C-407E-A947-70E740481C1C}">
                <a14:useLocalDpi xmlns:a14="http://schemas.microsoft.com/office/drawing/2010/main" val="0"/>
              </a:ext>
            </a:extLst>
          </a:blip>
          <a:srcRect t="5489" b="9745"/>
          <a:stretch>
            <a:fillRect/>
          </a:stretch>
        </p:blipFill>
        <p:spPr>
          <a:xfrm>
            <a:off x="-1" y="0"/>
            <a:ext cx="12191999" cy="6858000"/>
          </a:xfrm>
          <a:prstGeom prst="rect">
            <a:avLst/>
          </a:prstGeom>
        </p:spPr>
      </p:pic>
      <p:sp>
        <p:nvSpPr>
          <p:cNvPr id="8" name="TextBox 5"/>
          <p:cNvSpPr txBox="1"/>
          <p:nvPr userDrawn="1"/>
        </p:nvSpPr>
        <p:spPr>
          <a:xfrm>
            <a:off x="0" y="3248386"/>
            <a:ext cx="12192000" cy="884794"/>
          </a:xfrm>
          <a:prstGeom prst="rect">
            <a:avLst/>
          </a:prstGeom>
          <a:noFill/>
        </p:spPr>
        <p:txBody>
          <a:bodyPr wrap="square" rtlCol="0">
            <a:spAutoFit/>
          </a:bodyPr>
          <a:lstStyle/>
          <a:p>
            <a:pPr algn="ctr">
              <a:lnSpc>
                <a:spcPts val="5080"/>
              </a:lnSpc>
            </a:pPr>
            <a:r>
              <a:rPr lang="ru-RU" sz="9600" b="1" i="0" dirty="0">
                <a:solidFill>
                  <a:schemeClr val="tx1"/>
                </a:solidFill>
                <a:latin typeface="Gilroy" pitchFamily="2" charset="0"/>
              </a:rPr>
              <a:t>Спасибо!</a:t>
            </a:r>
            <a:endParaRPr lang="ru-RU" sz="9600" b="1" i="0" dirty="0">
              <a:solidFill>
                <a:schemeClr val="tx1"/>
              </a:solidFill>
              <a:latin typeface="Gilroy" pitchFamily="2" charset="0"/>
            </a:endParaRPr>
          </a:p>
        </p:txBody>
      </p:sp>
      <p:sp>
        <p:nvSpPr>
          <p:cNvPr id="11" name="PGMeetup.NN"/>
          <p:cNvSpPr txBox="1"/>
          <p:nvPr userDrawn="1"/>
        </p:nvSpPr>
        <p:spPr>
          <a:xfrm>
            <a:off x="517358" y="385387"/>
            <a:ext cx="2737929" cy="471924"/>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2400" b="1" i="0" dirty="0" err="1">
                <a:solidFill>
                  <a:schemeClr val="tx1"/>
                </a:solidFill>
                <a:latin typeface="Gilroy" pitchFamily="2" charset="0"/>
              </a:rPr>
              <a:t>PGConf</a:t>
            </a:r>
            <a:r>
              <a:rPr lang="en-GB" sz="2400" b="1" i="0" dirty="0">
                <a:solidFill>
                  <a:schemeClr val="tx1"/>
                </a:solidFill>
                <a:latin typeface="Gilroy" pitchFamily="2" charset="0"/>
              </a:rPr>
              <a:t>.</a:t>
            </a:r>
            <a:r>
              <a:rPr lang="ru-RU" sz="2400" b="1" i="0" dirty="0">
                <a:solidFill>
                  <a:schemeClr val="tx1"/>
                </a:solidFill>
                <a:latin typeface="Gilroy" pitchFamily="2" charset="0"/>
              </a:rPr>
              <a:t>СПб</a:t>
            </a:r>
            <a:r>
              <a:rPr lang="en-GB" sz="2400" b="1" i="0" dirty="0">
                <a:solidFill>
                  <a:schemeClr val="tx1"/>
                </a:solidFill>
                <a:latin typeface="Gilroy" pitchFamily="2" charset="0"/>
              </a:rPr>
              <a:t> 2023</a:t>
            </a:r>
            <a:endParaRPr lang="en-GB" sz="2400" b="1" i="0" dirty="0">
              <a:solidFill>
                <a:schemeClr val="tx1"/>
              </a:solidFill>
              <a:latin typeface="Gilroy" pitchFamily="2" charset="0"/>
            </a:endParaRPr>
          </a:p>
        </p:txBody>
      </p:sp>
      <p:pic>
        <p:nvPicPr>
          <p:cNvPr id="12"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15600" y="383606"/>
            <a:ext cx="1555206" cy="463163"/>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2_детали">
    <p:spTree>
      <p:nvGrpSpPr>
        <p:cNvPr id="1" name=""/>
        <p:cNvGrpSpPr/>
        <p:nvPr/>
      </p:nvGrpSpPr>
      <p:grpSpPr>
        <a:xfrm>
          <a:off x="0" y="0"/>
          <a:ext cx="0" cy="0"/>
          <a:chOff x="0" y="0"/>
          <a:chExt cx="0" cy="0"/>
        </a:xfrm>
      </p:grpSpPr>
      <p:grpSp>
        <p:nvGrpSpPr>
          <p:cNvPr id="30" name="Группа 29"/>
          <p:cNvGrpSpPr/>
          <p:nvPr userDrawn="1"/>
        </p:nvGrpSpPr>
        <p:grpSpPr>
          <a:xfrm rot="10800000">
            <a:off x="1849327" y="1146545"/>
            <a:ext cx="1355851" cy="1596746"/>
            <a:chOff x="2779055" y="1541063"/>
            <a:chExt cx="1428164" cy="4565506"/>
          </a:xfrm>
        </p:grpSpPr>
        <p:sp>
          <p:nvSpPr>
            <p:cNvPr id="31" name="Прямоугольник 30"/>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Прямоугольник 36"/>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grpSp>
        <p:nvGrpSpPr>
          <p:cNvPr id="38" name="Группа 37"/>
          <p:cNvGrpSpPr/>
          <p:nvPr userDrawn="1"/>
        </p:nvGrpSpPr>
        <p:grpSpPr>
          <a:xfrm rot="5400000">
            <a:off x="5256713" y="414469"/>
            <a:ext cx="1355851" cy="11688919"/>
            <a:chOff x="2779055" y="1541063"/>
            <a:chExt cx="1428164" cy="4565506"/>
          </a:xfrm>
        </p:grpSpPr>
        <p:sp>
          <p:nvSpPr>
            <p:cNvPr id="39" name="Прямоугольник 38"/>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grpSp>
        <p:nvGrpSpPr>
          <p:cNvPr id="3" name="Группа 2"/>
          <p:cNvGrpSpPr/>
          <p:nvPr userDrawn="1"/>
        </p:nvGrpSpPr>
        <p:grpSpPr>
          <a:xfrm rot="10800000">
            <a:off x="2625484" y="1056900"/>
            <a:ext cx="1355851" cy="4990789"/>
            <a:chOff x="2779055" y="1541063"/>
            <a:chExt cx="1428164" cy="4565506"/>
          </a:xfrm>
        </p:grpSpPr>
        <p:sp>
          <p:nvSpPr>
            <p:cNvPr id="4" name="Прямоугольник 3"/>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userDrawn="1"/>
        </p:nvSpPr>
        <p:spPr>
          <a:xfrm>
            <a:off x="594155" y="4465512"/>
            <a:ext cx="11160000" cy="972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4668981" y="2684264"/>
            <a:ext cx="7092000" cy="1548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0" name="Скругленный прямоугольник 9"/>
          <p:cNvSpPr/>
          <p:nvPr userDrawn="1"/>
        </p:nvSpPr>
        <p:spPr>
          <a:xfrm>
            <a:off x="8767481" y="1344797"/>
            <a:ext cx="2928555" cy="108000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41" name="Прямоугольник 40"/>
          <p:cNvSpPr/>
          <p:nvPr userDrawn="1"/>
        </p:nvSpPr>
        <p:spPr>
          <a:xfrm>
            <a:off x="496662" y="1151377"/>
            <a:ext cx="144000" cy="140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496662" y="4499995"/>
            <a:ext cx="144000" cy="68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496662" y="5516820"/>
            <a:ext cx="144000" cy="324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496662" y="2979170"/>
            <a:ext cx="144000" cy="1188000"/>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770281" y="1146545"/>
            <a:ext cx="144000" cy="136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770281" y="4495163"/>
            <a:ext cx="144000" cy="68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770281" y="5511988"/>
            <a:ext cx="144000" cy="324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770281" y="2974338"/>
            <a:ext cx="144000" cy="1188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48"/>
          <p:cNvSpPr/>
          <p:nvPr userDrawn="1"/>
        </p:nvSpPr>
        <p:spPr>
          <a:xfrm>
            <a:off x="4668983" y="1227406"/>
            <a:ext cx="3852470" cy="503999"/>
          </a:xfrm>
          <a:prstGeom prst="roundRect">
            <a:avLst>
              <a:gd name="adj" fmla="val 50000"/>
            </a:avLst>
          </a:prstGeom>
          <a:noFill/>
          <a:ln w="25400">
            <a:gradFill flip="none" rotWithShape="1">
              <a:gsLst>
                <a:gs pos="0">
                  <a:srgbClr val="1190D2">
                    <a:alpha val="61227"/>
                  </a:srgbClr>
                </a:gs>
                <a:gs pos="10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1" name="Скругленный прямоугольник 50"/>
          <p:cNvSpPr/>
          <p:nvPr userDrawn="1"/>
        </p:nvSpPr>
        <p:spPr>
          <a:xfrm>
            <a:off x="4668983" y="2054566"/>
            <a:ext cx="2078597" cy="468000"/>
          </a:xfrm>
          <a:prstGeom prst="roundRect">
            <a:avLst>
              <a:gd name="adj" fmla="val 50000"/>
            </a:avLst>
          </a:prstGeom>
          <a:noFill/>
          <a:ln w="25400">
            <a:gradFill flip="none" rotWithShape="1">
              <a:gsLst>
                <a:gs pos="0">
                  <a:srgbClr val="1190D2"/>
                </a:gs>
                <a:gs pos="100000">
                  <a:srgbClr val="16229A"/>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auto" latinLnBrk="0" hangingPunct="1">
              <a:lnSpc>
                <a:spcPct val="100000"/>
              </a:lnSpc>
              <a:spcBef>
                <a:spcPts val="0"/>
              </a:spcBef>
              <a:spcAft>
                <a:spcPts val="0"/>
              </a:spcAft>
              <a:buClrTx/>
              <a:buSzTx/>
              <a:buFontTx/>
              <a:buNone/>
              <a:defRPr/>
            </a:pPr>
            <a:endParaRPr kumimoji="0" lang="ru-RU" sz="3600" b="0" i="0" u="none" strike="noStrike" kern="1200" cap="none" spc="0" normalizeH="0" baseline="0" noProof="0">
              <a:ln>
                <a:noFill/>
              </a:ln>
              <a:solidFill>
                <a:srgbClr val="FFFFFF"/>
              </a:solidFill>
              <a:effectLst/>
              <a:uLnTx/>
              <a:uFillTx/>
              <a:latin typeface="Cera CY"/>
              <a:ea typeface="+mn-ea"/>
              <a:cs typeface="+mn-cs"/>
            </a:endParaRPr>
          </a:p>
        </p:txBody>
      </p:sp>
      <p:sp>
        <p:nvSpPr>
          <p:cNvPr id="52" name="TextBox 51"/>
          <p:cNvSpPr txBox="1"/>
          <p:nvPr userDrawn="1"/>
        </p:nvSpPr>
        <p:spPr>
          <a:xfrm>
            <a:off x="4668983" y="966830"/>
            <a:ext cx="2284600" cy="276999"/>
          </a:xfrm>
          <a:prstGeom prst="rect">
            <a:avLst/>
          </a:prstGeom>
          <a:noFill/>
        </p:spPr>
        <p:txBody>
          <a:bodyPr wrap="none" rtlCol="0">
            <a:spAutoFit/>
          </a:bodyPr>
          <a:lstStyle/>
          <a:p>
            <a:r>
              <a:rPr lang="ru-RU" sz="1200" b="0" i="0" dirty="0">
                <a:latin typeface="GILROY-MEDIUM" pitchFamily="2" charset="0"/>
              </a:rPr>
              <a:t>Обводка на титульном листе</a:t>
            </a:r>
            <a:endParaRPr lang="ru-RU" sz="1200" b="0" i="0" dirty="0">
              <a:latin typeface="GILROY-MEDIUM" pitchFamily="2" charset="0"/>
            </a:endParaRPr>
          </a:p>
        </p:txBody>
      </p:sp>
      <p:sp>
        <p:nvSpPr>
          <p:cNvPr id="53" name="TextBox 52"/>
          <p:cNvSpPr txBox="1"/>
          <p:nvPr userDrawn="1"/>
        </p:nvSpPr>
        <p:spPr>
          <a:xfrm>
            <a:off x="4668983" y="1791583"/>
            <a:ext cx="2127505" cy="276999"/>
          </a:xfrm>
          <a:prstGeom prst="rect">
            <a:avLst/>
          </a:prstGeom>
          <a:noFill/>
        </p:spPr>
        <p:txBody>
          <a:bodyPr wrap="none" rtlCol="0">
            <a:spAutoFit/>
          </a:bodyPr>
          <a:lstStyle/>
          <a:p>
            <a:r>
              <a:rPr lang="ru-RU" sz="1200" b="0" i="0" dirty="0">
                <a:latin typeface="GILROY-MEDIUM" pitchFamily="2" charset="0"/>
              </a:rPr>
              <a:t>Обводка на других листах</a:t>
            </a:r>
            <a:endParaRPr lang="ru-RU" sz="1200" b="0" i="0" dirty="0">
              <a:latin typeface="GILROY-MEDIUM" pitchFamily="2" charset="0"/>
            </a:endParaRPr>
          </a:p>
        </p:txBody>
      </p:sp>
      <p:sp>
        <p:nvSpPr>
          <p:cNvPr id="54" name="TextBox 53"/>
          <p:cNvSpPr txBox="1"/>
          <p:nvPr userDrawn="1"/>
        </p:nvSpPr>
        <p:spPr>
          <a:xfrm>
            <a:off x="8664233" y="966830"/>
            <a:ext cx="2757486" cy="276999"/>
          </a:xfrm>
          <a:prstGeom prst="rect">
            <a:avLst/>
          </a:prstGeom>
          <a:noFill/>
        </p:spPr>
        <p:txBody>
          <a:bodyPr wrap="none" rtlCol="0">
            <a:spAutoFit/>
          </a:bodyPr>
          <a:lstStyle/>
          <a:p>
            <a:r>
              <a:rPr lang="ru-RU" sz="1200" b="0" i="0" dirty="0">
                <a:latin typeface="GILROY-MEDIUM" pitchFamily="2" charset="0"/>
              </a:rPr>
              <a:t>Заливка для выделения в таблицах</a:t>
            </a:r>
            <a:endParaRPr lang="ru-RU" sz="1200" b="0" i="0" dirty="0">
              <a:latin typeface="GILROY-MEDIUM" pitchFamily="2" charset="0"/>
            </a:endParaRPr>
          </a:p>
        </p:txBody>
      </p:sp>
      <p:sp>
        <p:nvSpPr>
          <p:cNvPr id="55" name="TextBox 54"/>
          <p:cNvSpPr txBox="1"/>
          <p:nvPr userDrawn="1"/>
        </p:nvSpPr>
        <p:spPr>
          <a:xfrm>
            <a:off x="1240562" y="966830"/>
            <a:ext cx="1227840" cy="646331"/>
          </a:xfrm>
          <a:prstGeom prst="rect">
            <a:avLst/>
          </a:prstGeom>
          <a:noFill/>
        </p:spPr>
        <p:txBody>
          <a:bodyPr wrap="square" rtlCol="0">
            <a:spAutoFit/>
          </a:bodyPr>
          <a:lstStyle/>
          <a:p>
            <a:r>
              <a:rPr lang="ru-RU" sz="1200" b="0" i="0" dirty="0">
                <a:latin typeface="GILROY-MEDIUM" pitchFamily="2" charset="0"/>
              </a:rPr>
              <a:t>Тень разделитель вертикальная</a:t>
            </a:r>
            <a:endParaRPr lang="ru-RU" sz="1200" b="0" i="0" dirty="0">
              <a:latin typeface="GILROY-MEDIUM" pitchFamily="2" charset="0"/>
            </a:endParaRPr>
          </a:p>
        </p:txBody>
      </p:sp>
      <p:sp>
        <p:nvSpPr>
          <p:cNvPr id="57" name="TextBox 56"/>
          <p:cNvSpPr txBox="1"/>
          <p:nvPr userDrawn="1"/>
        </p:nvSpPr>
        <p:spPr>
          <a:xfrm>
            <a:off x="1243408" y="5917250"/>
            <a:ext cx="3428421" cy="276999"/>
          </a:xfrm>
          <a:prstGeom prst="rect">
            <a:avLst/>
          </a:prstGeom>
          <a:noFill/>
        </p:spPr>
        <p:txBody>
          <a:bodyPr wrap="square" rtlCol="0">
            <a:spAutoFit/>
          </a:bodyPr>
          <a:lstStyle/>
          <a:p>
            <a:r>
              <a:rPr lang="ru-RU" sz="1200" b="0" i="0" dirty="0">
                <a:latin typeface="GILROY-MEDIUM" pitchFamily="2" charset="0"/>
              </a:rPr>
              <a:t>Тень разделитель горизонтальная</a:t>
            </a:r>
            <a:endParaRPr lang="ru-RU" sz="1200" b="0" i="0" dirty="0">
              <a:latin typeface="GILROY-MEDIUM" pitchFamily="2" charset="0"/>
            </a:endParaRPr>
          </a:p>
        </p:txBody>
      </p:sp>
      <p:sp>
        <p:nvSpPr>
          <p:cNvPr id="58" name="TextBox 57"/>
          <p:cNvSpPr txBox="1"/>
          <p:nvPr userDrawn="1"/>
        </p:nvSpPr>
        <p:spPr>
          <a:xfrm>
            <a:off x="959672" y="2888512"/>
            <a:ext cx="1227840" cy="461665"/>
          </a:xfrm>
          <a:prstGeom prst="rect">
            <a:avLst/>
          </a:prstGeom>
          <a:noFill/>
        </p:spPr>
        <p:txBody>
          <a:bodyPr wrap="square" rtlCol="0">
            <a:spAutoFit/>
          </a:bodyPr>
          <a:lstStyle/>
          <a:p>
            <a:r>
              <a:rPr lang="ru-RU" sz="1200" b="0" i="0" dirty="0">
                <a:latin typeface="GILROY-MEDIUM" pitchFamily="2" charset="0"/>
              </a:rPr>
              <a:t>Столбик-отбивка</a:t>
            </a:r>
            <a:endParaRPr lang="ru-RU" sz="1200" b="0" i="0" dirty="0">
              <a:latin typeface="GILROY-MEDIUM" pitchFamily="2" charset="0"/>
            </a:endParaRPr>
          </a:p>
        </p:txBody>
      </p:sp>
      <p:sp>
        <p:nvSpPr>
          <p:cNvPr id="12" name="TextBox 11"/>
          <p:cNvSpPr txBox="1"/>
          <p:nvPr userDrawn="1"/>
        </p:nvSpPr>
        <p:spPr>
          <a:xfrm>
            <a:off x="4916379" y="2837431"/>
            <a:ext cx="6862719" cy="1200329"/>
          </a:xfrm>
          <a:prstGeom prst="rect">
            <a:avLst/>
          </a:prstGeom>
          <a:noFill/>
        </p:spPr>
        <p:txBody>
          <a:bodyPr wrap="square">
            <a:spAutoFit/>
          </a:bodyPr>
          <a:lstStyle/>
          <a:p>
            <a:r>
              <a:rPr lang="ru-RU" dirty="0">
                <a:latin typeface="GILROY-MEDIUM" pitchFamily="2" charset="0"/>
              </a:rPr>
              <a:t>Если вы что-то случайно потеряете или удалите какие либо элементы не вшитые в шаблон (которые нужно настраивать вручную), вы можете найти их в «Вид» — «Образец слайдов» в самом конце шаблона (детали).</a:t>
            </a:r>
            <a:endParaRPr lang="ru-RU" dirty="0">
              <a:latin typeface="GILROY-MEDIUM" pitchFamily="2"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Титульный слайд_1">
    <p:spTree>
      <p:nvGrpSpPr>
        <p:cNvPr id="1" name=""/>
        <p:cNvGrpSpPr/>
        <p:nvPr/>
      </p:nvGrpSpPr>
      <p:grpSpPr>
        <a:xfrm>
          <a:off x="0" y="0"/>
          <a:ext cx="0" cy="0"/>
          <a:chOff x="0" y="0"/>
          <a:chExt cx="0" cy="0"/>
        </a:xfrm>
      </p:grpSpPr>
      <p:pic>
        <p:nvPicPr>
          <p:cNvPr id="3" name="Рисунок 2"/>
          <p:cNvPicPr>
            <a:picLocks noChangeAspect="1"/>
          </p:cNvPicPr>
          <p:nvPr userDrawn="1"/>
        </p:nvPicPr>
        <p:blipFill rotWithShape="1">
          <a:blip r:embed="rId2" cstate="print">
            <a:extLst>
              <a:ext uri="{28A0092B-C50C-407E-A947-70E740481C1C}">
                <a14:useLocalDpi xmlns:a14="http://schemas.microsoft.com/office/drawing/2010/main" val="0"/>
              </a:ext>
            </a:extLst>
          </a:blip>
          <a:srcRect t="5489" b="9745"/>
          <a:stretch>
            <a:fillRect/>
          </a:stretch>
        </p:blipFill>
        <p:spPr>
          <a:xfrm>
            <a:off x="-1" y="0"/>
            <a:ext cx="12191999" cy="6846746"/>
          </a:xfrm>
          <a:prstGeom prst="rect">
            <a:avLst/>
          </a:prstGeom>
        </p:spPr>
      </p:pic>
      <p:sp>
        <p:nvSpPr>
          <p:cNvPr id="85" name="Текст 12"/>
          <p:cNvSpPr>
            <a:spLocks noGrp="1"/>
          </p:cNvSpPr>
          <p:nvPr>
            <p:ph type="body" sz="quarter" idx="15" hasCustomPrompt="1"/>
          </p:nvPr>
        </p:nvSpPr>
        <p:spPr>
          <a:xfrm>
            <a:off x="898529" y="1868968"/>
            <a:ext cx="9105007" cy="3076410"/>
          </a:xfrm>
        </p:spPr>
        <p:txBody>
          <a:bodyPr lIns="0" tIns="0" rIns="0" bIns="0">
            <a:noAutofit/>
          </a:bodyPr>
          <a:lstStyle>
            <a:lvl1pPr marL="0" indent="0">
              <a:lnSpc>
                <a:spcPct val="100000"/>
              </a:lnSpc>
              <a:buNone/>
              <a:defRPr sz="66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pic>
        <p:nvPicPr>
          <p:cNvPr id="68" name="Рисунок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4618" y="719096"/>
            <a:ext cx="2385194" cy="710345"/>
          </a:xfrm>
          <a:prstGeom prst="rect">
            <a:avLst/>
          </a:prstGeom>
        </p:spPr>
      </p:pic>
      <p:sp>
        <p:nvSpPr>
          <p:cNvPr id="86" name="Текст 12"/>
          <p:cNvSpPr>
            <a:spLocks noGrp="1"/>
          </p:cNvSpPr>
          <p:nvPr>
            <p:ph type="body" sz="quarter" idx="16" hasCustomPrompt="1"/>
          </p:nvPr>
        </p:nvSpPr>
        <p:spPr>
          <a:xfrm>
            <a:off x="898529" y="5417047"/>
            <a:ext cx="6011585" cy="1016838"/>
          </a:xfrm>
        </p:spPr>
        <p:txBody>
          <a:bodyPr lIns="0" tIns="0" rIns="0" bIns="0">
            <a:normAutofit/>
          </a:bodyPr>
          <a:lstStyle>
            <a:lvl1pPr marL="0" indent="0">
              <a:lnSpc>
                <a:spcPct val="100000"/>
              </a:lnSpc>
              <a:buNone/>
              <a:defRPr sz="28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5" name="PGMeetup.NN"/>
          <p:cNvSpPr txBox="1"/>
          <p:nvPr userDrawn="1"/>
        </p:nvSpPr>
        <p:spPr>
          <a:xfrm>
            <a:off x="898529" y="852130"/>
            <a:ext cx="4053995" cy="656590"/>
          </a:xfrm>
          <a:prstGeom prst="rect">
            <a:avLst/>
          </a:prstGeom>
          <a:ln w="12700">
            <a:miter lim="400000"/>
          </a:ln>
        </p:spPr>
        <p:txBody>
          <a:bodyPr wrap="none" lIns="50800" tIns="50800" rIns="50800" bIns="50800" anchor="ctr">
            <a:spAutoFit/>
          </a:bodyPr>
          <a:lstStyle>
            <a:lvl1pPr>
              <a:defRPr sz="5300">
                <a:solidFill>
                  <a:srgbClr val="000000"/>
                </a:solidFill>
                <a:latin typeface="Epilogue Bold"/>
                <a:ea typeface="Epilogue Bold"/>
                <a:cs typeface="Epilogue Bold"/>
                <a:sym typeface="Epilogue Bold"/>
              </a:defRPr>
            </a:lvl1pPr>
          </a:lstStyle>
          <a:p>
            <a:r>
              <a:rPr lang="en-GB" sz="3600" b="1" i="0" dirty="0" err="1">
                <a:solidFill>
                  <a:schemeClr val="tx1"/>
                </a:solidFill>
                <a:latin typeface="Gilroy" pitchFamily="2" charset="0"/>
              </a:rPr>
              <a:t>PGConf</a:t>
            </a:r>
            <a:r>
              <a:rPr lang="en-GB" sz="3600" b="1" i="0" dirty="0">
                <a:solidFill>
                  <a:schemeClr val="tx1"/>
                </a:solidFill>
                <a:latin typeface="Gilroy" pitchFamily="2" charset="0"/>
              </a:rPr>
              <a:t>.</a:t>
            </a:r>
            <a:r>
              <a:rPr lang="ru-RU" sz="3600" b="1" i="0" dirty="0">
                <a:solidFill>
                  <a:schemeClr val="tx1"/>
                </a:solidFill>
                <a:latin typeface="Gilroy" pitchFamily="2" charset="0"/>
              </a:rPr>
              <a:t>СПб</a:t>
            </a:r>
            <a:r>
              <a:rPr lang="en-GB" sz="3600" b="1" i="0" dirty="0">
                <a:solidFill>
                  <a:schemeClr val="tx1"/>
                </a:solidFill>
                <a:latin typeface="Gilroy" pitchFamily="2" charset="0"/>
              </a:rPr>
              <a:t> 2023</a:t>
            </a:r>
            <a:endParaRPr lang="en-GB" sz="3600" b="1" i="0" dirty="0">
              <a:solidFill>
                <a:schemeClr val="tx1"/>
              </a:solidFill>
              <a:latin typeface="Gilroy" pitchFamily="2"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896579"/>
            <a:ext cx="9024848" cy="548763"/>
          </a:xfrm>
        </p:spPr>
        <p:txBody>
          <a:bodyPr lIns="0" tIns="0" rIns="0" bIns="0" anchor="t">
            <a:noAutofit/>
          </a:bodyPr>
          <a:lstStyle>
            <a:lvl1pPr>
              <a:defRPr sz="3200" b="1" i="0">
                <a:solidFill>
                  <a:srgbClr val="F47A10"/>
                </a:solidFill>
                <a:latin typeface="Gilroy" pitchFamily="2" charset="0"/>
              </a:defRPr>
            </a:lvl1pPr>
          </a:lstStyle>
          <a:p>
            <a:r>
              <a:rPr lang="ru-RU" dirty="0"/>
              <a:t>Образец заголовка в одну строку</a:t>
            </a:r>
            <a:endParaRPr lang="ru-RU" dirty="0"/>
          </a:p>
        </p:txBody>
      </p:sp>
      <p:sp>
        <p:nvSpPr>
          <p:cNvPr id="3" name="Текст 12"/>
          <p:cNvSpPr>
            <a:spLocks noGrp="1"/>
          </p:cNvSpPr>
          <p:nvPr>
            <p:ph type="body" sz="quarter" idx="15" hasCustomPrompt="1"/>
          </p:nvPr>
        </p:nvSpPr>
        <p:spPr>
          <a:xfrm>
            <a:off x="517526" y="1857691"/>
            <a:ext cx="10799762" cy="4519384"/>
          </a:xfrm>
        </p:spPr>
        <p:txBody>
          <a:bodyPr lIns="0" tIns="0" rIns="0" bIns="0">
            <a:normAutofit/>
          </a:bodyPr>
          <a:lstStyle>
            <a:lvl1pPr marL="0" indent="0">
              <a:lnSpc>
                <a:spcPct val="100000"/>
              </a:lnSpc>
              <a:buNone/>
              <a:defRPr sz="24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Вставьте сюда свой текст</a:t>
            </a:r>
            <a:endParaRPr lang="ru-RU" dirty="0"/>
          </a:p>
        </p:txBody>
      </p:sp>
      <p:pic>
        <p:nvPicPr>
          <p:cNvPr id="4"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274" y="1"/>
            <a:ext cx="2121725" cy="1080654"/>
          </a:xfrm>
          <a:prstGeom prst="rect">
            <a:avLst/>
          </a:prstGeom>
        </p:spPr>
      </p:pic>
      <p:pic>
        <p:nvPicPr>
          <p:cNvPr id="5"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06254" y="347981"/>
            <a:ext cx="1064552" cy="317039"/>
          </a:xfrm>
          <a:prstGeom prst="rect">
            <a:avLst/>
          </a:prstGeom>
        </p:spPr>
      </p:pic>
      <p:sp>
        <p:nvSpPr>
          <p:cNvPr id="51" name="Скругленный прямоугольник 50"/>
          <p:cNvSpPr/>
          <p:nvPr userDrawn="1"/>
        </p:nvSpPr>
        <p:spPr>
          <a:xfrm>
            <a:off x="443865" y="6202680"/>
            <a:ext cx="5486400" cy="433070"/>
          </a:xfrm>
          <a:prstGeom prst="flowChartProcess">
            <a:avLst/>
          </a:prstGeom>
          <a:noFill/>
          <a:ln w="28575" cmpd="sng">
            <a:solidFill>
              <a:schemeClr val="accent1">
                <a:shade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chemeClr val="accent1">
                    <a:shade val="50000"/>
                  </a:schemeClr>
                </a:solidFill>
                <a:prstDash val="solid"/>
              </a:ln>
              <a:solidFill>
                <a:srgbClr val="C00000"/>
              </a:solidFill>
              <a:effectLst/>
              <a:uLnTx/>
              <a:uFillTx/>
              <a:latin typeface="Cera CY"/>
              <a:ea typeface="+mn-ea"/>
              <a:cs typeface="+mn-cs"/>
            </a:endParaRPr>
          </a:p>
        </p:txBody>
      </p:sp>
      <p:sp>
        <p:nvSpPr>
          <p:cNvPr id="8" name="Скругленный прямоугольник 50"/>
          <p:cNvSpPr/>
          <p:nvPr userDrawn="1"/>
        </p:nvSpPr>
        <p:spPr>
          <a:xfrm>
            <a:off x="5911850" y="6117590"/>
            <a:ext cx="5486400" cy="603250"/>
          </a:xfrm>
          <a:prstGeom prst="rightArrow">
            <a:avLst>
              <a:gd name="adj1" fmla="val 73052"/>
              <a:gd name="adj2" fmla="val 50000"/>
            </a:avLst>
          </a:prstGeom>
          <a:noFill/>
          <a:ln w="28575" cmpd="sng">
            <a:solidFill>
              <a:srgbClr val="E66F18"/>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32549" rtlCol="0" anchor="ctr"/>
          <a:lstStyle/>
          <a:p>
            <a:pPr marL="0" marR="0" lvl="0" indent="0" algn="ctr" defTabSz="1240155" rtl="0" eaLnBrk="1" fontAlgn="ctr" latinLnBrk="0" hangingPunct="1">
              <a:lnSpc>
                <a:spcPct val="100000"/>
              </a:lnSpc>
              <a:spcBef>
                <a:spcPts val="0"/>
              </a:spcBef>
              <a:spcAft>
                <a:spcPts val="0"/>
              </a:spcAft>
              <a:buClrTx/>
              <a:buSzTx/>
              <a:buFontTx/>
              <a:buNone/>
              <a:defRPr/>
            </a:pPr>
            <a:endParaRPr kumimoji="0" lang="en-US" altLang="ru-RU" sz="1600" b="0" i="0" u="none" strike="noStrike" kern="1200" cap="none" spc="0" normalizeH="0" baseline="0" noProof="0">
              <a:ln w="12700" cmpd="sng">
                <a:solidFill>
                  <a:srgbClr val="E66F18"/>
                </a:solidFill>
                <a:prstDash val="solid"/>
              </a:ln>
              <a:solidFill>
                <a:srgbClr val="E66F18"/>
              </a:solidFill>
              <a:effectLst/>
              <a:uLnTx/>
              <a:uFillTx/>
              <a:latin typeface="Cera CY"/>
              <a:ea typeface="+mn-ea"/>
              <a:cs typeface="+mn-cs"/>
            </a:endParaRPr>
          </a:p>
        </p:txBody>
      </p:sp>
      <p:sp>
        <p:nvSpPr>
          <p:cNvPr id="15" name="Текст 20"/>
          <p:cNvSpPr>
            <a:spLocks noGrp="1"/>
          </p:cNvSpPr>
          <p:nvPr>
            <p:ph type="body" sz="quarter" idx="13" hasCustomPrompt="1"/>
          </p:nvPr>
        </p:nvSpPr>
        <p:spPr>
          <a:xfrm>
            <a:off x="101092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chemeClr val="accent1">
                      <a:shade val="50000"/>
                    </a:schemeClr>
                  </a:solidFill>
                  <a:prstDash val="solid"/>
                </a:ln>
                <a:solidFill>
                  <a:srgbClr val="C00000"/>
                </a:solidFill>
                <a:effectLst/>
                <a:uLnTx/>
                <a:uFillTx/>
                <a:latin typeface="Cera CY"/>
                <a:sym typeface="+mn-ea"/>
              </a:rPr>
              <a:t>Previous slide</a:t>
            </a:r>
            <a:endParaRPr lang="ru-RU" dirty="0"/>
          </a:p>
        </p:txBody>
      </p:sp>
      <p:sp>
        <p:nvSpPr>
          <p:cNvPr id="16" name="Текст 20"/>
          <p:cNvSpPr>
            <a:spLocks noGrp="1"/>
          </p:cNvSpPr>
          <p:nvPr>
            <p:ph type="body" sz="quarter" idx="14" hasCustomPrompt="1"/>
          </p:nvPr>
        </p:nvSpPr>
        <p:spPr>
          <a:xfrm>
            <a:off x="8258810" y="6302375"/>
            <a:ext cx="2160905" cy="276860"/>
          </a:xfrm>
        </p:spPr>
        <p:txBody>
          <a:bodyPr lIns="0" tIns="0" rIns="0" bIns="0">
            <a:normAutofit/>
          </a:bodyPr>
          <a:lstStyle>
            <a:lvl1pPr marL="0" indent="0">
              <a:lnSpc>
                <a:spcPct val="100000"/>
              </a:lnSpc>
              <a:buFontTx/>
              <a:buNone/>
              <a:defRPr sz="1600" b="1" i="0">
                <a:latin typeface="Gilroy" pitchFamily="2" charset="0"/>
              </a:defRPr>
            </a:lvl1p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ru-RU" b="0" noProof="0">
                <a:ln w="12700" cmpd="sng">
                  <a:solidFill>
                    <a:srgbClr val="E66F18"/>
                  </a:solidFill>
                  <a:prstDash val="solid"/>
                </a:ln>
                <a:solidFill>
                  <a:srgbClr val="E66F18"/>
                </a:solidFill>
                <a:effectLst/>
                <a:uLnTx/>
                <a:uFillTx/>
                <a:latin typeface="Cera CY"/>
                <a:sym typeface="+mn-ea"/>
              </a:rPr>
              <a:t>Next slide</a:t>
            </a:r>
            <a:endParaRPr lang="ru-RU" dirty="0"/>
          </a:p>
        </p:txBody>
      </p:sp>
      <p:sp>
        <p:nvSpPr>
          <p:cNvPr id="6" name="Дата 5"/>
          <p:cNvSpPr>
            <a:spLocks noGrp="1"/>
          </p:cNvSpPr>
          <p:nvPr>
            <p:ph type="dt" sz="half" idx="16"/>
          </p:nvPr>
        </p:nvSpPr>
        <p:spPr/>
        <p:txBody>
          <a:bodyPr/>
          <a:lstStyle/>
          <a:p>
            <a:endParaRPr lang="ru-RU"/>
          </a:p>
        </p:txBody>
      </p:sp>
      <p:sp>
        <p:nvSpPr>
          <p:cNvPr id="7" name="Нижний колонтитул 6"/>
          <p:cNvSpPr>
            <a:spLocks noGrp="1"/>
          </p:cNvSpPr>
          <p:nvPr>
            <p:ph type="ftr" sz="quarter" idx="17"/>
          </p:nvPr>
        </p:nvSpPr>
        <p:spPr/>
        <p:txBody>
          <a:bodyPr/>
          <a:lstStyle/>
          <a:p>
            <a:endParaRPr lang="ru-RU"/>
          </a:p>
        </p:txBody>
      </p:sp>
      <p:sp>
        <p:nvSpPr>
          <p:cNvPr id="9" name="Номер слайда 8"/>
          <p:cNvSpPr>
            <a:spLocks noGrp="1"/>
          </p:cNvSpPr>
          <p:nvPr>
            <p:ph type="sldNum" sz="quarter" idx="18"/>
          </p:nvPr>
        </p:nvSpPr>
        <p:spPr>
          <a:xfrm>
            <a:off x="9153525" y="6302058"/>
            <a:ext cx="2743200" cy="419100"/>
          </a:xfrm>
        </p:spPr>
        <p:txBody>
          <a:bodyPr/>
          <a:lstStyle>
            <a:lvl1pPr>
              <a:defRPr>
                <a:solidFill>
                  <a:schemeClr val="tx1">
                    <a:lumMod val="95000"/>
                    <a:lumOff val="5000"/>
                  </a:schemeClr>
                </a:solidFill>
              </a:defRPr>
            </a:lvl1pPr>
          </a:lstStyle>
          <a:p>
            <a:fld id="{5922A24C-CA15-4196-882E-E2BB53882FD2}" type="slidenum">
              <a:rPr lang="ru-RU" smtClean="0"/>
            </a:fld>
            <a:endParaRPr lang="ru-RU"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showMasterSp="0">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7"/>
          </a:xfrm>
          <a:prstGeom prst="rect">
            <a:avLst/>
          </a:prstGeom>
        </p:spPr>
      </p:pic>
      <p:sp>
        <p:nvSpPr>
          <p:cNvPr id="2" name="Holder 2"/>
          <p:cNvSpPr>
            <a:spLocks noGrp="1"/>
          </p:cNvSpPr>
          <p:nvPr>
            <p:ph type="ctrTitle"/>
          </p:nvPr>
        </p:nvSpPr>
        <p:spPr>
          <a:xfrm>
            <a:off x="555751" y="407923"/>
            <a:ext cx="2525395" cy="391159"/>
          </a:xfrm>
          <a:prstGeom prst="rect">
            <a:avLst/>
          </a:prstGeom>
        </p:spPr>
        <p:txBody>
          <a:bodyPr wrap="square" lIns="0" tIns="0" rIns="0" bIns="0">
            <a:spAutoFit/>
          </a:bodyPr>
          <a:lstStyle>
            <a:lvl1pPr>
              <a:defRPr sz="3200" b="0" i="0">
                <a:solidFill>
                  <a:srgbClr val="F4790F"/>
                </a:solidFill>
                <a:latin typeface="Calibri"/>
                <a:cs typeface="Calibri"/>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200" b="0" i="0">
                <a:solidFill>
                  <a:srgbClr val="F4790F"/>
                </a:solidFill>
                <a:latin typeface="Calibri"/>
                <a:cs typeface="Calibri"/>
              </a:defRPr>
            </a:lvl1pPr>
          </a:lstStyle>
          <a:p>
            <a:pPr marL="38100">
              <a:lnSpc>
                <a:spcPts val="1240"/>
              </a:lnSpc>
            </a:pPr>
            <a:fld id="{81D60167-4931-47E6-BA6A-407CBD079E47}" type="slidenum">
              <a:rPr spc="-25" dirty="0"/>
            </a:fld>
            <a:endParaRPr spc="-25"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Титульный слайд_темная тема">
    <p:spTree>
      <p:nvGrpSpPr>
        <p:cNvPr id="1" name=""/>
        <p:cNvGrpSpPr/>
        <p:nvPr/>
      </p:nvGrpSpPr>
      <p:grpSpPr>
        <a:xfrm>
          <a:off x="0" y="0"/>
          <a:ext cx="0" cy="0"/>
          <a:chOff x="0" y="0"/>
          <a:chExt cx="0" cy="0"/>
        </a:xfrm>
      </p:grpSpPr>
      <p:pic>
        <p:nvPicPr>
          <p:cNvPr id="37" name="Рисунок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74016"/>
          </a:xfrm>
          <a:prstGeom prst="rect">
            <a:avLst/>
          </a:prstGeom>
        </p:spPr>
      </p:pic>
      <p:sp>
        <p:nvSpPr>
          <p:cNvPr id="90" name="Рисунок 88"/>
          <p:cNvSpPr>
            <a:spLocks noChangeAspect="1"/>
          </p:cNvSpPr>
          <p:nvPr/>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bg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9600"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68" name="Рисунок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2317" y="653648"/>
            <a:ext cx="3051206" cy="908693"/>
          </a:xfrm>
          <a:prstGeom prst="rect">
            <a:avLst/>
          </a:prstGeom>
        </p:spPr>
      </p:pic>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bg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Титульный слайд_светная тема">
    <p:spTree>
      <p:nvGrpSpPr>
        <p:cNvPr id="1" name=""/>
        <p:cNvGrpSpPr/>
        <p:nvPr/>
      </p:nvGrpSpPr>
      <p:grpSpPr>
        <a:xfrm>
          <a:off x="0" y="0"/>
          <a:ext cx="0" cy="0"/>
          <a:chOff x="0" y="0"/>
          <a:chExt cx="0" cy="0"/>
        </a:xfrm>
      </p:grpSpPr>
      <p:sp>
        <p:nvSpPr>
          <p:cNvPr id="80" name="Полилиния 79"/>
          <p:cNvSpPr>
            <a:spLocks noChangeAspect="1"/>
          </p:cNvSpPr>
          <p:nvPr/>
        </p:nvSpPr>
        <p:spPr>
          <a:xfrm>
            <a:off x="7731185" y="11254"/>
            <a:ext cx="3693600" cy="5534587"/>
          </a:xfrm>
          <a:custGeom>
            <a:avLst/>
            <a:gdLst>
              <a:gd name="connsiteX0" fmla="*/ 0 w 2403720"/>
              <a:gd name="connsiteY0" fmla="*/ 2793911 h 3603415"/>
              <a:gd name="connsiteX1" fmla="*/ 137540 w 2403720"/>
              <a:gd name="connsiteY1" fmla="*/ 3032123 h 3603415"/>
              <a:gd name="connsiteX2" fmla="*/ 1065243 w 2403720"/>
              <a:gd name="connsiteY2" fmla="*/ 3566715 h 3603415"/>
              <a:gd name="connsiteX3" fmla="*/ 1339401 w 2403720"/>
              <a:gd name="connsiteY3" fmla="*/ 3566715 h 3603415"/>
              <a:gd name="connsiteX4" fmla="*/ 2266181 w 2403720"/>
              <a:gd name="connsiteY4" fmla="*/ 3033046 h 3603415"/>
              <a:gd name="connsiteX5" fmla="*/ 2403721 w 2403720"/>
              <a:gd name="connsiteY5" fmla="*/ 2794834 h 3603415"/>
              <a:gd name="connsiteX6" fmla="*/ 2403721 w 2403720"/>
              <a:gd name="connsiteY6" fmla="*/ 0 h 3603415"/>
              <a:gd name="connsiteX7" fmla="*/ 0 w 2403720"/>
              <a:gd name="connsiteY7" fmla="*/ 0 h 3603415"/>
              <a:gd name="connsiteX8" fmla="*/ 0 w 2403720"/>
              <a:gd name="connsiteY8" fmla="*/ 2793911 h 360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720" h="3603415">
                <a:moveTo>
                  <a:pt x="0" y="2793911"/>
                </a:moveTo>
                <a:cubicBezTo>
                  <a:pt x="0" y="2892704"/>
                  <a:pt x="52616" y="2983188"/>
                  <a:pt x="137540" y="3032123"/>
                </a:cubicBezTo>
                <a:lnTo>
                  <a:pt x="1065243" y="3566715"/>
                </a:lnTo>
                <a:cubicBezTo>
                  <a:pt x="1150168" y="3615649"/>
                  <a:pt x="1254476" y="3615649"/>
                  <a:pt x="1339401" y="3566715"/>
                </a:cubicBezTo>
                <a:lnTo>
                  <a:pt x="2266181" y="3033046"/>
                </a:lnTo>
                <a:cubicBezTo>
                  <a:pt x="2351105" y="2984111"/>
                  <a:pt x="2403721" y="2892704"/>
                  <a:pt x="2403721" y="2794834"/>
                </a:cubicBezTo>
                <a:lnTo>
                  <a:pt x="2403721" y="0"/>
                </a:lnTo>
                <a:lnTo>
                  <a:pt x="0" y="0"/>
                </a:lnTo>
                <a:lnTo>
                  <a:pt x="0" y="2793911"/>
                </a:lnTo>
                <a:close/>
              </a:path>
            </a:pathLst>
          </a:custGeom>
          <a:gradFill>
            <a:gsLst>
              <a:gs pos="0">
                <a:srgbClr val="185ED8">
                  <a:alpha val="5148"/>
                </a:srgbClr>
              </a:gs>
              <a:gs pos="100000">
                <a:srgbClr val="EBB5CA">
                  <a:alpha val="15000"/>
                </a:srgbClr>
              </a:gs>
            </a:gsLst>
            <a:lin ang="0" scaled="1"/>
          </a:gradFill>
          <a:ln w="9231" cap="flat">
            <a:noFill/>
            <a:prstDash val="solid"/>
            <a:miter/>
          </a:ln>
        </p:spPr>
        <p:txBody>
          <a:bodyPr rtlCol="0" anchor="ctr"/>
          <a:lstStyle/>
          <a:p>
            <a:endParaRPr lang="ru-RU"/>
          </a:p>
        </p:txBody>
      </p:sp>
      <p:sp>
        <p:nvSpPr>
          <p:cNvPr id="57" name="Полилиния 56"/>
          <p:cNvSpPr/>
          <p:nvPr userDrawn="1"/>
        </p:nvSpPr>
        <p:spPr>
          <a:xfrm>
            <a:off x="7731116" y="756183"/>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5987"/>
                </a:srgbClr>
              </a:gs>
              <a:gs pos="100000">
                <a:srgbClr val="EBB5CA">
                  <a:alpha val="7000"/>
                </a:srgbClr>
              </a:gs>
            </a:gsLst>
            <a:lin ang="0" scaled="1"/>
          </a:gradFill>
          <a:ln w="6243" cap="flat">
            <a:noFill/>
            <a:prstDash val="solid"/>
            <a:miter/>
          </a:ln>
        </p:spPr>
        <p:txBody>
          <a:bodyPr rtlCol="0" anchor="ctr"/>
          <a:lstStyle/>
          <a:p>
            <a:endParaRPr lang="ru-RU"/>
          </a:p>
        </p:txBody>
      </p:sp>
      <p:sp>
        <p:nvSpPr>
          <p:cNvPr id="58" name="Полилиния 57"/>
          <p:cNvSpPr/>
          <p:nvPr userDrawn="1"/>
        </p:nvSpPr>
        <p:spPr>
          <a:xfrm>
            <a:off x="7731116" y="378091"/>
            <a:ext cx="3693738" cy="5678185"/>
          </a:xfrm>
          <a:custGeom>
            <a:avLst/>
            <a:gdLst>
              <a:gd name="connsiteX0" fmla="*/ 656752 w 1313504"/>
              <a:gd name="connsiteY0" fmla="*/ 2019179 h 2019179"/>
              <a:gd name="connsiteX1" fmla="*/ 581838 w 1313504"/>
              <a:gd name="connsiteY1" fmla="*/ 1999207 h 2019179"/>
              <a:gd name="connsiteX2" fmla="*/ 74915 w 1313504"/>
              <a:gd name="connsiteY2" fmla="*/ 1707744 h 2019179"/>
              <a:gd name="connsiteX3" fmla="*/ 0 w 1313504"/>
              <a:gd name="connsiteY3" fmla="*/ 1577927 h 2019179"/>
              <a:gd name="connsiteX4" fmla="*/ 0 w 1313504"/>
              <a:gd name="connsiteY4" fmla="*/ 442032 h 2019179"/>
              <a:gd name="connsiteX5" fmla="*/ 74915 w 1313504"/>
              <a:gd name="connsiteY5" fmla="*/ 312215 h 2019179"/>
              <a:gd name="connsiteX6" fmla="*/ 581838 w 1313504"/>
              <a:gd name="connsiteY6" fmla="*/ 20128 h 2019179"/>
              <a:gd name="connsiteX7" fmla="*/ 731667 w 1313504"/>
              <a:gd name="connsiteY7" fmla="*/ 20128 h 2019179"/>
              <a:gd name="connsiteX8" fmla="*/ 1238590 w 1313504"/>
              <a:gd name="connsiteY8" fmla="*/ 312215 h 2019179"/>
              <a:gd name="connsiteX9" fmla="*/ 1313504 w 1313504"/>
              <a:gd name="connsiteY9" fmla="*/ 442032 h 2019179"/>
              <a:gd name="connsiteX10" fmla="*/ 1313504 w 1313504"/>
              <a:gd name="connsiteY10" fmla="*/ 1577303 h 2019179"/>
              <a:gd name="connsiteX11" fmla="*/ 1238590 w 1313504"/>
              <a:gd name="connsiteY11" fmla="*/ 1707120 h 2019179"/>
              <a:gd name="connsiteX12" fmla="*/ 731667 w 1313504"/>
              <a:gd name="connsiteY12" fmla="*/ 1999207 h 2019179"/>
              <a:gd name="connsiteX13" fmla="*/ 656752 w 1313504"/>
              <a:gd name="connsiteY13" fmla="*/ 2019179 h 201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3504" h="2019179">
                <a:moveTo>
                  <a:pt x="656752" y="2019179"/>
                </a:moveTo>
                <a:cubicBezTo>
                  <a:pt x="631156" y="2019179"/>
                  <a:pt x="604936" y="2012314"/>
                  <a:pt x="581838" y="1999207"/>
                </a:cubicBezTo>
                <a:lnTo>
                  <a:pt x="74915" y="1707744"/>
                </a:lnTo>
                <a:cubicBezTo>
                  <a:pt x="28717" y="1680907"/>
                  <a:pt x="0" y="1630977"/>
                  <a:pt x="0" y="1577927"/>
                </a:cubicBezTo>
                <a:lnTo>
                  <a:pt x="0" y="442032"/>
                </a:lnTo>
                <a:cubicBezTo>
                  <a:pt x="0" y="388358"/>
                  <a:pt x="28717" y="339052"/>
                  <a:pt x="74915" y="312215"/>
                </a:cubicBezTo>
                <a:lnTo>
                  <a:pt x="581838" y="20128"/>
                </a:lnTo>
                <a:cubicBezTo>
                  <a:pt x="628035" y="-6709"/>
                  <a:pt x="685470" y="-6709"/>
                  <a:pt x="731667" y="20128"/>
                </a:cubicBezTo>
                <a:lnTo>
                  <a:pt x="1238590" y="312215"/>
                </a:lnTo>
                <a:cubicBezTo>
                  <a:pt x="1284787" y="339052"/>
                  <a:pt x="1313504" y="388982"/>
                  <a:pt x="1313504" y="442032"/>
                </a:cubicBezTo>
                <a:lnTo>
                  <a:pt x="1313504" y="1577303"/>
                </a:lnTo>
                <a:cubicBezTo>
                  <a:pt x="1313504" y="1630977"/>
                  <a:pt x="1284787" y="1680283"/>
                  <a:pt x="1238590" y="1707120"/>
                </a:cubicBezTo>
                <a:lnTo>
                  <a:pt x="731667" y="1999207"/>
                </a:lnTo>
                <a:cubicBezTo>
                  <a:pt x="708568" y="2012314"/>
                  <a:pt x="682348" y="2019179"/>
                  <a:pt x="656752" y="2019179"/>
                </a:cubicBezTo>
                <a:close/>
              </a:path>
            </a:pathLst>
          </a:custGeom>
          <a:gradFill>
            <a:gsLst>
              <a:gs pos="0">
                <a:srgbClr val="185ED8">
                  <a:alpha val="1015"/>
                </a:srgbClr>
              </a:gs>
              <a:gs pos="100000">
                <a:srgbClr val="EBB5CA">
                  <a:alpha val="13000"/>
                </a:srgbClr>
              </a:gs>
            </a:gsLst>
            <a:lin ang="0" scaled="1"/>
          </a:gradFill>
          <a:ln w="6243" cap="flat">
            <a:noFill/>
            <a:prstDash val="solid"/>
            <a:miter/>
          </a:ln>
        </p:spPr>
        <p:txBody>
          <a:bodyPr rtlCol="0" anchor="ctr"/>
          <a:lstStyle/>
          <a:p>
            <a:endParaRPr lang="ru-RU"/>
          </a:p>
        </p:txBody>
      </p:sp>
      <p:sp>
        <p:nvSpPr>
          <p:cNvPr id="79" name="Полилиния 78"/>
          <p:cNvSpPr>
            <a:spLocks noChangeAspect="1"/>
          </p:cNvSpPr>
          <p:nvPr/>
        </p:nvSpPr>
        <p:spPr>
          <a:xfrm>
            <a:off x="7720197" y="3243"/>
            <a:ext cx="3693600" cy="4570262"/>
          </a:xfrm>
          <a:custGeom>
            <a:avLst/>
            <a:gdLst>
              <a:gd name="connsiteX0" fmla="*/ 0 w 2403720"/>
              <a:gd name="connsiteY0" fmla="*/ 80327 h 2975570"/>
              <a:gd name="connsiteX1" fmla="*/ 0 w 2403720"/>
              <a:gd name="connsiteY1" fmla="*/ 2166989 h 2975570"/>
              <a:gd name="connsiteX2" fmla="*/ 137540 w 2403720"/>
              <a:gd name="connsiteY2" fmla="*/ 2405201 h 2975570"/>
              <a:gd name="connsiteX3" fmla="*/ 1065243 w 2403720"/>
              <a:gd name="connsiteY3" fmla="*/ 2938869 h 2975570"/>
              <a:gd name="connsiteX4" fmla="*/ 1339401 w 2403720"/>
              <a:gd name="connsiteY4" fmla="*/ 2938869 h 2975570"/>
              <a:gd name="connsiteX5" fmla="*/ 2266181 w 2403720"/>
              <a:gd name="connsiteY5" fmla="*/ 2405201 h 2975570"/>
              <a:gd name="connsiteX6" fmla="*/ 2403721 w 2403720"/>
              <a:gd name="connsiteY6" fmla="*/ 2166989 h 2975570"/>
              <a:gd name="connsiteX7" fmla="*/ 2403721 w 2403720"/>
              <a:gd name="connsiteY7" fmla="*/ 80327 h 2975570"/>
              <a:gd name="connsiteX8" fmla="*/ 2403721 w 2403720"/>
              <a:gd name="connsiteY8" fmla="*/ 0 h 2975570"/>
              <a:gd name="connsiteX9" fmla="*/ 0 w 2403720"/>
              <a:gd name="connsiteY9" fmla="*/ 0 h 2975570"/>
              <a:gd name="connsiteX10" fmla="*/ 0 w 2403720"/>
              <a:gd name="connsiteY10" fmla="*/ 80327 h 297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3720" h="2975570">
                <a:moveTo>
                  <a:pt x="0" y="80327"/>
                </a:moveTo>
                <a:lnTo>
                  <a:pt x="0" y="2166989"/>
                </a:lnTo>
                <a:cubicBezTo>
                  <a:pt x="0" y="2265783"/>
                  <a:pt x="52616" y="2356266"/>
                  <a:pt x="137540" y="2405201"/>
                </a:cubicBezTo>
                <a:lnTo>
                  <a:pt x="1065243" y="2938869"/>
                </a:lnTo>
                <a:cubicBezTo>
                  <a:pt x="1150168" y="2987804"/>
                  <a:pt x="1254476" y="2987804"/>
                  <a:pt x="1339401" y="2938869"/>
                </a:cubicBezTo>
                <a:lnTo>
                  <a:pt x="2266181" y="2405201"/>
                </a:lnTo>
                <a:cubicBezTo>
                  <a:pt x="2351105" y="2356266"/>
                  <a:pt x="2403721" y="2264859"/>
                  <a:pt x="2403721" y="2166989"/>
                </a:cubicBezTo>
                <a:lnTo>
                  <a:pt x="2403721" y="80327"/>
                </a:lnTo>
                <a:cubicBezTo>
                  <a:pt x="2403721" y="79404"/>
                  <a:pt x="2403721" y="923"/>
                  <a:pt x="2403721" y="0"/>
                </a:cubicBezTo>
                <a:lnTo>
                  <a:pt x="0" y="0"/>
                </a:lnTo>
                <a:cubicBezTo>
                  <a:pt x="0" y="923"/>
                  <a:pt x="0" y="80327"/>
                  <a:pt x="0" y="80327"/>
                </a:cubicBezTo>
                <a:close/>
              </a:path>
            </a:pathLst>
          </a:custGeom>
          <a:gradFill>
            <a:gsLst>
              <a:gs pos="0">
                <a:srgbClr val="185ED8">
                  <a:alpha val="4771"/>
                </a:srgbClr>
              </a:gs>
              <a:gs pos="100000">
                <a:srgbClr val="EBB5CA">
                  <a:alpha val="12000"/>
                </a:srgbClr>
              </a:gs>
            </a:gsLst>
            <a:lin ang="0" scaled="1"/>
          </a:gradFill>
          <a:ln w="9231" cap="flat">
            <a:noFill/>
            <a:prstDash val="solid"/>
            <a:miter/>
          </a:ln>
        </p:spPr>
        <p:txBody>
          <a:bodyPr rtlCol="0" anchor="ctr"/>
          <a:lstStyle/>
          <a:p>
            <a:endParaRPr lang="ru-RU"/>
          </a:p>
        </p:txBody>
      </p:sp>
      <p:sp>
        <p:nvSpPr>
          <p:cNvPr id="4" name="Рисунок 88"/>
          <p:cNvSpPr>
            <a:spLocks noChangeAspect="1"/>
          </p:cNvSpPr>
          <p:nvPr userDrawn="1"/>
        </p:nvSpPr>
        <p:spPr>
          <a:xfrm>
            <a:off x="5693399" y="5711455"/>
            <a:ext cx="2919600" cy="117037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rgbClr val="185ED8">
                  <a:alpha val="13645"/>
                </a:srgbClr>
              </a:gs>
              <a:gs pos="100000">
                <a:srgbClr val="EBB5CA">
                  <a:alpha val="38000"/>
                </a:srgbClr>
              </a:gs>
            </a:gsLst>
            <a:lin ang="0" scaled="1"/>
          </a:gradFill>
          <a:ln w="9231" cap="flat">
            <a:noFill/>
            <a:prstDash val="solid"/>
            <a:miter/>
          </a:ln>
        </p:spPr>
        <p:txBody>
          <a:bodyPr rtlCol="0" anchor="ctr"/>
          <a:lstStyle/>
          <a:p>
            <a:endParaRPr lang="ru-RU"/>
          </a:p>
        </p:txBody>
      </p:sp>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2248" y="644670"/>
            <a:ext cx="3051206" cy="908693"/>
          </a:xfrm>
          <a:prstGeom prst="rect">
            <a:avLst/>
          </a:prstGeom>
        </p:spPr>
      </p:pic>
      <p:sp>
        <p:nvSpPr>
          <p:cNvPr id="85" name="Текст 12"/>
          <p:cNvSpPr>
            <a:spLocks noGrp="1"/>
          </p:cNvSpPr>
          <p:nvPr>
            <p:ph type="body" sz="quarter" idx="15" hasCustomPrompt="1"/>
          </p:nvPr>
        </p:nvSpPr>
        <p:spPr>
          <a:xfrm>
            <a:off x="898529" y="2309235"/>
            <a:ext cx="6011585" cy="1397098"/>
          </a:xfrm>
        </p:spPr>
        <p:txBody>
          <a:bodyPr lIns="0" tIns="0" rIns="0" bIns="0">
            <a:normAutofit/>
          </a:bodyPr>
          <a:lstStyle>
            <a:lvl1pPr marL="0" indent="0">
              <a:lnSpc>
                <a:spcPct val="100000"/>
              </a:lnSpc>
              <a:buNone/>
              <a:defRPr sz="4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презентации</a:t>
            </a:r>
            <a:endParaRPr lang="ru-RU" dirty="0"/>
          </a:p>
        </p:txBody>
      </p:sp>
      <p:sp>
        <p:nvSpPr>
          <p:cNvPr id="62" name="Полилиния 61"/>
          <p:cNvSpPr/>
          <p:nvPr userDrawn="1"/>
        </p:nvSpPr>
        <p:spPr>
          <a:xfrm>
            <a:off x="5683634" y="4617257"/>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63" name="Полилиния 62"/>
          <p:cNvSpPr/>
          <p:nvPr userDrawn="1"/>
        </p:nvSpPr>
        <p:spPr>
          <a:xfrm>
            <a:off x="5683634" y="4908171"/>
            <a:ext cx="2918446" cy="1692249"/>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13645"/>
                </a:srgbClr>
              </a:gs>
              <a:gs pos="100000">
                <a:srgbClr val="EBB5CA">
                  <a:alpha val="38000"/>
                </a:srgbClr>
              </a:gs>
            </a:gsLst>
            <a:lin ang="0" scaled="1"/>
          </a:gradFill>
          <a:ln w="6243" cap="flat">
            <a:noFill/>
            <a:prstDash val="solid"/>
            <a:miter/>
          </a:ln>
        </p:spPr>
        <p:txBody>
          <a:bodyPr rtlCol="0" anchor="ctr"/>
          <a:lstStyle/>
          <a:p>
            <a:endParaRPr lang="ru-RU"/>
          </a:p>
        </p:txBody>
      </p:sp>
      <p:sp>
        <p:nvSpPr>
          <p:cNvPr id="86" name="Текст 12"/>
          <p:cNvSpPr>
            <a:spLocks noGrp="1"/>
          </p:cNvSpPr>
          <p:nvPr>
            <p:ph type="body" sz="quarter" idx="16" hasCustomPrompt="1"/>
          </p:nvPr>
        </p:nvSpPr>
        <p:spPr>
          <a:xfrm>
            <a:off x="898529" y="3958535"/>
            <a:ext cx="6011585" cy="1397098"/>
          </a:xfrm>
        </p:spPr>
        <p:txBody>
          <a:bodyPr lIns="0" tIns="0" rIns="0" bIns="0">
            <a:normAutofit/>
          </a:bodyPr>
          <a:lstStyle>
            <a:lvl1pPr marL="0" indent="0">
              <a:lnSpc>
                <a:spcPct val="100000"/>
              </a:lnSpc>
              <a:buNone/>
              <a:defRPr sz="3600" b="0" i="0">
                <a:solidFill>
                  <a:srgbClr val="1190D2"/>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Дополнительное описание</a:t>
            </a:r>
            <a:endParaRPr lang="ru-RU" dirty="0"/>
          </a:p>
        </p:txBody>
      </p:sp>
      <p:sp>
        <p:nvSpPr>
          <p:cNvPr id="87" name="Текст 12"/>
          <p:cNvSpPr>
            <a:spLocks noGrp="1"/>
          </p:cNvSpPr>
          <p:nvPr>
            <p:ph type="body" sz="quarter" idx="17" hasCustomPrompt="1"/>
          </p:nvPr>
        </p:nvSpPr>
        <p:spPr>
          <a:xfrm>
            <a:off x="898529" y="5751476"/>
            <a:ext cx="6011585" cy="682892"/>
          </a:xfrm>
        </p:spPr>
        <p:txBody>
          <a:bodyPr lIns="0" tIns="0" rIns="0" bIns="0">
            <a:normAutofit/>
          </a:bodyPr>
          <a:lstStyle>
            <a:lvl1pPr marL="0" indent="0">
              <a:lnSpc>
                <a:spcPct val="100000"/>
              </a:lnSpc>
              <a:buNone/>
              <a:defRPr sz="1400" b="0" i="0">
                <a:solidFill>
                  <a:schemeClr val="tx1"/>
                </a:solidFill>
                <a:latin typeface="GILROY-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Имя Фамилия</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en-US" dirty="0"/>
              <a:t>@</a:t>
            </a:r>
            <a:r>
              <a:rPr lang="en-US" dirty="0" err="1"/>
              <a:t>postgrespro</a:t>
            </a:r>
            <a:endParaRPr lang="ru-RU"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Овал 3"/>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Овал 4"/>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Овал 9"/>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Текст 12"/>
          <p:cNvSpPr>
            <a:spLocks noGrp="1"/>
          </p:cNvSpPr>
          <p:nvPr>
            <p:ph type="body" sz="quarter" idx="15" hasCustomPrompt="1"/>
          </p:nvPr>
        </p:nvSpPr>
        <p:spPr>
          <a:xfrm>
            <a:off x="517526" y="1475871"/>
            <a:ext cx="10799762" cy="3592075"/>
          </a:xfrm>
        </p:spPr>
        <p:txBody>
          <a:bodyPr lIns="0" tIns="0" rIns="0" bIns="0">
            <a:normAutofit/>
          </a:bodyPr>
          <a:lstStyle>
            <a:lvl1pPr marL="0" indent="0">
              <a:lnSpc>
                <a:spcPct val="100000"/>
              </a:lnSpc>
              <a:buNone/>
              <a:defRPr sz="28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Базовый слайд. Свободное расположение текста. Главное выделяется обводкой. Максимально крупный размер шрифта</a:t>
            </a:r>
            <a:endParaRPr lang="ru-RU" dirty="0"/>
          </a:p>
        </p:txBody>
      </p:sp>
      <p:sp>
        <p:nvSpPr>
          <p:cNvPr id="4" name="Полилиния 3"/>
          <p:cNvSpPr/>
          <p:nvPr userDrawn="1"/>
        </p:nvSpPr>
        <p:spPr>
          <a:xfrm>
            <a:off x="10270565" y="602679"/>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66700"/>
          </a:effectLst>
        </p:spPr>
        <p:txBody>
          <a:bodyPr rtlCol="0" anchor="ctr"/>
          <a:lstStyle/>
          <a:p>
            <a:endParaRPr lang="ru-RU"/>
          </a:p>
        </p:txBody>
      </p:sp>
      <p:sp>
        <p:nvSpPr>
          <p:cNvPr id="5" name="Полилиния 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7"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буллиты графика">
    <p:spTree>
      <p:nvGrpSpPr>
        <p:cNvPr id="1" name=""/>
        <p:cNvGrpSpPr/>
        <p:nvPr/>
      </p:nvGrpSpPr>
      <p:grpSpPr>
        <a:xfrm>
          <a:off x="0" y="0"/>
          <a:ext cx="0" cy="0"/>
          <a:chOff x="0" y="0"/>
          <a:chExt cx="0" cy="0"/>
        </a:xfrm>
      </p:grpSpPr>
      <p:sp>
        <p:nvSpPr>
          <p:cNvPr id="3" name="Овал 2"/>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1"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7"/>
            <a:ext cx="10799763" cy="1507473"/>
          </a:xfrm>
        </p:spPr>
        <p:txBody>
          <a:bodyPr lIns="0" tIns="0" rIns="0" bIns="0">
            <a:normAutofit/>
          </a:bodyPr>
          <a:lstStyle>
            <a:lvl1pPr marL="0" indent="0">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три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выделяется обводкой</a:t>
            </a:r>
            <a:endParaRPr lang="ru-RU" dirty="0"/>
          </a:p>
        </p:txBody>
      </p:sp>
      <p:sp>
        <p:nvSpPr>
          <p:cNvPr id="18" name="Текст 17"/>
          <p:cNvSpPr>
            <a:spLocks noGrp="1"/>
          </p:cNvSpPr>
          <p:nvPr>
            <p:ph type="body" sz="quarter" idx="17" hasCustomPrompt="1"/>
          </p:nvPr>
        </p:nvSpPr>
        <p:spPr>
          <a:xfrm>
            <a:off x="495300" y="3456246"/>
            <a:ext cx="3363778"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6" y="6080927"/>
            <a:ext cx="10112528"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a:t>
            </a:r>
            <a:endParaRPr lang="ru-RU" dirty="0"/>
          </a:p>
        </p:txBody>
      </p:sp>
      <p:sp>
        <p:nvSpPr>
          <p:cNvPr id="23" name="Текст 22"/>
          <p:cNvSpPr>
            <a:spLocks noGrp="1"/>
          </p:cNvSpPr>
          <p:nvPr>
            <p:ph type="body" sz="quarter" idx="20" hasCustomPrompt="1"/>
          </p:nvPr>
        </p:nvSpPr>
        <p:spPr>
          <a:xfrm>
            <a:off x="4216399" y="3446929"/>
            <a:ext cx="3363913" cy="985838"/>
          </a:xfrm>
        </p:spPr>
        <p:txBody>
          <a:bodyPr>
            <a:normAutofit/>
          </a:bodyPr>
          <a:lstStyle>
            <a:lvl1pPr>
              <a:buClr>
                <a:srgbClr val="1190D2"/>
              </a:buClr>
              <a:buSzPct val="160000"/>
              <a:defRPr sz="1600" b="0" i="0">
                <a:latin typeface="Gilroy" pitchFamily="2" charset="0"/>
              </a:defRPr>
            </a:lvl1pPr>
          </a:lstStyle>
          <a:p>
            <a:pPr lvl="0"/>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marL="228600" marR="0" lvl="0" indent="-228600" algn="l" defTabSz="914400" rtl="0" eaLnBrk="1" fontAlgn="auto" latinLnBrk="0" hangingPunct="1">
              <a:lnSpc>
                <a:spcPct val="90000"/>
              </a:lnSpc>
              <a:spcBef>
                <a:spcPts val="1000"/>
              </a:spcBef>
              <a:spcAft>
                <a:spcPts val="0"/>
              </a:spcAft>
              <a:buClr>
                <a:srgbClr val="1190D2"/>
              </a:buClr>
              <a:buSzPct val="160000"/>
              <a:buFont typeface="Arial" panose="02080604020202020204" pitchFamily="34" charset="0"/>
              <a:buChar char="•"/>
              <a:defRPr/>
            </a:pPr>
            <a:r>
              <a:rPr lang="ru-RU" dirty="0"/>
              <a:t>Основные буллиты</a:t>
            </a:r>
            <a:endParaRPr lang="ru-RU" dirty="0"/>
          </a:p>
          <a:p>
            <a:pPr lvl="0"/>
            <a:endParaRPr lang="ru-RU" dirty="0"/>
          </a:p>
          <a:p>
            <a:pPr lvl="0"/>
            <a:endParaRPr lang="ru-RU" dirty="0"/>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6" name="Полилиния 25"/>
          <p:cNvSpPr/>
          <p:nvPr userDrawn="1"/>
        </p:nvSpPr>
        <p:spPr>
          <a:xfrm>
            <a:off x="9073396" y="3447643"/>
            <a:ext cx="2251586" cy="1305573"/>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28731"/>
          </a:effectLst>
        </p:spPr>
        <p:txBody>
          <a:bodyPr rtlCol="0" anchor="ctr"/>
          <a:lstStyle/>
          <a:p>
            <a:endParaRPr lang="ru-RU"/>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14" name="Текст 12"/>
          <p:cNvSpPr>
            <a:spLocks noGrp="1"/>
          </p:cNvSpPr>
          <p:nvPr>
            <p:ph type="body" sz="quarter" idx="14" hasCustomPrompt="1"/>
          </p:nvPr>
        </p:nvSpPr>
        <p:spPr>
          <a:xfrm>
            <a:off x="517525" y="1921528"/>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3" name="Текст 12"/>
          <p:cNvSpPr>
            <a:spLocks noGrp="1"/>
          </p:cNvSpPr>
          <p:nvPr>
            <p:ph type="body" sz="quarter" idx="13" hasCustomPrompt="1"/>
          </p:nvPr>
        </p:nvSpPr>
        <p:spPr>
          <a:xfrm>
            <a:off x="517525" y="767465"/>
            <a:ext cx="11384230" cy="681038"/>
          </a:xfrm>
        </p:spPr>
        <p:txBody>
          <a:bodyPr lIns="0" tIns="0" rIns="0" bIns="0">
            <a:normAutofit/>
          </a:bodyPr>
          <a:lstStyle>
            <a:lvl1pPr marL="0" indent="0">
              <a:buNone/>
              <a:defRPr sz="1600" b="0" i="0">
                <a:solidFill>
                  <a:srgbClr val="1190D2"/>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для пояснения слайда по ширине страницы максимум на две строчки.</a:t>
            </a:r>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475871"/>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2757863"/>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1" name="Текст 12"/>
          <p:cNvSpPr>
            <a:spLocks noGrp="1"/>
          </p:cNvSpPr>
          <p:nvPr>
            <p:ph type="body" sz="quarter" idx="19" hasCustomPrompt="1"/>
          </p:nvPr>
        </p:nvSpPr>
        <p:spPr>
          <a:xfrm>
            <a:off x="517525" y="4246274"/>
            <a:ext cx="10799763" cy="817182"/>
          </a:xfrm>
        </p:spPr>
        <p:txBody>
          <a:bodyPr lIns="0" tIns="0" rIns="0" bIns="0">
            <a:normAutofit/>
          </a:bodyPr>
          <a:lstStyle>
            <a:lvl1pPr marL="0" indent="0">
              <a:lnSpc>
                <a:spcPct val="100000"/>
              </a:lnSpc>
              <a:buNone/>
              <a:defRPr sz="20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Текст содержание пункта рассчитан на две строчки.</a:t>
            </a:r>
            <a:endParaRPr lang="ru-RU" dirty="0"/>
          </a:p>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Строчка</a:t>
            </a:r>
            <a:endParaRPr lang="ru-RU" dirty="0"/>
          </a:p>
        </p:txBody>
      </p:sp>
      <p:sp>
        <p:nvSpPr>
          <p:cNvPr id="12" name="Текст 12"/>
          <p:cNvSpPr>
            <a:spLocks noGrp="1"/>
          </p:cNvSpPr>
          <p:nvPr>
            <p:ph type="body" sz="quarter" idx="20" hasCustomPrompt="1"/>
          </p:nvPr>
        </p:nvSpPr>
        <p:spPr>
          <a:xfrm>
            <a:off x="517525" y="3800617"/>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16" name="Текст 17"/>
          <p:cNvSpPr>
            <a:spLocks noGrp="1"/>
          </p:cNvSpPr>
          <p:nvPr>
            <p:ph type="body" sz="quarter" idx="21" hasCustomPrompt="1"/>
          </p:nvPr>
        </p:nvSpPr>
        <p:spPr>
          <a:xfrm>
            <a:off x="495300" y="5082609"/>
            <a:ext cx="7951276" cy="976915"/>
          </a:xfrm>
        </p:spPr>
        <p:txBody>
          <a:bodyPr lIns="0" tIns="0" rIns="0" bIns="0">
            <a:normAutofit/>
          </a:bodyPr>
          <a:lstStyle>
            <a:lvl1pPr>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5" name="Текст 12"/>
          <p:cNvSpPr>
            <a:spLocks noGrp="1"/>
          </p:cNvSpPr>
          <p:nvPr>
            <p:ph type="body" sz="quarter" idx="15" hasCustomPrompt="1"/>
          </p:nvPr>
        </p:nvSpPr>
        <p:spPr>
          <a:xfrm>
            <a:off x="517525" y="1057582"/>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1</a:t>
            </a:r>
            <a:endParaRPr lang="ru-RU" dirty="0"/>
          </a:p>
        </p:txBody>
      </p:sp>
      <p:sp>
        <p:nvSpPr>
          <p:cNvPr id="18" name="Текст 17"/>
          <p:cNvSpPr>
            <a:spLocks noGrp="1"/>
          </p:cNvSpPr>
          <p:nvPr>
            <p:ph type="body" sz="quarter" idx="17" hasCustomPrompt="1"/>
          </p:nvPr>
        </p:nvSpPr>
        <p:spPr>
          <a:xfrm>
            <a:off x="495300" y="3239651"/>
            <a:ext cx="10096654" cy="976915"/>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4" name="Текст 3"/>
          <p:cNvSpPr>
            <a:spLocks noGrp="1"/>
          </p:cNvSpPr>
          <p:nvPr>
            <p:ph type="body" sz="quarter" idx="22" hasCustomPrompt="1"/>
          </p:nvPr>
        </p:nvSpPr>
        <p:spPr>
          <a:xfrm>
            <a:off x="495300" y="1513432"/>
            <a:ext cx="10821988" cy="1660785"/>
          </a:xfrm>
        </p:spPr>
        <p:txBody>
          <a:bodyPr lIns="0" tIns="0" rIns="0" bIns="0"/>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p:txBody>
      </p:sp>
      <p:sp>
        <p:nvSpPr>
          <p:cNvPr id="5" name="Текст 12"/>
          <p:cNvSpPr>
            <a:spLocks noGrp="1"/>
          </p:cNvSpPr>
          <p:nvPr>
            <p:ph type="body" sz="quarter" idx="23" hasCustomPrompt="1"/>
          </p:nvPr>
        </p:nvSpPr>
        <p:spPr>
          <a:xfrm>
            <a:off x="517525" y="4250233"/>
            <a:ext cx="10799763" cy="420841"/>
          </a:xfrm>
        </p:spPr>
        <p:txBody>
          <a:bodyPr lIns="0" tIns="0" rIns="0" bIns="0">
            <a:normAutofit/>
          </a:bodyPr>
          <a:lstStyle>
            <a:lvl1pPr marL="0" indent="0">
              <a:buNone/>
              <a:defRPr sz="2400" b="1"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Название пункта 2</a:t>
            </a:r>
            <a:endParaRPr lang="ru-RU" dirty="0"/>
          </a:p>
        </p:txBody>
      </p:sp>
      <p:sp>
        <p:nvSpPr>
          <p:cNvPr id="7" name="Текст 17"/>
          <p:cNvSpPr>
            <a:spLocks noGrp="1"/>
          </p:cNvSpPr>
          <p:nvPr>
            <p:ph type="body" sz="quarter" idx="24" hasCustomPrompt="1"/>
          </p:nvPr>
        </p:nvSpPr>
        <p:spPr>
          <a:xfrm>
            <a:off x="495300" y="5155662"/>
            <a:ext cx="10096654" cy="925266"/>
          </a:xfrm>
        </p:spPr>
        <p:txBody>
          <a:bodyPr lIns="0" tIns="0" rIns="0" bIns="0">
            <a:normAutofit/>
          </a:bodyPr>
          <a:lstStyle>
            <a:lvl1pPr marL="516890"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16890"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9" name="Текст 3"/>
          <p:cNvSpPr>
            <a:spLocks noGrp="1"/>
          </p:cNvSpPr>
          <p:nvPr>
            <p:ph type="body" sz="quarter" idx="25" hasCustomPrompt="1"/>
          </p:nvPr>
        </p:nvSpPr>
        <p:spPr>
          <a:xfrm>
            <a:off x="495300" y="4685302"/>
            <a:ext cx="10821988" cy="451100"/>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одну строчку</a:t>
            </a:r>
            <a:endParaRPr lang="ru-RU"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
        <p:nvSpPr>
          <p:cNvPr id="13" name="Овал 12"/>
          <p:cNvSpPr/>
          <p:nvPr userDrawn="1"/>
        </p:nvSpPr>
        <p:spPr>
          <a:xfrm>
            <a:off x="10182216" y="5382922"/>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Рисунок 12"/>
          <p:cNvSpPr/>
          <p:nvPr userDrawn="1"/>
        </p:nvSpPr>
        <p:spPr>
          <a:xfrm rot="16200000">
            <a:off x="9703151" y="4348061"/>
            <a:ext cx="3945258" cy="1032444"/>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sp>
        <p:nvSpPr>
          <p:cNvPr id="20" name="Текст 17"/>
          <p:cNvSpPr>
            <a:spLocks noGrp="1"/>
          </p:cNvSpPr>
          <p:nvPr>
            <p:ph type="body" sz="quarter" idx="17" hasCustomPrompt="1"/>
          </p:nvPr>
        </p:nvSpPr>
        <p:spPr>
          <a:xfrm>
            <a:off x="495300" y="5002800"/>
            <a:ext cx="10845800" cy="1078127"/>
          </a:xfrm>
        </p:spPr>
        <p:txBody>
          <a:bodyPr lIns="0" tIns="0" rIns="0" bIns="0">
            <a:normAutofit/>
          </a:bodyPr>
          <a:lstStyle>
            <a:lvl1pPr marL="588645" indent="-228600">
              <a:spcBef>
                <a:spcPts val="600"/>
              </a:spcBef>
              <a:buClr>
                <a:srgbClr val="1190D2"/>
              </a:buClr>
              <a:buSzPct val="100000"/>
              <a:buFont typeface="Courier New" panose="02070309020205020404" pitchFamily="49" charset="0"/>
              <a:buChar char="o"/>
              <a:defRPr sz="1600" b="0" i="0">
                <a:latin typeface="Gilroy" pitchFamily="2" charset="0"/>
              </a:defRPr>
            </a:lvl1pPr>
          </a:lstStyle>
          <a:p>
            <a:pPr lvl="0"/>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marL="588645" marR="0" lvl="0" indent="-228600" algn="l" defTabSz="914400" rtl="0" eaLnBrk="1" fontAlgn="auto" latinLnBrk="0" hangingPunct="1">
              <a:lnSpc>
                <a:spcPct val="90000"/>
              </a:lnSpc>
              <a:spcBef>
                <a:spcPts val="600"/>
              </a:spcBef>
              <a:spcAft>
                <a:spcPts val="0"/>
              </a:spcAft>
              <a:buClr>
                <a:srgbClr val="1190D2"/>
              </a:buClr>
              <a:buSzPct val="100000"/>
              <a:buFont typeface="Courier New" panose="02070309020205020404" pitchFamily="49" charset="0"/>
              <a:buChar char="o"/>
              <a:defRPr/>
            </a:pPr>
            <a:r>
              <a:rPr lang="ru-RU" dirty="0"/>
              <a:t>Дополнительные буллиты пустые и смещены до начала буквы из основных</a:t>
            </a:r>
            <a:endParaRPr lang="ru-RU" dirty="0"/>
          </a:p>
          <a:p>
            <a:pPr lvl="0"/>
            <a:endParaRPr lang="ru-RU" dirty="0"/>
          </a:p>
        </p:txBody>
      </p:sp>
      <p:sp>
        <p:nvSpPr>
          <p:cNvPr id="21" name="Текст 3"/>
          <p:cNvSpPr>
            <a:spLocks noGrp="1"/>
          </p:cNvSpPr>
          <p:nvPr>
            <p:ph type="body" sz="quarter" idx="22" hasCustomPrompt="1"/>
          </p:nvPr>
        </p:nvSpPr>
        <p:spPr>
          <a:xfrm>
            <a:off x="495300" y="1062337"/>
            <a:ext cx="10821988" cy="3922534"/>
          </a:xfrm>
        </p:spPr>
        <p:txBody>
          <a:bodyPr lIns="0" tIns="0" rIns="0" bIns="0">
            <a:normAutofit/>
          </a:bodyPr>
          <a:lstStyle>
            <a:lvl1pPr marL="336550" indent="-336550">
              <a:lnSpc>
                <a:spcPct val="100000"/>
              </a:lnSpc>
              <a:buClr>
                <a:srgbClr val="1190D2"/>
              </a:buClr>
              <a:buSzPct val="140000"/>
              <a:defRPr sz="2000" b="0" i="0">
                <a:solidFill>
                  <a:schemeClr val="tx1"/>
                </a:solidFill>
                <a:latin typeface="Gilroy" pitchFamily="2" charset="0"/>
              </a:defRPr>
            </a:lvl1pPr>
          </a:lstStyle>
          <a:p>
            <a:pPr lvl="0"/>
            <a:r>
              <a:rPr lang="ru-RU" dirty="0"/>
              <a:t>Большое количество пунктов с дополнительными буллитами или без, дополнительно выделяется обводкой, внутри обводки настраиваем текст голубым цветом</a:t>
            </a:r>
            <a:endParaRPr lang="ru-RU" dirty="0"/>
          </a:p>
          <a:p>
            <a:pPr marL="33655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endParaRPr lang="ru-RU" dirty="0"/>
          </a:p>
          <a:p>
            <a:pPr lvl="0"/>
            <a:endParaRPr lang="ru-RU"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Прямоугольник 2"/>
          <p:cNvSpPr/>
          <p:nvPr userDrawn="1"/>
        </p:nvSpPr>
        <p:spPr>
          <a:xfrm>
            <a:off x="496662" y="1065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4" name="Прямоугольник 3"/>
          <p:cNvSpPr/>
          <p:nvPr userDrawn="1"/>
        </p:nvSpPr>
        <p:spPr>
          <a:xfrm>
            <a:off x="496662" y="18272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4" hasCustomPrompt="1"/>
          </p:nvPr>
        </p:nvSpPr>
        <p:spPr>
          <a:xfrm>
            <a:off x="890588" y="18272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7" name="Прямоугольник 6"/>
          <p:cNvSpPr/>
          <p:nvPr userDrawn="1"/>
        </p:nvSpPr>
        <p:spPr>
          <a:xfrm>
            <a:off x="496662" y="257397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5" hasCustomPrompt="1"/>
          </p:nvPr>
        </p:nvSpPr>
        <p:spPr>
          <a:xfrm>
            <a:off x="890588" y="257397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0" name="Прямоугольник 9"/>
          <p:cNvSpPr/>
          <p:nvPr userDrawn="1"/>
        </p:nvSpPr>
        <p:spPr>
          <a:xfrm>
            <a:off x="496662" y="330549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6" hasCustomPrompt="1"/>
          </p:nvPr>
        </p:nvSpPr>
        <p:spPr>
          <a:xfrm>
            <a:off x="890588" y="330549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2" name="Прямоугольник 11"/>
          <p:cNvSpPr/>
          <p:nvPr userDrawn="1"/>
        </p:nvSpPr>
        <p:spPr>
          <a:xfrm>
            <a:off x="496662" y="405225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7" hasCustomPrompt="1"/>
          </p:nvPr>
        </p:nvSpPr>
        <p:spPr>
          <a:xfrm>
            <a:off x="890588" y="405225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4" name="Прямоугольник 13"/>
          <p:cNvSpPr/>
          <p:nvPr userDrawn="1"/>
        </p:nvSpPr>
        <p:spPr>
          <a:xfrm>
            <a:off x="496662" y="479901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8" hasCustomPrompt="1"/>
          </p:nvPr>
        </p:nvSpPr>
        <p:spPr>
          <a:xfrm>
            <a:off x="890588" y="479901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
        <p:nvSpPr>
          <p:cNvPr id="16" name="Прямоугольник 15"/>
          <p:cNvSpPr/>
          <p:nvPr userDrawn="1"/>
        </p:nvSpPr>
        <p:spPr>
          <a:xfrm>
            <a:off x="496662" y="5530534"/>
            <a:ext cx="144000" cy="360000"/>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9" hasCustomPrompt="1"/>
          </p:nvPr>
        </p:nvSpPr>
        <p:spPr>
          <a:xfrm>
            <a:off x="890588" y="5530534"/>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7</a:t>
            </a:r>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буллиты">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Прямоугольник 2"/>
          <p:cNvSpPr/>
          <p:nvPr userDrawn="1"/>
        </p:nvSpPr>
        <p:spPr>
          <a:xfrm>
            <a:off x="496662" y="1134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1</a:t>
            </a:r>
            <a:endParaRPr lang="ru-RU" dirty="0"/>
          </a:p>
        </p:txBody>
      </p:sp>
      <p:sp>
        <p:nvSpPr>
          <p:cNvPr id="4" name="Прямоугольник 3"/>
          <p:cNvSpPr/>
          <p:nvPr userDrawn="1"/>
        </p:nvSpPr>
        <p:spPr>
          <a:xfrm>
            <a:off x="496662" y="2340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9" hasCustomPrompt="1"/>
          </p:nvPr>
        </p:nvSpPr>
        <p:spPr>
          <a:xfrm>
            <a:off x="890588" y="2271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2</a:t>
            </a:r>
            <a:endParaRPr lang="ru-RU" dirty="0"/>
          </a:p>
        </p:txBody>
      </p:sp>
      <p:sp>
        <p:nvSpPr>
          <p:cNvPr id="7" name="Прямоугольник 6"/>
          <p:cNvSpPr/>
          <p:nvPr userDrawn="1"/>
        </p:nvSpPr>
        <p:spPr>
          <a:xfrm>
            <a:off x="496662" y="35472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20" hasCustomPrompt="1"/>
          </p:nvPr>
        </p:nvSpPr>
        <p:spPr>
          <a:xfrm>
            <a:off x="890588" y="3478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3</a:t>
            </a:r>
            <a:endParaRPr lang="ru-RU" dirty="0"/>
          </a:p>
        </p:txBody>
      </p:sp>
      <p:sp>
        <p:nvSpPr>
          <p:cNvPr id="10" name="Прямоугольник 9"/>
          <p:cNvSpPr/>
          <p:nvPr userDrawn="1"/>
        </p:nvSpPr>
        <p:spPr>
          <a:xfrm>
            <a:off x="496662" y="4753734"/>
            <a:ext cx="144000" cy="607571"/>
          </a:xfrm>
          <a:prstGeom prst="rect">
            <a:avLst/>
          </a:prstGeom>
          <a:gradFill flip="none" rotWithShape="1">
            <a:gsLst>
              <a:gs pos="41000">
                <a:srgbClr val="185FEC">
                  <a:alpha val="50000"/>
                </a:srgbClr>
              </a:gs>
              <a:gs pos="0">
                <a:srgbClr val="CB2461">
                  <a:alpha val="50000"/>
                </a:srgbClr>
              </a:gs>
              <a:gs pos="100000">
                <a:srgbClr val="010B20">
                  <a:alpha val="5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1" hasCustomPrompt="1"/>
          </p:nvPr>
        </p:nvSpPr>
        <p:spPr>
          <a:xfrm>
            <a:off x="890588" y="46847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строки, не главную информация можно выбрать </a:t>
            </a:r>
            <a:r>
              <a:rPr lang="en-US" dirty="0"/>
              <a:t>Regular</a:t>
            </a:r>
            <a:r>
              <a:rPr lang="ru-RU" dirty="0"/>
              <a:t> 4</a:t>
            </a:r>
            <a:endParaRPr lang="ru-RU"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
        <p:nvSpPr>
          <p:cNvPr id="12" name="Овал 11"/>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FFC00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600" b="0" i="0">
                <a:solidFill>
                  <a:srgbClr val="E66F18"/>
                </a:solidFill>
                <a:latin typeface="GILROY-MEDIUM" pitchFamily="2" charset="0"/>
              </a:defRPr>
            </a:lvl1pPr>
          </a:lstStyle>
          <a:p>
            <a:fld id="{5922A24C-CA15-4196-882E-E2BB53882FD2}" type="slidenum">
              <a:rPr lang="ru-RU" smtClean="0"/>
            </a:fld>
            <a:endParaRPr lang="ru-RU" dirty="0"/>
          </a:p>
        </p:txBody>
      </p:sp>
      <p:sp>
        <p:nvSpPr>
          <p:cNvPr id="4" name="Прямоугольник 3"/>
          <p:cNvSpPr/>
          <p:nvPr userDrawn="1"/>
        </p:nvSpPr>
        <p:spPr>
          <a:xfrm>
            <a:off x="484597" y="973139"/>
            <a:ext cx="144000" cy="3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13" hasCustomPrompt="1"/>
          </p:nvPr>
        </p:nvSpPr>
        <p:spPr>
          <a:xfrm>
            <a:off x="878523" y="973139"/>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1</a:t>
            </a:r>
            <a:endParaRPr lang="ru-RU" dirty="0"/>
          </a:p>
        </p:txBody>
      </p:sp>
      <p:sp>
        <p:nvSpPr>
          <p:cNvPr id="7" name="Прямоугольник 6"/>
          <p:cNvSpPr/>
          <p:nvPr userDrawn="1"/>
        </p:nvSpPr>
        <p:spPr>
          <a:xfrm>
            <a:off x="484597" y="1735139"/>
            <a:ext cx="144000" cy="3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Текст 20"/>
          <p:cNvSpPr>
            <a:spLocks noGrp="1"/>
          </p:cNvSpPr>
          <p:nvPr>
            <p:ph type="body" sz="quarter" idx="14" hasCustomPrompt="1"/>
          </p:nvPr>
        </p:nvSpPr>
        <p:spPr>
          <a:xfrm>
            <a:off x="878523" y="1735139"/>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2</a:t>
            </a:r>
            <a:endParaRPr lang="ru-RU" dirty="0"/>
          </a:p>
        </p:txBody>
      </p:sp>
      <p:sp>
        <p:nvSpPr>
          <p:cNvPr id="10" name="Прямоугольник 9"/>
          <p:cNvSpPr/>
          <p:nvPr userDrawn="1"/>
        </p:nvSpPr>
        <p:spPr>
          <a:xfrm>
            <a:off x="484597" y="2481899"/>
            <a:ext cx="144000" cy="3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15" hasCustomPrompt="1"/>
          </p:nvPr>
        </p:nvSpPr>
        <p:spPr>
          <a:xfrm>
            <a:off x="878523" y="2481899"/>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3</a:t>
            </a:r>
            <a:endParaRPr lang="ru-RU" dirty="0"/>
          </a:p>
        </p:txBody>
      </p:sp>
      <p:sp>
        <p:nvSpPr>
          <p:cNvPr id="12" name="Прямоугольник 11"/>
          <p:cNvSpPr/>
          <p:nvPr userDrawn="1"/>
        </p:nvSpPr>
        <p:spPr>
          <a:xfrm>
            <a:off x="484597" y="3213419"/>
            <a:ext cx="144000" cy="3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6" hasCustomPrompt="1"/>
          </p:nvPr>
        </p:nvSpPr>
        <p:spPr>
          <a:xfrm>
            <a:off x="878523" y="3213419"/>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4</a:t>
            </a:r>
            <a:endParaRPr lang="ru-RU" dirty="0"/>
          </a:p>
        </p:txBody>
      </p:sp>
      <p:sp>
        <p:nvSpPr>
          <p:cNvPr id="14" name="Прямоугольник 13"/>
          <p:cNvSpPr/>
          <p:nvPr userDrawn="1"/>
        </p:nvSpPr>
        <p:spPr>
          <a:xfrm>
            <a:off x="484597" y="3960179"/>
            <a:ext cx="144000" cy="3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7" hasCustomPrompt="1"/>
          </p:nvPr>
        </p:nvSpPr>
        <p:spPr>
          <a:xfrm>
            <a:off x="878523" y="3960179"/>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5</a:t>
            </a:r>
            <a:endParaRPr lang="ru-RU" dirty="0"/>
          </a:p>
        </p:txBody>
      </p:sp>
      <p:sp>
        <p:nvSpPr>
          <p:cNvPr id="16" name="Прямоугольник 15"/>
          <p:cNvSpPr/>
          <p:nvPr userDrawn="1"/>
        </p:nvSpPr>
        <p:spPr>
          <a:xfrm>
            <a:off x="484597" y="4706939"/>
            <a:ext cx="144000" cy="3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8" hasCustomPrompt="1"/>
          </p:nvPr>
        </p:nvSpPr>
        <p:spPr>
          <a:xfrm>
            <a:off x="878523" y="4706939"/>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pic>
        <p:nvPicPr>
          <p:cNvPr id="20"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21"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
        <p:nvSpPr>
          <p:cNvPr id="18" name="Прямоугольник 15"/>
          <p:cNvSpPr/>
          <p:nvPr userDrawn="1"/>
        </p:nvSpPr>
        <p:spPr>
          <a:xfrm>
            <a:off x="484597" y="5533709"/>
            <a:ext cx="144000" cy="36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Текст 20"/>
          <p:cNvSpPr>
            <a:spLocks noGrp="1"/>
          </p:cNvSpPr>
          <p:nvPr>
            <p:ph type="body" sz="quarter" idx="19" hasCustomPrompt="1"/>
          </p:nvPr>
        </p:nvSpPr>
        <p:spPr>
          <a:xfrm>
            <a:off x="878523" y="5533709"/>
            <a:ext cx="10434637" cy="576781"/>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одну строку</a:t>
            </a:r>
            <a:r>
              <a:rPr lang="en-US" dirty="0"/>
              <a:t> </a:t>
            </a:r>
            <a:r>
              <a:rPr lang="ru-RU" dirty="0"/>
              <a:t>6</a:t>
            </a:r>
            <a:endParaRPr lang="ru-RU"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Прямоугольник 2"/>
          <p:cNvSpPr/>
          <p:nvPr userDrawn="1"/>
        </p:nvSpPr>
        <p:spPr>
          <a:xfrm>
            <a:off x="496662" y="1128374"/>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Текст 20"/>
          <p:cNvSpPr>
            <a:spLocks noGrp="1"/>
          </p:cNvSpPr>
          <p:nvPr>
            <p:ph type="body" sz="quarter" idx="13" hasCustomPrompt="1"/>
          </p:nvPr>
        </p:nvSpPr>
        <p:spPr>
          <a:xfrm>
            <a:off x="890588" y="1065214"/>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1. </a:t>
            </a:r>
            <a:endParaRPr lang="ru-RU" dirty="0"/>
          </a:p>
        </p:txBody>
      </p:sp>
      <p:sp>
        <p:nvSpPr>
          <p:cNvPr id="12" name="Прямоугольник 11"/>
          <p:cNvSpPr/>
          <p:nvPr userDrawn="1"/>
        </p:nvSpPr>
        <p:spPr>
          <a:xfrm>
            <a:off x="496662" y="241081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Текст 20"/>
          <p:cNvSpPr>
            <a:spLocks noGrp="1"/>
          </p:cNvSpPr>
          <p:nvPr>
            <p:ph type="body" sz="quarter" idx="14" hasCustomPrompt="1"/>
          </p:nvPr>
        </p:nvSpPr>
        <p:spPr>
          <a:xfrm>
            <a:off x="890588" y="234765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2. </a:t>
            </a:r>
            <a:endParaRPr lang="ru-RU" dirty="0"/>
          </a:p>
        </p:txBody>
      </p:sp>
      <p:sp>
        <p:nvSpPr>
          <p:cNvPr id="14" name="Прямоугольник 13"/>
          <p:cNvSpPr/>
          <p:nvPr userDrawn="1"/>
        </p:nvSpPr>
        <p:spPr>
          <a:xfrm>
            <a:off x="496662" y="3722747"/>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Текст 20"/>
          <p:cNvSpPr>
            <a:spLocks noGrp="1"/>
          </p:cNvSpPr>
          <p:nvPr>
            <p:ph type="body" sz="quarter" idx="15" hasCustomPrompt="1"/>
          </p:nvPr>
        </p:nvSpPr>
        <p:spPr>
          <a:xfrm>
            <a:off x="890588" y="3659587"/>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3. </a:t>
            </a:r>
            <a:endParaRPr lang="ru-RU" dirty="0"/>
          </a:p>
        </p:txBody>
      </p:sp>
      <p:sp>
        <p:nvSpPr>
          <p:cNvPr id="16" name="Прямоугольник 15"/>
          <p:cNvSpPr/>
          <p:nvPr userDrawn="1"/>
        </p:nvSpPr>
        <p:spPr>
          <a:xfrm>
            <a:off x="496662" y="5034682"/>
            <a:ext cx="144000" cy="1004885"/>
          </a:xfrm>
          <a:prstGeom prst="rect">
            <a:avLst/>
          </a:prstGeom>
          <a:gradFill>
            <a:gsLst>
              <a:gs pos="0">
                <a:srgbClr val="185FEC"/>
              </a:gs>
              <a:gs pos="59000">
                <a:srgbClr val="1190D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Текст 20"/>
          <p:cNvSpPr>
            <a:spLocks noGrp="1"/>
          </p:cNvSpPr>
          <p:nvPr>
            <p:ph type="body" sz="quarter" idx="16" hasCustomPrompt="1"/>
          </p:nvPr>
        </p:nvSpPr>
        <p:spPr>
          <a:xfrm>
            <a:off x="890588" y="4971522"/>
            <a:ext cx="10434637" cy="1004886"/>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в две или три строки. Крупные базовые пункты в две или три строки, не главную информация можно выбрать </a:t>
            </a:r>
            <a:r>
              <a:rPr lang="en-US" dirty="0"/>
              <a:t>Regular</a:t>
            </a:r>
            <a:r>
              <a:rPr lang="ru-RU" dirty="0"/>
              <a:t> 4. </a:t>
            </a:r>
            <a:endParaRPr lang="ru-RU"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4" name="Овал 3"/>
          <p:cNvSpPr/>
          <p:nvPr userDrawn="1"/>
        </p:nvSpPr>
        <p:spPr>
          <a:xfrm>
            <a:off x="10369973" y="2564113"/>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890588" y="1065213"/>
            <a:ext cx="10434637" cy="5444593"/>
          </a:xfrm>
        </p:spPr>
        <p:txBody>
          <a:bodyPr lIns="0" tIns="0" rIns="0" bIns="0">
            <a:normAutofit/>
          </a:bodyPr>
          <a:lstStyle>
            <a:lvl1pPr marL="0" indent="0">
              <a:lnSpc>
                <a:spcPct val="100000"/>
              </a:lnSpc>
              <a:buFontTx/>
              <a:buNone/>
              <a:defRPr sz="2400" b="1" i="0">
                <a:latin typeface="Gilroy" pitchFamily="2" charset="0"/>
              </a:defRPr>
            </a:lvl1pPr>
          </a:lstStyle>
          <a:p>
            <a:pPr lvl="0"/>
            <a:r>
              <a:rPr lang="ru-RU" dirty="0"/>
              <a:t>Крупные базовые пункты свободного заполнения, не главную информация можно выбрать </a:t>
            </a:r>
            <a:r>
              <a:rPr lang="en-US" dirty="0"/>
              <a:t>Regular</a:t>
            </a:r>
            <a:r>
              <a:rPr lang="ru-RU" dirty="0"/>
              <a:t>, требуется настройки </a:t>
            </a:r>
            <a:r>
              <a:rPr lang="ru-RU" dirty="0" err="1"/>
              <a:t>отбивочного</a:t>
            </a:r>
            <a:r>
              <a:rPr lang="ru-RU" dirty="0"/>
              <a:t> столбца (регулировка Формат фигуры — Размер — Высота)</a:t>
            </a:r>
            <a:endParaRPr lang="ru-RU"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17"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21" name="Текст 20"/>
          <p:cNvSpPr>
            <a:spLocks noGrp="1"/>
          </p:cNvSpPr>
          <p:nvPr>
            <p:ph type="body" sz="quarter" idx="13" hasCustomPrompt="1"/>
          </p:nvPr>
        </p:nvSpPr>
        <p:spPr>
          <a:xfrm>
            <a:off x="479426" y="1065213"/>
            <a:ext cx="10845800" cy="1202090"/>
          </a:xfrm>
        </p:spPr>
        <p:txBody>
          <a:bodyPr lIns="0" tIns="0" rIns="0" bIns="0">
            <a:normAutofit/>
          </a:bodyPr>
          <a:lstStyle>
            <a:lvl1pPr marL="0" indent="0">
              <a:lnSpc>
                <a:spcPct val="100000"/>
              </a:lnSpc>
              <a:buFontTx/>
              <a:buNone/>
              <a:defRPr sz="3200" b="1" i="0">
                <a:latin typeface="Gilroy" pitchFamily="2" charset="0"/>
              </a:defRPr>
            </a:lvl1pPr>
          </a:lstStyle>
          <a:p>
            <a:pPr lvl="0"/>
            <a:r>
              <a:rPr lang="ru-RU" dirty="0"/>
              <a:t>Крупный пункт с важной информацией, рассчитан на две строки</a:t>
            </a:r>
            <a:endParaRPr lang="ru-RU" dirty="0"/>
          </a:p>
        </p:txBody>
      </p:sp>
      <p:sp>
        <p:nvSpPr>
          <p:cNvPr id="5" name="Овал 4"/>
          <p:cNvSpPr/>
          <p:nvPr userDrawn="1"/>
        </p:nvSpPr>
        <p:spPr>
          <a:xfrm>
            <a:off x="9027311" y="5353753"/>
            <a:ext cx="1156054" cy="1156054"/>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Текст 20"/>
          <p:cNvSpPr>
            <a:spLocks noGrp="1"/>
          </p:cNvSpPr>
          <p:nvPr>
            <p:ph type="body" sz="quarter" idx="14" hasCustomPrompt="1"/>
          </p:nvPr>
        </p:nvSpPr>
        <p:spPr>
          <a:xfrm>
            <a:off x="479426" y="2276176"/>
            <a:ext cx="10845800" cy="1152824"/>
          </a:xfrm>
        </p:spPr>
        <p:txBody>
          <a:bodyPr lIns="0" tIns="0" rIns="0" bIns="0">
            <a:normAutofit/>
          </a:bodyPr>
          <a:lstStyle>
            <a:lvl1pPr marL="0" indent="0">
              <a:lnSpc>
                <a:spcPct val="100000"/>
              </a:lnSpc>
              <a:buFontTx/>
              <a:buNone/>
              <a:defRPr sz="3200" b="1" i="0">
                <a:solidFill>
                  <a:srgbClr val="1190D2"/>
                </a:solidFill>
                <a:latin typeface="Gilroy" pitchFamily="2" charset="0"/>
              </a:defRPr>
            </a:lvl1pPr>
          </a:lstStyle>
          <a:p>
            <a:pPr lvl="0"/>
            <a:r>
              <a:rPr lang="ru-RU" dirty="0"/>
              <a:t>Не большое пояснение</a:t>
            </a:r>
            <a:endParaRPr lang="ru-RU" dirty="0"/>
          </a:p>
        </p:txBody>
      </p:sp>
      <p:sp>
        <p:nvSpPr>
          <p:cNvPr id="12" name="Текст 20"/>
          <p:cNvSpPr>
            <a:spLocks noGrp="1"/>
          </p:cNvSpPr>
          <p:nvPr>
            <p:ph type="body" sz="quarter" idx="20" hasCustomPrompt="1"/>
          </p:nvPr>
        </p:nvSpPr>
        <p:spPr>
          <a:xfrm>
            <a:off x="890588" y="3465857"/>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5" name="Текст 20"/>
          <p:cNvSpPr>
            <a:spLocks noGrp="1"/>
          </p:cNvSpPr>
          <p:nvPr>
            <p:ph type="body" sz="quarter" idx="21" hasCustomPrompt="1"/>
          </p:nvPr>
        </p:nvSpPr>
        <p:spPr>
          <a:xfrm>
            <a:off x="890588" y="4318472"/>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
        <p:nvSpPr>
          <p:cNvPr id="16" name="Текст 20"/>
          <p:cNvSpPr>
            <a:spLocks noGrp="1"/>
          </p:cNvSpPr>
          <p:nvPr>
            <p:ph type="body" sz="quarter" idx="22" hasCustomPrompt="1"/>
          </p:nvPr>
        </p:nvSpPr>
        <p:spPr>
          <a:xfrm>
            <a:off x="890588" y="5158731"/>
            <a:ext cx="7553359" cy="828000"/>
          </a:xfrm>
        </p:spPr>
        <p:txBody>
          <a:bodyPr lIns="0" tIns="0" rIns="0" bIns="0">
            <a:normAutofit/>
          </a:bodyPr>
          <a:lstStyle>
            <a:lvl1pPr marL="0" indent="0">
              <a:lnSpc>
                <a:spcPct val="100000"/>
              </a:lnSpc>
              <a:buFontTx/>
              <a:buNone/>
              <a:defRPr sz="2000" b="0" i="0">
                <a:latin typeface="Gilroy" pitchFamily="2" charset="0"/>
              </a:defRPr>
            </a:lvl1pPr>
          </a:lstStyle>
          <a:p>
            <a:pPr lvl="0"/>
            <a:r>
              <a:rPr lang="ru-RU" dirty="0"/>
              <a:t>Пункты в две строки, небольшое пояснение для главной </a:t>
            </a:r>
            <a:r>
              <a:rPr lang="ru-RU" dirty="0" err="1"/>
              <a:t>информацмм</a:t>
            </a:r>
            <a:endParaRPr lang="ru-RU"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2">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1" name="Текст 20"/>
          <p:cNvSpPr>
            <a:spLocks noGrp="1"/>
          </p:cNvSpPr>
          <p:nvPr>
            <p:ph type="body" sz="quarter" idx="13" hasCustomPrompt="1"/>
          </p:nvPr>
        </p:nvSpPr>
        <p:spPr>
          <a:xfrm>
            <a:off x="779376"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Короткие пункты</a:t>
            </a:r>
            <a:endParaRPr lang="ru-RU" dirty="0"/>
          </a:p>
        </p:txBody>
      </p:sp>
      <p:sp>
        <p:nvSpPr>
          <p:cNvPr id="15" name="Текст 20"/>
          <p:cNvSpPr>
            <a:spLocks noGrp="1"/>
          </p:cNvSpPr>
          <p:nvPr>
            <p:ph type="body" sz="quarter" idx="14" hasCustomPrompt="1"/>
          </p:nvPr>
        </p:nvSpPr>
        <p:spPr>
          <a:xfrm>
            <a:off x="3078923"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Не главное: выбрать </a:t>
            </a:r>
            <a:r>
              <a:rPr lang="en-US" dirty="0"/>
              <a:t>Regular</a:t>
            </a:r>
            <a:endParaRPr lang="ru-RU" dirty="0"/>
          </a:p>
        </p:txBody>
      </p:sp>
      <p:sp>
        <p:nvSpPr>
          <p:cNvPr id="16" name="Текст 20"/>
          <p:cNvSpPr>
            <a:spLocks noGrp="1"/>
          </p:cNvSpPr>
          <p:nvPr>
            <p:ph type="body" sz="quarter" idx="15" hasCustomPrompt="1"/>
          </p:nvPr>
        </p:nvSpPr>
        <p:spPr>
          <a:xfrm>
            <a:off x="5378470"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Настроить высоту столбца</a:t>
            </a:r>
            <a:endParaRPr lang="ru-RU" dirty="0"/>
          </a:p>
        </p:txBody>
      </p:sp>
      <p:sp>
        <p:nvSpPr>
          <p:cNvPr id="19" name="Текст 20"/>
          <p:cNvSpPr>
            <a:spLocks noGrp="1"/>
          </p:cNvSpPr>
          <p:nvPr>
            <p:ph type="body" sz="quarter" idx="16" hasCustomPrompt="1"/>
          </p:nvPr>
        </p:nvSpPr>
        <p:spPr>
          <a:xfrm>
            <a:off x="7678017" y="2373319"/>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По высоте текста</a:t>
            </a:r>
            <a:endParaRPr lang="ru-RU" dirty="0"/>
          </a:p>
        </p:txBody>
      </p:sp>
      <p:sp>
        <p:nvSpPr>
          <p:cNvPr id="20" name="Текст 20"/>
          <p:cNvSpPr>
            <a:spLocks noGrp="1"/>
          </p:cNvSpPr>
          <p:nvPr>
            <p:ph type="body" sz="quarter" idx="17" hasCustomPrompt="1"/>
          </p:nvPr>
        </p:nvSpPr>
        <p:spPr>
          <a:xfrm>
            <a:off x="9977565" y="2388138"/>
            <a:ext cx="1803185" cy="4136487"/>
          </a:xfrm>
        </p:spPr>
        <p:txBody>
          <a:bodyPr lIns="0" tIns="0" rIns="0" bIns="0">
            <a:normAutofit/>
          </a:bodyPr>
          <a:lstStyle>
            <a:lvl1pPr marL="0" indent="0">
              <a:lnSpc>
                <a:spcPct val="100000"/>
              </a:lnSpc>
              <a:buFontTx/>
              <a:buNone/>
              <a:defRPr sz="2400" b="1" i="0">
                <a:solidFill>
                  <a:schemeClr val="tx1"/>
                </a:solidFill>
                <a:latin typeface="Gilroy" pitchFamily="2" charset="0"/>
              </a:defRPr>
            </a:lvl1pPr>
          </a:lstStyle>
          <a:p>
            <a:pPr lvl="0"/>
            <a:r>
              <a:rPr lang="ru-RU" dirty="0"/>
              <a:t>В формате фигуры</a:t>
            </a:r>
            <a:endParaRPr lang="ru-RU" dirty="0"/>
          </a:p>
        </p:txBody>
      </p:sp>
      <p:sp>
        <p:nvSpPr>
          <p:cNvPr id="22" name="Полилиния 21"/>
          <p:cNvSpPr/>
          <p:nvPr userDrawn="1"/>
        </p:nvSpPr>
        <p:spPr>
          <a:xfrm>
            <a:off x="9979928" y="1045994"/>
            <a:ext cx="2108833" cy="1222798"/>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21622"/>
                </a:srgbClr>
              </a:gs>
              <a:gs pos="100000">
                <a:srgbClr val="EBB5CA"/>
              </a:gs>
            </a:gsLst>
            <a:lin ang="10800000" scaled="1"/>
          </a:gradFill>
          <a:ln w="6243" cap="flat">
            <a:noFill/>
            <a:prstDash val="solid"/>
            <a:miter/>
          </a:ln>
          <a:effectLst>
            <a:softEdge rad="214827"/>
          </a:effectLst>
        </p:spPr>
        <p:txBody>
          <a:bodyPr rtlCol="0" anchor="ctr"/>
          <a:lstStyle/>
          <a:p>
            <a:endParaRPr lang="ru-RU"/>
          </a:p>
        </p:txBody>
      </p:sp>
      <p:sp>
        <p:nvSpPr>
          <p:cNvPr id="25" name="Полилиния 24"/>
          <p:cNvSpPr/>
          <p:nvPr userDrawn="1"/>
        </p:nvSpPr>
        <p:spPr>
          <a:xfrm>
            <a:off x="3152761" y="4071480"/>
            <a:ext cx="4188812" cy="242886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rgbClr val="185ED8">
                  <a:alpha val="5000"/>
                </a:srgbClr>
              </a:gs>
              <a:gs pos="100000">
                <a:srgbClr val="EBB5CA">
                  <a:alpha val="30000"/>
                </a:srgbClr>
              </a:gs>
            </a:gsLst>
            <a:lin ang="10800000" scaled="1"/>
          </a:gradFill>
          <a:ln w="6243" cap="flat">
            <a:noFill/>
            <a:prstDash val="solid"/>
            <a:miter/>
          </a:ln>
          <a:effectLst>
            <a:softEdge rad="321815"/>
          </a:effectLst>
        </p:spPr>
        <p:txBody>
          <a:bodyPr rtlCol="0" anchor="ctr"/>
          <a:lstStyle/>
          <a:p>
            <a:endParaRPr lang="ru-RU"/>
          </a:p>
        </p:txBody>
      </p:sp>
      <p:sp>
        <p:nvSpPr>
          <p:cNvPr id="26" name="Рисунок 12"/>
          <p:cNvSpPr/>
          <p:nvPr userDrawn="1"/>
        </p:nvSpPr>
        <p:spPr>
          <a:xfrm>
            <a:off x="496662" y="5710146"/>
            <a:ext cx="4402112" cy="1151999"/>
          </a:xfrm>
          <a:custGeom>
            <a:avLst/>
            <a:gdLst>
              <a:gd name="connsiteX0" fmla="*/ 1000948 w 1752600"/>
              <a:gd name="connsiteY0" fmla="*/ 32795 h 458642"/>
              <a:gd name="connsiteX1" fmla="*/ 750848 w 1752600"/>
              <a:gd name="connsiteY1" fmla="*/ 32795 h 458642"/>
              <a:gd name="connsiteX2" fmla="*/ -23 w 1752600"/>
              <a:gd name="connsiteY2" fmla="*/ 458551 h 458642"/>
              <a:gd name="connsiteX3" fmla="*/ 1752577 w 1752600"/>
              <a:gd name="connsiteY3" fmla="*/ 458551 h 458642"/>
            </a:gdLst>
            <a:ahLst/>
            <a:cxnLst>
              <a:cxn ang="0">
                <a:pos x="connsiteX0" y="connsiteY0"/>
              </a:cxn>
              <a:cxn ang="0">
                <a:pos x="connsiteX1" y="connsiteY1"/>
              </a:cxn>
              <a:cxn ang="0">
                <a:pos x="connsiteX2" y="connsiteY2"/>
              </a:cxn>
              <a:cxn ang="0">
                <a:pos x="connsiteX3" y="connsiteY3"/>
              </a:cxn>
            </a:cxnLst>
            <a:rect l="l" t="t" r="r" b="b"/>
            <a:pathLst>
              <a:path w="1752600" h="458642">
                <a:moveTo>
                  <a:pt x="1000948" y="32795"/>
                </a:moveTo>
                <a:cubicBezTo>
                  <a:pt x="923525" y="-11054"/>
                  <a:pt x="828271" y="-11054"/>
                  <a:pt x="750848" y="32795"/>
                </a:cubicBezTo>
                <a:lnTo>
                  <a:pt x="-23" y="458551"/>
                </a:lnTo>
                <a:lnTo>
                  <a:pt x="1752577" y="458551"/>
                </a:lnTo>
                <a:close/>
              </a:path>
            </a:pathLst>
          </a:custGeom>
          <a:gradFill>
            <a:gsLst>
              <a:gs pos="0">
                <a:srgbClr val="185ED8">
                  <a:alpha val="10000"/>
                </a:srgbClr>
              </a:gs>
              <a:gs pos="100000">
                <a:srgbClr val="EBB5CA">
                  <a:alpha val="38000"/>
                </a:srgbClr>
              </a:gs>
            </a:gsLst>
            <a:lin ang="10800000" scaled="1"/>
          </a:gradFill>
          <a:ln w="9474" cap="flat">
            <a:noFill/>
            <a:prstDash val="solid"/>
            <a:miter/>
          </a:ln>
        </p:spPr>
        <p:txBody>
          <a:bodyPr rtlCol="0" anchor="ctr"/>
          <a:lstStyle/>
          <a:p>
            <a:endParaRPr lang="ru-RU"/>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оформления таблиц цвет 1</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4">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 оформления таблиц цвет 2</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chemeClr val="tx1">
                    <a:lumMod val="95000"/>
                    <a:lumOff val="5000"/>
                  </a:schemeClr>
                </a:solidFill>
                <a:latin typeface="GILROY-MEDIUM" pitchFamily="2" charset="0"/>
              </a:defRPr>
            </a:lvl1pPr>
          </a:lstStyle>
          <a:p>
            <a:fld id="{5922A24C-CA15-4196-882E-E2BB53882FD2}" type="slidenum">
              <a:rPr lang="ru-RU" smtClean="0"/>
            </a:fld>
            <a:endParaRPr lang="ru-RU" dirty="0"/>
          </a:p>
        </p:txBody>
      </p:sp>
      <p:sp>
        <p:nvSpPr>
          <p:cNvPr id="3" name="Скругленный прямоугольник 2"/>
          <p:cNvSpPr/>
          <p:nvPr userDrawn="1"/>
        </p:nvSpPr>
        <p:spPr>
          <a:xfrm>
            <a:off x="479425" y="1062807"/>
            <a:ext cx="11422330" cy="5184000"/>
          </a:xfrm>
          <a:prstGeom prst="roundRect">
            <a:avLst>
              <a:gd name="adj" fmla="val 3949"/>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4"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5">
    <p:spTree>
      <p:nvGrpSpPr>
        <p:cNvPr id="1" name=""/>
        <p:cNvGrpSpPr/>
        <p:nvPr/>
      </p:nvGrpSpPr>
      <p:grpSpPr>
        <a:xfrm>
          <a:off x="0" y="0"/>
          <a:ext cx="0" cy="0"/>
          <a:chOff x="0" y="0"/>
          <a:chExt cx="0" cy="0"/>
        </a:xfrm>
      </p:grpSpPr>
      <p:sp>
        <p:nvSpPr>
          <p:cNvPr id="18"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grpSp>
        <p:nvGrpSpPr>
          <p:cNvPr id="4" name="Группа 3"/>
          <p:cNvGrpSpPr/>
          <p:nvPr userDrawn="1"/>
        </p:nvGrpSpPr>
        <p:grpSpPr>
          <a:xfrm rot="10800000">
            <a:off x="5012868" y="980930"/>
            <a:ext cx="1380565" cy="5528877"/>
            <a:chOff x="2779055" y="1209092"/>
            <a:chExt cx="1454196" cy="5057741"/>
          </a:xfrm>
        </p:grpSpPr>
        <p:sp>
          <p:nvSpPr>
            <p:cNvPr id="5" name="Прямоугольник 4"/>
            <p:cNvSpPr/>
            <p:nvPr/>
          </p:nvSpPr>
          <p:spPr>
            <a:xfrm>
              <a:off x="2970546"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2779055" y="1209092"/>
              <a:ext cx="645464" cy="5057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0" name="Скругленный прямоугольник 9"/>
          <p:cNvSpPr/>
          <p:nvPr userDrawn="1"/>
        </p:nvSpPr>
        <p:spPr>
          <a:xfrm>
            <a:off x="6132513" y="1052513"/>
            <a:ext cx="5759450" cy="4960522"/>
          </a:xfrm>
          <a:prstGeom prst="roundRect">
            <a:avLst>
              <a:gd name="adj" fmla="val 3949"/>
            </a:avLst>
          </a:prstGeom>
          <a:solidFill>
            <a:schemeClr val="bg1"/>
          </a:solidFill>
          <a:ln w="12700" cap="flat">
            <a:solidFill>
              <a:srgbClr val="EB006B"/>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13" name="Текст 3"/>
          <p:cNvSpPr>
            <a:spLocks noGrp="1"/>
          </p:cNvSpPr>
          <p:nvPr>
            <p:ph type="body" sz="quarter" idx="22" hasCustomPrompt="1"/>
          </p:nvPr>
        </p:nvSpPr>
        <p:spPr>
          <a:xfrm>
            <a:off x="495300" y="1052513"/>
            <a:ext cx="4916488" cy="5476623"/>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a:t>
            </a:r>
            <a:endParaRPr lang="ru-RU" dirty="0"/>
          </a:p>
        </p:txBody>
      </p:sp>
      <p:sp>
        <p:nvSpPr>
          <p:cNvPr id="14" name="Текст 3"/>
          <p:cNvSpPr>
            <a:spLocks noGrp="1"/>
          </p:cNvSpPr>
          <p:nvPr>
            <p:ph type="body" sz="quarter" idx="23" hasCustomPrompt="1"/>
          </p:nvPr>
        </p:nvSpPr>
        <p:spPr>
          <a:xfrm>
            <a:off x="6563500" y="1606378"/>
            <a:ext cx="4753788" cy="4026587"/>
          </a:xfrm>
        </p:spPr>
        <p:txBody>
          <a:bodyPr lIns="0" tIns="0" rIns="0" bIns="0">
            <a:normAutofit/>
          </a:bodyPr>
          <a:lstStyle>
            <a:lvl1pPr indent="-336550">
              <a:lnSpc>
                <a:spcPct val="100000"/>
              </a:lnSpc>
              <a:buClr>
                <a:srgbClr val="1190D2"/>
              </a:buClr>
              <a:buSzPct val="140000"/>
              <a:defRPr sz="2000" b="0" i="0">
                <a:solidFill>
                  <a:srgbClr val="1190D2"/>
                </a:solidFill>
                <a:latin typeface="Gilroy" pitchFamily="2" charset="0"/>
              </a:defRPr>
            </a:lvl1pPr>
          </a:lstStyle>
          <a:p>
            <a:pPr lvl="0"/>
            <a:r>
              <a:rPr lang="ru-RU" dirty="0"/>
              <a:t>Дополнительные буллиты</a:t>
            </a:r>
            <a:endParaRPr lang="ru-RU" dirty="0"/>
          </a:p>
        </p:txBody>
      </p:sp>
      <p:sp>
        <p:nvSpPr>
          <p:cNvPr id="17" name="Овал 16"/>
          <p:cNvSpPr/>
          <p:nvPr userDrawn="1"/>
        </p:nvSpPr>
        <p:spPr>
          <a:xfrm>
            <a:off x="179867" y="4933361"/>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буллиты графика">
    <p:spTree>
      <p:nvGrpSpPr>
        <p:cNvPr id="1" name=""/>
        <p:cNvGrpSpPr/>
        <p:nvPr/>
      </p:nvGrpSpPr>
      <p:grpSpPr>
        <a:xfrm>
          <a:off x="0" y="0"/>
          <a:ext cx="0" cy="0"/>
          <a:chOff x="0" y="0"/>
          <a:chExt cx="0" cy="0"/>
        </a:xfrm>
      </p:grpSpPr>
      <p:sp>
        <p:nvSpPr>
          <p:cNvPr id="3" name="Овал 2"/>
          <p:cNvSpPr/>
          <p:nvPr userDrawn="1"/>
        </p:nvSpPr>
        <p:spPr>
          <a:xfrm>
            <a:off x="517358" y="4478249"/>
            <a:ext cx="2379751" cy="2379751"/>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4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6">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22330" cy="5184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16367" y="1196439"/>
            <a:ext cx="5102437" cy="4932000"/>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9" name="Текст 20"/>
          <p:cNvSpPr>
            <a:spLocks noGrp="1"/>
          </p:cNvSpPr>
          <p:nvPr>
            <p:ph type="body" sz="quarter" idx="16" hasCustomPrompt="1"/>
          </p:nvPr>
        </p:nvSpPr>
        <p:spPr>
          <a:xfrm>
            <a:off x="6190590" y="1594195"/>
            <a:ext cx="5140724" cy="691979"/>
          </a:xfrm>
        </p:spPr>
        <p:txBody>
          <a:bodyPr lIns="0" tIns="0" rIns="0" bIns="0">
            <a:normAutofit/>
          </a:bodyPr>
          <a:lstStyle>
            <a:lvl1pPr marL="0" indent="0">
              <a:lnSpc>
                <a:spcPct val="100000"/>
              </a:lnSpc>
              <a:buFontTx/>
              <a:buNone/>
              <a:defRPr sz="2000" b="1" i="0">
                <a:solidFill>
                  <a:srgbClr val="1190D2"/>
                </a:solidFill>
                <a:latin typeface="Gilroy" pitchFamily="2" charset="0"/>
              </a:defRPr>
            </a:lvl1pPr>
          </a:lstStyle>
          <a:p>
            <a:pPr lvl="0"/>
            <a:r>
              <a:rPr lang="ru-RU" dirty="0"/>
              <a:t>Заголовок фото</a:t>
            </a:r>
            <a:endParaRPr lang="ru-RU" dirty="0"/>
          </a:p>
        </p:txBody>
      </p:sp>
      <p:sp>
        <p:nvSpPr>
          <p:cNvPr id="10" name="Текст 20"/>
          <p:cNvSpPr>
            <a:spLocks noGrp="1"/>
          </p:cNvSpPr>
          <p:nvPr>
            <p:ph type="body" sz="quarter" idx="17" hasCustomPrompt="1"/>
          </p:nvPr>
        </p:nvSpPr>
        <p:spPr>
          <a:xfrm>
            <a:off x="6190590" y="2286175"/>
            <a:ext cx="5140724" cy="1142826"/>
          </a:xfrm>
        </p:spPr>
        <p:txBody>
          <a:bodyPr lIns="0" tIns="0" rIns="0" bIns="0">
            <a:normAutofit/>
          </a:bodyPr>
          <a:lstStyle>
            <a:lvl1pPr marL="0" indent="0">
              <a:lnSpc>
                <a:spcPct val="100000"/>
              </a:lnSpc>
              <a:buFontTx/>
              <a:buNone/>
              <a:defRPr sz="1600" b="1" i="0">
                <a:solidFill>
                  <a:schemeClr val="tx1"/>
                </a:solidFill>
                <a:latin typeface="Gilroy" pitchFamily="2" charset="0"/>
              </a:defRPr>
            </a:lvl1pPr>
          </a:lstStyle>
          <a:p>
            <a:pPr lvl="0"/>
            <a:r>
              <a:rPr lang="ru-RU" dirty="0"/>
              <a:t>Описание</a:t>
            </a:r>
            <a:endParaRPr lang="ru-RU" dirty="0"/>
          </a:p>
        </p:txBody>
      </p:sp>
      <p:sp>
        <p:nvSpPr>
          <p:cNvPr id="11" name="Текст 20"/>
          <p:cNvSpPr>
            <a:spLocks noGrp="1"/>
          </p:cNvSpPr>
          <p:nvPr>
            <p:ph type="body" sz="quarter" idx="18" hasCustomPrompt="1"/>
          </p:nvPr>
        </p:nvSpPr>
        <p:spPr>
          <a:xfrm>
            <a:off x="6190590" y="3447710"/>
            <a:ext cx="5140724" cy="2178358"/>
          </a:xfrm>
        </p:spPr>
        <p:txBody>
          <a:bodyPr lIns="0" tIns="0" rIns="0" bIns="0">
            <a:normAutofit/>
          </a:bodyPr>
          <a:lstStyle>
            <a:lvl1pPr marL="0" indent="0">
              <a:lnSpc>
                <a:spcPct val="100000"/>
              </a:lnSpc>
              <a:buFontTx/>
              <a:buNone/>
              <a:defRPr sz="1600" b="0" i="0">
                <a:solidFill>
                  <a:schemeClr val="tx1"/>
                </a:solidFill>
                <a:latin typeface="Gilroy" pitchFamily="2" charset="0"/>
              </a:defRPr>
            </a:lvl1pPr>
          </a:lstStyle>
          <a:p>
            <a:pPr lvl="0"/>
            <a:r>
              <a:rPr lang="ru-RU" dirty="0"/>
              <a:t>Дополнение</a:t>
            </a:r>
            <a:endParaRPr lang="ru-RU"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7">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Скругленный прямоугольник 2"/>
          <p:cNvSpPr/>
          <p:nvPr userDrawn="1"/>
        </p:nvSpPr>
        <p:spPr>
          <a:xfrm>
            <a:off x="6132513" y="1062807"/>
            <a:ext cx="5769241" cy="514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8">
    <p:spTree>
      <p:nvGrpSpPr>
        <p:cNvPr id="1" name=""/>
        <p:cNvGrpSpPr/>
        <p:nvPr/>
      </p:nvGrpSpPr>
      <p:grpSpPr>
        <a:xfrm>
          <a:off x="0" y="0"/>
          <a:ext cx="0" cy="0"/>
          <a:chOff x="0" y="0"/>
          <a:chExt cx="0" cy="0"/>
        </a:xfrm>
      </p:grpSpPr>
      <p:sp>
        <p:nvSpPr>
          <p:cNvPr id="9" name="Овал 8"/>
          <p:cNvSpPr/>
          <p:nvPr userDrawn="1"/>
        </p:nvSpPr>
        <p:spPr>
          <a:xfrm>
            <a:off x="10362279" y="916702"/>
            <a:ext cx="1910017" cy="1910017"/>
          </a:xfrm>
          <a:prstGeom prst="ellipse">
            <a:avLst/>
          </a:prstGeom>
          <a:gradFill flip="none" rotWithShape="0">
            <a:gsLst>
              <a:gs pos="0">
                <a:srgbClr val="185ED8">
                  <a:alpha val="21622"/>
                </a:srgbClr>
              </a:gs>
              <a:gs pos="100000">
                <a:srgbClr val="EBB5CA"/>
              </a:gs>
            </a:gsLst>
            <a:lin ang="10800000" scaled="1"/>
            <a:tileRect/>
          </a:gradFill>
          <a:ln>
            <a:noFill/>
          </a:ln>
          <a:effectLst>
            <a:softEdge rad="59589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Рисунок 15"/>
          <p:cNvSpPr/>
          <p:nvPr userDrawn="1"/>
        </p:nvSpPr>
        <p:spPr>
          <a:xfrm>
            <a:off x="10154342" y="4474130"/>
            <a:ext cx="2053054" cy="2383870"/>
          </a:xfrm>
          <a:custGeom>
            <a:avLst/>
            <a:gdLst>
              <a:gd name="connsiteX0" fmla="*/ 2544418 w 2544683"/>
              <a:gd name="connsiteY0" fmla="*/ -5 h 2954717"/>
              <a:gd name="connsiteX1" fmla="*/ 334781 w 2544683"/>
              <a:gd name="connsiteY1" fmla="*/ 1284167 h 2954717"/>
              <a:gd name="connsiteX2" fmla="*/ -265 w 2544683"/>
              <a:gd name="connsiteY2" fmla="*/ 1869598 h 2954717"/>
              <a:gd name="connsiteX3" fmla="*/ -264 w 2544683"/>
              <a:gd name="connsiteY3" fmla="*/ 2954713 h 2954717"/>
              <a:gd name="connsiteX4" fmla="*/ 2544418 w 2544683"/>
              <a:gd name="connsiteY4" fmla="*/ 2954713 h 295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683" h="2954717">
                <a:moveTo>
                  <a:pt x="2544418" y="-5"/>
                </a:moveTo>
                <a:lnTo>
                  <a:pt x="334781" y="1284167"/>
                </a:lnTo>
                <a:cubicBezTo>
                  <a:pt x="127397" y="1404671"/>
                  <a:pt x="-387" y="1627951"/>
                  <a:pt x="-265" y="1869598"/>
                </a:cubicBezTo>
                <a:lnTo>
                  <a:pt x="-264" y="2954713"/>
                </a:lnTo>
                <a:lnTo>
                  <a:pt x="2544418" y="2954713"/>
                </a:lnTo>
                <a:close/>
              </a:path>
            </a:pathLst>
          </a:custGeom>
          <a:gradFill flip="none" rotWithShape="1">
            <a:gsLst>
              <a:gs pos="0">
                <a:srgbClr val="185ED8">
                  <a:alpha val="13645"/>
                </a:srgbClr>
              </a:gs>
              <a:gs pos="100000">
                <a:srgbClr val="EBB5CA">
                  <a:alpha val="38000"/>
                </a:srgbClr>
              </a:gs>
            </a:gsLst>
            <a:lin ang="0" scaled="1"/>
            <a:tileRect/>
          </a:gradFill>
          <a:ln w="25180" cap="flat">
            <a:noFill/>
            <a:prstDash val="solid"/>
            <a:miter/>
          </a:ln>
        </p:spPr>
        <p:txBody>
          <a:bodyPr rtlCol="0" anchor="ctr"/>
          <a:lstStyle/>
          <a:p>
            <a:endParaRPr lang="ru-RU"/>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1062807"/>
            <a:ext cx="4916488" cy="5466330"/>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3"/>
          <p:cNvSpPr/>
          <p:nvPr userDrawn="1"/>
        </p:nvSpPr>
        <p:spPr>
          <a:xfrm>
            <a:off x="5411788" y="3795972"/>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5411788" y="1062807"/>
            <a:ext cx="5905500" cy="2573108"/>
          </a:xfrm>
          <a:prstGeom prst="roundRect">
            <a:avLst>
              <a:gd name="adj" fmla="val 3949"/>
            </a:avLst>
          </a:prstGeom>
          <a:solidFill>
            <a:schemeClr val="bg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11"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9">
    <p:spTree>
      <p:nvGrpSpPr>
        <p:cNvPr id="1" name=""/>
        <p:cNvGrpSpPr/>
        <p:nvPr/>
      </p:nvGrpSpPr>
      <p:grpSpPr>
        <a:xfrm>
          <a:off x="0" y="0"/>
          <a:ext cx="0" cy="0"/>
          <a:chOff x="0" y="0"/>
          <a:chExt cx="0" cy="0"/>
        </a:xfrm>
      </p:grpSpPr>
      <p:sp>
        <p:nvSpPr>
          <p:cNvPr id="23" name="Овал 22"/>
          <p:cNvSpPr/>
          <p:nvPr userDrawn="1"/>
        </p:nvSpPr>
        <p:spPr>
          <a:xfrm>
            <a:off x="7972673" y="99384"/>
            <a:ext cx="887696" cy="887696"/>
          </a:xfrm>
          <a:prstGeom prst="ellipse">
            <a:avLst/>
          </a:prstGeom>
          <a:gradFill flip="none" rotWithShape="0">
            <a:gsLst>
              <a:gs pos="0">
                <a:srgbClr val="185ED8">
                  <a:alpha val="21622"/>
                </a:srgbClr>
              </a:gs>
              <a:gs pos="100000">
                <a:srgbClr val="EBB5CA"/>
              </a:gs>
            </a:gsLst>
            <a:lin ang="10800000" scaled="1"/>
            <a:tileRect/>
          </a:gradFill>
          <a:ln>
            <a:noFill/>
          </a:ln>
          <a:effectLst>
            <a:softEdge rad="270163"/>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Рисунок 17"/>
          <p:cNvSpPr/>
          <p:nvPr userDrawn="1"/>
        </p:nvSpPr>
        <p:spPr>
          <a:xfrm>
            <a:off x="10341904" y="4219253"/>
            <a:ext cx="1864843" cy="2642366"/>
          </a:xfrm>
          <a:custGeom>
            <a:avLst/>
            <a:gdLst>
              <a:gd name="connsiteX0" fmla="*/ -434 w 1651000"/>
              <a:gd name="connsiteY0" fmla="*/ 2334287 h 2339364"/>
              <a:gd name="connsiteX1" fmla="*/ -434 w 1651000"/>
              <a:gd name="connsiteY1" fmla="*/ 2339037 h 2339364"/>
              <a:gd name="connsiteX2" fmla="*/ 1650566 w 1651000"/>
              <a:gd name="connsiteY2" fmla="*/ 2339037 h 2339364"/>
              <a:gd name="connsiteX3" fmla="*/ 1650566 w 1651000"/>
              <a:gd name="connsiteY3" fmla="*/ -328 h 2339364"/>
              <a:gd name="connsiteX4" fmla="*/ -434 w 1651000"/>
              <a:gd name="connsiteY4" fmla="*/ 2334287 h 233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0" h="2339364">
                <a:moveTo>
                  <a:pt x="-434" y="2334287"/>
                </a:moveTo>
                <a:cubicBezTo>
                  <a:pt x="-434" y="2335902"/>
                  <a:pt x="-434" y="2337422"/>
                  <a:pt x="-434" y="2339037"/>
                </a:cubicBezTo>
                <a:lnTo>
                  <a:pt x="1650566" y="2339037"/>
                </a:lnTo>
                <a:lnTo>
                  <a:pt x="1650566" y="-328"/>
                </a:lnTo>
                <a:cubicBezTo>
                  <a:pt x="688906" y="338508"/>
                  <a:pt x="-434" y="1256130"/>
                  <a:pt x="-434" y="2334287"/>
                </a:cubicBezTo>
                <a:close/>
              </a:path>
            </a:pathLst>
          </a:custGeom>
          <a:gradFill>
            <a:gsLst>
              <a:gs pos="0">
                <a:srgbClr val="185ED8">
                  <a:alpha val="12000"/>
                </a:srgbClr>
              </a:gs>
              <a:gs pos="100000">
                <a:srgbClr val="EBB5CA">
                  <a:alpha val="27978"/>
                </a:srgbClr>
              </a:gs>
            </a:gsLst>
            <a:lin ang="10800000" scaled="1"/>
          </a:gradFill>
          <a:ln w="9470" cap="flat">
            <a:noFill/>
            <a:prstDash val="solid"/>
            <a:miter/>
          </a:ln>
        </p:spPr>
        <p:txBody>
          <a:bodyPr rtlCol="0" anchor="ctr"/>
          <a:lstStyle/>
          <a:p>
            <a:endParaRPr lang="ru-RU"/>
          </a:p>
        </p:txBody>
      </p:sp>
      <p:sp>
        <p:nvSpPr>
          <p:cNvPr id="14" name="Полилиния 13"/>
          <p:cNvSpPr/>
          <p:nvPr userDrawn="1"/>
        </p:nvSpPr>
        <p:spPr>
          <a:xfrm>
            <a:off x="6536749" y="980466"/>
            <a:ext cx="229016" cy="4905709"/>
          </a:xfrm>
          <a:custGeom>
            <a:avLst/>
            <a:gdLst>
              <a:gd name="connsiteX0" fmla="*/ 240631 w 240631"/>
              <a:gd name="connsiteY0" fmla="*/ 0 h 4668253"/>
              <a:gd name="connsiteX1" fmla="*/ 0 w 240631"/>
              <a:gd name="connsiteY1" fmla="*/ 0 h 4668253"/>
              <a:gd name="connsiteX2" fmla="*/ 0 w 240631"/>
              <a:gd name="connsiteY2" fmla="*/ 4668253 h 4668253"/>
              <a:gd name="connsiteX3" fmla="*/ 224589 w 240631"/>
              <a:gd name="connsiteY3" fmla="*/ 4668253 h 4668253"/>
            </a:gdLst>
            <a:ahLst/>
            <a:cxnLst>
              <a:cxn ang="0">
                <a:pos x="connsiteX0" y="connsiteY0"/>
              </a:cxn>
              <a:cxn ang="0">
                <a:pos x="connsiteX1" y="connsiteY1"/>
              </a:cxn>
              <a:cxn ang="0">
                <a:pos x="connsiteX2" y="connsiteY2"/>
              </a:cxn>
              <a:cxn ang="0">
                <a:pos x="connsiteX3" y="connsiteY3"/>
              </a:cxn>
            </a:cxnLst>
            <a:rect l="l" t="t" r="r" b="b"/>
            <a:pathLst>
              <a:path w="240631" h="4668253">
                <a:moveTo>
                  <a:pt x="240631" y="0"/>
                </a:moveTo>
                <a:lnTo>
                  <a:pt x="0" y="0"/>
                </a:lnTo>
                <a:lnTo>
                  <a:pt x="0" y="4668253"/>
                </a:lnTo>
                <a:lnTo>
                  <a:pt x="224589" y="4668253"/>
                </a:lnTo>
              </a:path>
            </a:pathLst>
          </a:custGeom>
          <a:no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5" name="Прямая соединительная линия 14"/>
          <p:cNvCxnSpPr/>
          <p:nvPr userDrawn="1"/>
        </p:nvCxnSpPr>
        <p:spPr>
          <a:xfrm>
            <a:off x="6174740" y="4732020"/>
            <a:ext cx="360680" cy="5080"/>
          </a:xfrm>
          <a:prstGeom prst="line">
            <a:avLst/>
          </a:prstGeom>
          <a:ln w="12700">
            <a:solidFill>
              <a:srgbClr val="EB006B"/>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22" name="Текст 17"/>
          <p:cNvSpPr>
            <a:spLocks noGrp="1"/>
          </p:cNvSpPr>
          <p:nvPr>
            <p:ph type="body" sz="quarter" idx="20" hasCustomPrompt="1"/>
          </p:nvPr>
        </p:nvSpPr>
        <p:spPr>
          <a:xfrm>
            <a:off x="6535711" y="1080999"/>
            <a:ext cx="4781577" cy="4812161"/>
          </a:xfrm>
        </p:spPr>
        <p:txBody>
          <a:bodyPr lIns="0" tIns="0" rIns="0" bIns="0">
            <a:normAutofit/>
          </a:bodyPr>
          <a:lstStyle>
            <a:lvl1pPr indent="-336550">
              <a:spcBef>
                <a:spcPts val="600"/>
              </a:spcBef>
              <a:buClr>
                <a:srgbClr val="1190D2"/>
              </a:buClr>
              <a:buSzPct val="160000"/>
              <a:defRPr sz="20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4" name="Скругленный прямоугольник 18"/>
          <p:cNvSpPr/>
          <p:nvPr userDrawn="1"/>
        </p:nvSpPr>
        <p:spPr>
          <a:xfrm>
            <a:off x="153035" y="987425"/>
            <a:ext cx="6022340" cy="2542540"/>
          </a:xfrm>
          <a:prstGeom prst="roundRect">
            <a:avLst/>
          </a:prstGeom>
          <a:solidFill>
            <a:schemeClr val="bg1"/>
          </a:solidFill>
          <a:ln>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Текст 20"/>
          <p:cNvSpPr>
            <a:spLocks noGrp="1"/>
          </p:cNvSpPr>
          <p:nvPr>
            <p:ph type="body" sz="quarter" idx="21" hasCustomPrompt="1"/>
          </p:nvPr>
        </p:nvSpPr>
        <p:spPr>
          <a:xfrm>
            <a:off x="466090" y="2496185"/>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7" name="Текст 20"/>
          <p:cNvSpPr>
            <a:spLocks noGrp="1"/>
          </p:cNvSpPr>
          <p:nvPr>
            <p:ph type="body" sz="quarter" idx="22" hasCustomPrompt="1"/>
          </p:nvPr>
        </p:nvSpPr>
        <p:spPr>
          <a:xfrm>
            <a:off x="466090" y="1243330"/>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sp>
        <p:nvSpPr>
          <p:cNvPr id="10" name="Скругленный прямоугольник 18"/>
          <p:cNvSpPr/>
          <p:nvPr userDrawn="1"/>
        </p:nvSpPr>
        <p:spPr>
          <a:xfrm>
            <a:off x="153035" y="3897630"/>
            <a:ext cx="6022340" cy="254254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Текст 20"/>
          <p:cNvSpPr>
            <a:spLocks noGrp="1"/>
          </p:cNvSpPr>
          <p:nvPr>
            <p:ph type="body" sz="quarter" idx="23" hasCustomPrompt="1"/>
          </p:nvPr>
        </p:nvSpPr>
        <p:spPr>
          <a:xfrm>
            <a:off x="466090" y="5406390"/>
            <a:ext cx="5236845" cy="696595"/>
          </a:xfrm>
        </p:spPr>
        <p:txBody>
          <a:bodyPr lIns="0" tIns="0" rIns="0" bIns="0" anchor="b">
            <a:normAutofit/>
          </a:bodyPr>
          <a:lstStyle>
            <a:lvl1pPr marL="0" indent="0" algn="r">
              <a:lnSpc>
                <a:spcPct val="100000"/>
              </a:lnSpc>
              <a:buFontTx/>
              <a:buNone/>
              <a:defRPr sz="2400" b="1" i="0">
                <a:solidFill>
                  <a:srgbClr val="1190D2"/>
                </a:solidFill>
                <a:latin typeface="Gilroy" pitchFamily="2" charset="0"/>
              </a:defRPr>
            </a:lvl1pPr>
          </a:lstStyle>
          <a:p>
            <a:pPr lvl="0"/>
            <a:r>
              <a:rPr lang="ru-RU" dirty="0"/>
              <a:t>000 000</a:t>
            </a:r>
            <a:endParaRPr lang="ru-RU" dirty="0"/>
          </a:p>
        </p:txBody>
      </p:sp>
      <p:sp>
        <p:nvSpPr>
          <p:cNvPr id="12" name="Текст 20"/>
          <p:cNvSpPr>
            <a:spLocks noGrp="1"/>
          </p:cNvSpPr>
          <p:nvPr>
            <p:ph type="body" sz="quarter" idx="24" hasCustomPrompt="1"/>
          </p:nvPr>
        </p:nvSpPr>
        <p:spPr>
          <a:xfrm>
            <a:off x="466090" y="4153535"/>
            <a:ext cx="5236845" cy="1710690"/>
          </a:xfrm>
        </p:spPr>
        <p:txBody>
          <a:bodyPr lIns="0" tIns="0" rIns="0" bIns="0">
            <a:normAutofit/>
          </a:bodyPr>
          <a:lstStyle>
            <a:lvl1pPr marL="0" indent="0">
              <a:lnSpc>
                <a:spcPct val="100000"/>
              </a:lnSpc>
              <a:buFontTx/>
              <a:buNone/>
              <a:defRPr sz="2000" b="1" i="0">
                <a:solidFill>
                  <a:schemeClr val="tx1"/>
                </a:solidFill>
                <a:latin typeface="Gilroy" pitchFamily="2" charset="0"/>
              </a:defRPr>
            </a:lvl1pPr>
          </a:lstStyle>
          <a:p>
            <a:pPr lvl="0"/>
            <a:r>
              <a:rPr lang="ru-RU" dirty="0"/>
              <a:t>Описание</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0">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4" name="Скругленный прямоугольник 3"/>
          <p:cNvSpPr/>
          <p:nvPr userDrawn="1"/>
        </p:nvSpPr>
        <p:spPr>
          <a:xfrm>
            <a:off x="479425" y="1062807"/>
            <a:ext cx="11448000" cy="4968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623757" y="1196891"/>
            <a:ext cx="5370207"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9" name="Скругленный прямоугольник 8"/>
          <p:cNvSpPr/>
          <p:nvPr userDrawn="1"/>
        </p:nvSpPr>
        <p:spPr>
          <a:xfrm>
            <a:off x="6280267" y="1196891"/>
            <a:ext cx="5480723" cy="4691327"/>
          </a:xfrm>
          <a:prstGeom prst="roundRect">
            <a:avLst>
              <a:gd name="adj" fmla="val 3949"/>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1">
    <p:spTree>
      <p:nvGrpSpPr>
        <p:cNvPr id="1" name=""/>
        <p:cNvGrpSpPr/>
        <p:nvPr/>
      </p:nvGrpSpPr>
      <p:grpSpPr>
        <a:xfrm>
          <a:off x="0" y="0"/>
          <a:ext cx="0" cy="0"/>
          <a:chOff x="0" y="0"/>
          <a:chExt cx="0" cy="0"/>
        </a:xfrm>
      </p:grpSpPr>
      <p:sp>
        <p:nvSpPr>
          <p:cNvPr id="4" name="Скругленный прямоугольник 3"/>
          <p:cNvSpPr/>
          <p:nvPr userDrawn="1"/>
        </p:nvSpPr>
        <p:spPr>
          <a:xfrm>
            <a:off x="517358" y="1052513"/>
            <a:ext cx="11374605" cy="3060000"/>
          </a:xfrm>
          <a:prstGeom prst="roundRect">
            <a:avLst>
              <a:gd name="adj" fmla="val 3949"/>
            </a:avLst>
          </a:prstGeom>
          <a:gradFill>
            <a:gsLst>
              <a:gs pos="0">
                <a:srgbClr val="185ED8">
                  <a:alpha val="20000"/>
                </a:srgbClr>
              </a:gs>
              <a:gs pos="99000">
                <a:srgbClr val="EB006B">
                  <a:alpha val="6000"/>
                </a:srgbClr>
              </a:gs>
            </a:gsLst>
            <a:lin ang="18900000" scaled="1"/>
          </a:gra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Текст 17"/>
          <p:cNvSpPr>
            <a:spLocks noGrp="1"/>
          </p:cNvSpPr>
          <p:nvPr>
            <p:ph type="body" sz="quarter" idx="19" hasCustomPrompt="1"/>
          </p:nvPr>
        </p:nvSpPr>
        <p:spPr>
          <a:xfrm>
            <a:off x="495300" y="4589790"/>
            <a:ext cx="10821988" cy="1920018"/>
          </a:xfrm>
        </p:spPr>
        <p:txBody>
          <a:bodyPr lIns="0" tIns="0" rIns="0" bIns="0">
            <a:normAutofit/>
          </a:bodyPr>
          <a:lstStyle>
            <a:lvl1pPr indent="-336550">
              <a:spcBef>
                <a:spcPts val="600"/>
              </a:spcBef>
              <a:buClr>
                <a:srgbClr val="1190D2"/>
              </a:buClr>
              <a:buSzPct val="160000"/>
              <a:defRPr sz="2400" b="1"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
        <p:nvSpPr>
          <p:cNvPr id="10" name="Текст 20"/>
          <p:cNvSpPr>
            <a:spLocks noGrp="1"/>
          </p:cNvSpPr>
          <p:nvPr>
            <p:ph type="body" sz="quarter" idx="15" hasCustomPrompt="1"/>
          </p:nvPr>
        </p:nvSpPr>
        <p:spPr>
          <a:xfrm>
            <a:off x="1069304" y="1070018"/>
            <a:ext cx="10247984" cy="584702"/>
          </a:xfrm>
        </p:spPr>
        <p:txBody>
          <a:bodyPr lIns="0" tIns="0" rIns="0" bIns="0" anchor="ctr">
            <a:normAutofit/>
          </a:bodyPr>
          <a:lstStyle>
            <a:lvl1pPr marL="0" indent="0" algn="ctr">
              <a:lnSpc>
                <a:spcPct val="100000"/>
              </a:lnSpc>
              <a:buFontTx/>
              <a:buNone/>
              <a:defRPr sz="1800" b="1" i="0">
                <a:solidFill>
                  <a:schemeClr val="tx1"/>
                </a:solidFill>
                <a:latin typeface="Gilroy" pitchFamily="2" charset="0"/>
              </a:defRPr>
            </a:lvl1pPr>
          </a:lstStyle>
          <a:p>
            <a:pPr lvl="0"/>
            <a:r>
              <a:rPr lang="ru-RU" dirty="0"/>
              <a:t>Название графика / фото / иллюстрации</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2">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 для технических страниц</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7" name="Текст 17"/>
          <p:cNvSpPr>
            <a:spLocks noGrp="1"/>
          </p:cNvSpPr>
          <p:nvPr>
            <p:ph type="body" sz="quarter" idx="19" hasCustomPrompt="1"/>
          </p:nvPr>
        </p:nvSpPr>
        <p:spPr>
          <a:xfrm>
            <a:off x="495300" y="1052513"/>
            <a:ext cx="10821988" cy="5476623"/>
          </a:xfrm>
        </p:spPr>
        <p:txBody>
          <a:bodyPr lIns="0" tIns="0" rIns="0" bIns="0">
            <a:normAutofit/>
          </a:bodyPr>
          <a:lstStyle>
            <a:lvl1pPr indent="-264795">
              <a:spcBef>
                <a:spcPts val="600"/>
              </a:spcBef>
              <a:buClr>
                <a:srgbClr val="1190D2"/>
              </a:buClr>
              <a:buSzPct val="160000"/>
              <a:defRPr sz="1600" b="0" i="0">
                <a:latin typeface="Gilroy" pitchFamily="2" charset="0"/>
              </a:defRPr>
            </a:lvl1pPr>
          </a:lstStyle>
          <a:p>
            <a:pPr lvl="0"/>
            <a:r>
              <a:rPr lang="ru-RU" dirty="0"/>
              <a:t>Основные буллиты</a:t>
            </a:r>
            <a:endParaRPr lang="ru-RU" dirty="0"/>
          </a:p>
          <a:p>
            <a:pPr lvl="0"/>
            <a:r>
              <a:rPr lang="ru-RU" dirty="0"/>
              <a:t>Основные буллиты</a:t>
            </a:r>
            <a:endParaRPr lang="ru-RU" dirty="0"/>
          </a:p>
          <a:p>
            <a:pPr lvl="0"/>
            <a:r>
              <a:rPr lang="ru-RU" dirty="0"/>
              <a:t>Основные буллиты</a:t>
            </a:r>
            <a:endParaRPr lang="ru-RU"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таймлайн">
    <p:spTree>
      <p:nvGrpSpPr>
        <p:cNvPr id="1" name=""/>
        <p:cNvGrpSpPr/>
        <p:nvPr/>
      </p:nvGrpSpPr>
      <p:grpSpPr>
        <a:xfrm>
          <a:off x="0" y="0"/>
          <a:ext cx="0" cy="0"/>
          <a:chOff x="0" y="0"/>
          <a:chExt cx="0" cy="0"/>
        </a:xfrm>
      </p:grpSpPr>
      <p:sp>
        <p:nvSpPr>
          <p:cNvPr id="5" name="Скругленный прямоугольник 4"/>
          <p:cNvSpPr/>
          <p:nvPr userDrawn="1"/>
        </p:nvSpPr>
        <p:spPr>
          <a:xfrm>
            <a:off x="1069304" y="1654721"/>
            <a:ext cx="10247984" cy="2161362"/>
          </a:xfrm>
          <a:prstGeom prst="roundRect">
            <a:avLst>
              <a:gd name="adj" fmla="val 3949"/>
            </a:avLst>
          </a:prstGeom>
          <a:solidFill>
            <a:schemeClr val="bg1">
              <a:alpha val="7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dirty="0">
              <a:ln>
                <a:noFill/>
              </a:ln>
              <a:solidFill>
                <a:schemeClr val="accent1"/>
              </a:solidFill>
              <a:effectLst/>
              <a:uFillTx/>
              <a:latin typeface="+mn-lt"/>
              <a:ea typeface="+mn-ea"/>
              <a:cs typeface="+mn-cs"/>
              <a:sym typeface="Calibri"/>
            </a:endParaRPr>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3" name="Рисунок 62"/>
          <p:cNvSpPr/>
          <p:nvPr userDrawn="1"/>
        </p:nvSpPr>
        <p:spPr>
          <a:xfrm>
            <a:off x="261647" y="2558911"/>
            <a:ext cx="11330100" cy="1569064"/>
          </a:xfrm>
          <a:custGeom>
            <a:avLst/>
            <a:gdLst>
              <a:gd name="connsiteX0" fmla="*/ 11857106 w 11857404"/>
              <a:gd name="connsiteY0" fmla="*/ 625920 h 2140186"/>
              <a:gd name="connsiteX1" fmla="*/ 9690907 w 11857404"/>
              <a:gd name="connsiteY1" fmla="*/ 1780304 h 2140186"/>
              <a:gd name="connsiteX2" fmla="*/ 5928328 w 11857404"/>
              <a:gd name="connsiteY2" fmla="*/ 1069760 h 2140186"/>
              <a:gd name="connsiteX3" fmla="*/ 5928328 w 11857404"/>
              <a:gd name="connsiteY3" fmla="*/ 1069760 h 2140186"/>
              <a:gd name="connsiteX4" fmla="*/ 2165901 w 11857404"/>
              <a:gd name="connsiteY4" fmla="*/ 359216 h 2140186"/>
              <a:gd name="connsiteX5" fmla="*/ -299 w 11857404"/>
              <a:gd name="connsiteY5" fmla="*/ 1513601 h 214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7404" h="2140186">
                <a:moveTo>
                  <a:pt x="11857106" y="625920"/>
                </a:moveTo>
                <a:lnTo>
                  <a:pt x="9690907" y="1780304"/>
                </a:lnTo>
                <a:cubicBezTo>
                  <a:pt x="8425233" y="2454840"/>
                  <a:pt x="6860844" y="2159413"/>
                  <a:pt x="5928328" y="1069760"/>
                </a:cubicBezTo>
                <a:lnTo>
                  <a:pt x="5928328" y="1069760"/>
                </a:lnTo>
                <a:cubicBezTo>
                  <a:pt x="4995831" y="-19815"/>
                  <a:pt x="3431538" y="-315236"/>
                  <a:pt x="2165901" y="359216"/>
                </a:cubicBezTo>
                <a:lnTo>
                  <a:pt x="-299" y="1513601"/>
                </a:lnTo>
              </a:path>
            </a:pathLst>
          </a:custGeom>
          <a:noFill/>
          <a:ln w="25400" cap="flat">
            <a:gradFill>
              <a:gsLst>
                <a:gs pos="0">
                  <a:srgbClr val="1190D2"/>
                </a:gs>
                <a:gs pos="100000">
                  <a:srgbClr val="EB006B"/>
                </a:gs>
              </a:gsLst>
              <a:lin ang="5400000" scaled="1"/>
            </a:gradFill>
            <a:prstDash val="solid"/>
            <a:miter/>
          </a:ln>
          <a:effectLst>
            <a:outerShdw blurRad="379412" dist="94355" sx="96693" sy="96693" algn="ctr" rotWithShape="0">
              <a:srgbClr val="063081"/>
            </a:outerShdw>
          </a:effectLst>
        </p:spPr>
        <p:txBody>
          <a:bodyPr rtlCol="0" anchor="ctr"/>
          <a:lstStyle/>
          <a:p>
            <a:endParaRPr lang="ru-RU"/>
          </a:p>
        </p:txBody>
      </p:sp>
      <p:sp>
        <p:nvSpPr>
          <p:cNvPr id="4" name="Прямоугольник 3"/>
          <p:cNvSpPr/>
          <p:nvPr userDrawn="1"/>
        </p:nvSpPr>
        <p:spPr>
          <a:xfrm>
            <a:off x="261647" y="2336800"/>
            <a:ext cx="1378220"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8"/>
          <p:cNvSpPr/>
          <p:nvPr userDrawn="1"/>
        </p:nvSpPr>
        <p:spPr>
          <a:xfrm rot="10800000">
            <a:off x="9025786" y="1973079"/>
            <a:ext cx="2610876" cy="2572084"/>
          </a:xfrm>
          <a:prstGeom prst="rect">
            <a:avLst/>
          </a:prstGeom>
          <a:gradFill>
            <a:gsLst>
              <a:gs pos="0">
                <a:schemeClr val="bg1">
                  <a:alpha val="0"/>
                </a:schemeClr>
              </a:gs>
              <a:gs pos="10000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11" name="Группа 10"/>
          <p:cNvGrpSpPr/>
          <p:nvPr userDrawn="1"/>
        </p:nvGrpSpPr>
        <p:grpSpPr>
          <a:xfrm>
            <a:off x="655638" y="3301364"/>
            <a:ext cx="256816" cy="256816"/>
            <a:chOff x="916890" y="4273030"/>
            <a:chExt cx="256816" cy="256816"/>
          </a:xfrm>
        </p:grpSpPr>
        <p:sp>
          <p:nvSpPr>
            <p:cNvPr id="12" name="Овал 1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Овал 1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2026589" y="2765899"/>
            <a:ext cx="256816" cy="256816"/>
            <a:chOff x="916890" y="4273030"/>
            <a:chExt cx="256816" cy="256816"/>
          </a:xfrm>
        </p:grpSpPr>
        <p:sp>
          <p:nvSpPr>
            <p:cNvPr id="19" name="Овал 18"/>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397540" y="2427828"/>
            <a:ext cx="256816" cy="256816"/>
            <a:chOff x="916890" y="4273030"/>
            <a:chExt cx="256816" cy="256816"/>
          </a:xfrm>
        </p:grpSpPr>
        <p:sp>
          <p:nvSpPr>
            <p:cNvPr id="22" name="Овал 21"/>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4777419" y="2619225"/>
            <a:ext cx="256816" cy="256816"/>
            <a:chOff x="916890" y="4273030"/>
            <a:chExt cx="256816" cy="256816"/>
          </a:xfrm>
        </p:grpSpPr>
        <p:sp>
          <p:nvSpPr>
            <p:cNvPr id="25" name="Овал 24"/>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139442" y="3439998"/>
            <a:ext cx="256816" cy="256816"/>
            <a:chOff x="916890" y="4273030"/>
            <a:chExt cx="256816" cy="256816"/>
          </a:xfrm>
        </p:grpSpPr>
        <p:sp>
          <p:nvSpPr>
            <p:cNvPr id="28" name="Овал 27"/>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0" name="Группа 29"/>
          <p:cNvGrpSpPr/>
          <p:nvPr userDrawn="1"/>
        </p:nvGrpSpPr>
        <p:grpSpPr>
          <a:xfrm>
            <a:off x="7510393" y="3935198"/>
            <a:ext cx="256816" cy="256816"/>
            <a:chOff x="916890" y="4273030"/>
            <a:chExt cx="256816" cy="256816"/>
          </a:xfrm>
        </p:grpSpPr>
        <p:sp>
          <p:nvSpPr>
            <p:cNvPr id="31" name="Овал 30"/>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3" name="Группа 32"/>
          <p:cNvGrpSpPr/>
          <p:nvPr userDrawn="1"/>
        </p:nvGrpSpPr>
        <p:grpSpPr>
          <a:xfrm>
            <a:off x="8881344" y="3898203"/>
            <a:ext cx="256816" cy="256816"/>
            <a:chOff x="916890" y="4273030"/>
            <a:chExt cx="256816" cy="256816"/>
          </a:xfrm>
        </p:grpSpPr>
        <p:sp>
          <p:nvSpPr>
            <p:cNvPr id="34" name="Овал 33"/>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вал 34"/>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36" name="Группа 35"/>
          <p:cNvGrpSpPr/>
          <p:nvPr userDrawn="1"/>
        </p:nvGrpSpPr>
        <p:grpSpPr>
          <a:xfrm>
            <a:off x="10252295" y="3362495"/>
            <a:ext cx="256816" cy="256816"/>
            <a:chOff x="916890" y="4273030"/>
            <a:chExt cx="256816" cy="256816"/>
          </a:xfrm>
        </p:grpSpPr>
        <p:sp>
          <p:nvSpPr>
            <p:cNvPr id="37" name="Овал 36"/>
            <p:cNvSpPr/>
            <p:nvPr/>
          </p:nvSpPr>
          <p:spPr>
            <a:xfrm>
              <a:off x="916890" y="4273030"/>
              <a:ext cx="256816" cy="256816"/>
            </a:xfrm>
            <a:prstGeom prst="ellipse">
              <a:avLst/>
            </a:prstGeom>
            <a:solidFill>
              <a:schemeClr val="bg1"/>
            </a:solidFill>
            <a:ln w="25400">
              <a:solidFill>
                <a:srgbClr val="093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Овал 37"/>
            <p:cNvSpPr/>
            <p:nvPr/>
          </p:nvSpPr>
          <p:spPr>
            <a:xfrm>
              <a:off x="967796" y="4323936"/>
              <a:ext cx="155005" cy="155005"/>
            </a:xfrm>
            <a:prstGeom prst="ellipse">
              <a:avLst/>
            </a:prstGeom>
            <a:solidFill>
              <a:srgbClr val="1190D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cxnSp>
        <p:nvCxnSpPr>
          <p:cNvPr id="42" name="Прямая соединительная линия 41"/>
          <p:cNvCxnSpPr/>
          <p:nvPr userDrawn="1"/>
        </p:nvCxnSpPr>
        <p:spPr>
          <a:xfrm>
            <a:off x="784322" y="2249715"/>
            <a:ext cx="0" cy="10595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p:cNvCxnSpPr/>
          <p:nvPr userDrawn="1"/>
        </p:nvCxnSpPr>
        <p:spPr>
          <a:xfrm>
            <a:off x="2152812" y="3018972"/>
            <a:ext cx="0" cy="11466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userDrawn="1"/>
        </p:nvCxnSpPr>
        <p:spPr>
          <a:xfrm>
            <a:off x="3521302" y="1727203"/>
            <a:ext cx="0" cy="682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userDrawn="1"/>
        </p:nvCxnSpPr>
        <p:spPr>
          <a:xfrm>
            <a:off x="4889792" y="2873829"/>
            <a:ext cx="0" cy="1132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45"/>
          <p:cNvCxnSpPr/>
          <p:nvPr userDrawn="1"/>
        </p:nvCxnSpPr>
        <p:spPr>
          <a:xfrm>
            <a:off x="6258282" y="2336800"/>
            <a:ext cx="0" cy="107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userDrawn="1"/>
        </p:nvCxnSpPr>
        <p:spPr>
          <a:xfrm>
            <a:off x="7626772" y="4207731"/>
            <a:ext cx="0" cy="93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userDrawn="1"/>
        </p:nvCxnSpPr>
        <p:spPr>
          <a:xfrm>
            <a:off x="8995262" y="2960917"/>
            <a:ext cx="0" cy="9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userDrawn="1"/>
        </p:nvCxnSpPr>
        <p:spPr>
          <a:xfrm>
            <a:off x="10363750" y="3619311"/>
            <a:ext cx="0" cy="10688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Текст 20"/>
          <p:cNvSpPr>
            <a:spLocks noGrp="1"/>
          </p:cNvSpPr>
          <p:nvPr>
            <p:ph type="body" sz="quarter" idx="13" hasCustomPrompt="1"/>
          </p:nvPr>
        </p:nvSpPr>
        <p:spPr>
          <a:xfrm>
            <a:off x="768527" y="1052513"/>
            <a:ext cx="1983550" cy="1154189"/>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1</a:t>
            </a:r>
            <a:endParaRPr lang="ru-RU" dirty="0"/>
          </a:p>
        </p:txBody>
      </p:sp>
      <p:sp>
        <p:nvSpPr>
          <p:cNvPr id="59" name="Текст 20"/>
          <p:cNvSpPr>
            <a:spLocks noGrp="1"/>
          </p:cNvSpPr>
          <p:nvPr>
            <p:ph type="body" sz="quarter" idx="14" hasCustomPrompt="1"/>
          </p:nvPr>
        </p:nvSpPr>
        <p:spPr>
          <a:xfrm>
            <a:off x="2123260" y="4350990"/>
            <a:ext cx="1983550" cy="2210148"/>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2</a:t>
            </a:r>
            <a:endParaRPr lang="ru-RU" dirty="0"/>
          </a:p>
        </p:txBody>
      </p:sp>
      <p:sp>
        <p:nvSpPr>
          <p:cNvPr id="60" name="Текст 20"/>
          <p:cNvSpPr>
            <a:spLocks noGrp="1"/>
          </p:cNvSpPr>
          <p:nvPr>
            <p:ph type="body" sz="quarter" idx="15" hasCustomPrompt="1"/>
          </p:nvPr>
        </p:nvSpPr>
        <p:spPr>
          <a:xfrm>
            <a:off x="3521302" y="1052512"/>
            <a:ext cx="1983550" cy="623785"/>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3</a:t>
            </a:r>
            <a:endParaRPr lang="ru-RU" dirty="0"/>
          </a:p>
        </p:txBody>
      </p:sp>
      <p:sp>
        <p:nvSpPr>
          <p:cNvPr id="61" name="Текст 20"/>
          <p:cNvSpPr>
            <a:spLocks noGrp="1"/>
          </p:cNvSpPr>
          <p:nvPr>
            <p:ph type="body" sz="quarter" idx="16" hasCustomPrompt="1"/>
          </p:nvPr>
        </p:nvSpPr>
        <p:spPr>
          <a:xfrm>
            <a:off x="6227432" y="1052513"/>
            <a:ext cx="1983550" cy="1255147"/>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5</a:t>
            </a:r>
            <a:endParaRPr lang="ru-RU" dirty="0"/>
          </a:p>
        </p:txBody>
      </p:sp>
      <p:sp>
        <p:nvSpPr>
          <p:cNvPr id="62" name="Текст 20"/>
          <p:cNvSpPr>
            <a:spLocks noGrp="1"/>
          </p:cNvSpPr>
          <p:nvPr>
            <p:ph type="body" sz="quarter" idx="17" hasCustomPrompt="1"/>
          </p:nvPr>
        </p:nvSpPr>
        <p:spPr>
          <a:xfrm>
            <a:off x="8994935" y="1052513"/>
            <a:ext cx="1983550" cy="1847936"/>
          </a:xfrm>
        </p:spPr>
        <p:txBody>
          <a:bodyPr lIns="0" tIns="0" rIns="0" bIns="0" anchor="b">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7</a:t>
            </a:r>
            <a:endParaRPr lang="ru-RU" dirty="0"/>
          </a:p>
        </p:txBody>
      </p:sp>
      <p:sp>
        <p:nvSpPr>
          <p:cNvPr id="65" name="Текст 20"/>
          <p:cNvSpPr>
            <a:spLocks noGrp="1"/>
          </p:cNvSpPr>
          <p:nvPr>
            <p:ph type="body" sz="quarter" idx="18" hasCustomPrompt="1"/>
          </p:nvPr>
        </p:nvSpPr>
        <p:spPr>
          <a:xfrm>
            <a:off x="4854103" y="4154279"/>
            <a:ext cx="1983550" cy="2406859"/>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4</a:t>
            </a:r>
            <a:endParaRPr lang="ru-RU" dirty="0"/>
          </a:p>
        </p:txBody>
      </p:sp>
      <p:sp>
        <p:nvSpPr>
          <p:cNvPr id="66" name="Текст 20"/>
          <p:cNvSpPr>
            <a:spLocks noGrp="1"/>
          </p:cNvSpPr>
          <p:nvPr>
            <p:ph type="body" sz="quarter" idx="19" hasCustomPrompt="1"/>
          </p:nvPr>
        </p:nvSpPr>
        <p:spPr>
          <a:xfrm>
            <a:off x="7598370" y="5264260"/>
            <a:ext cx="1983550" cy="1296877"/>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6</a:t>
            </a:r>
            <a:endParaRPr lang="ru-RU" dirty="0"/>
          </a:p>
        </p:txBody>
      </p:sp>
      <p:sp>
        <p:nvSpPr>
          <p:cNvPr id="67" name="Текст 20"/>
          <p:cNvSpPr>
            <a:spLocks noGrp="1"/>
          </p:cNvSpPr>
          <p:nvPr>
            <p:ph type="body" sz="quarter" idx="20" hasCustomPrompt="1"/>
          </p:nvPr>
        </p:nvSpPr>
        <p:spPr>
          <a:xfrm>
            <a:off x="10331224" y="4818701"/>
            <a:ext cx="1691887" cy="1691105"/>
          </a:xfrm>
        </p:spPr>
        <p:txBody>
          <a:bodyPr lIns="0" tIns="0" rIns="0" bIns="0" anchor="t">
            <a:normAutofit/>
          </a:bodyPr>
          <a:lstStyle>
            <a:lvl1pPr marL="0" indent="0">
              <a:lnSpc>
                <a:spcPct val="100000"/>
              </a:lnSpc>
              <a:buFontTx/>
              <a:buNone/>
              <a:defRPr sz="2000" b="1" i="0">
                <a:solidFill>
                  <a:schemeClr val="tx1"/>
                </a:solidFill>
                <a:latin typeface="Gilroy" pitchFamily="2" charset="0"/>
              </a:defRPr>
            </a:lvl1pPr>
          </a:lstStyle>
          <a:p>
            <a:pPr lvl="0"/>
            <a:r>
              <a:rPr lang="ru-RU" dirty="0"/>
              <a:t>Короткий пункт 8</a:t>
            </a:r>
            <a:endParaRPr lang="ru-RU"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4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584023"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113885"/>
            <a:ext cx="582211" cy="1323439"/>
          </a:xfrm>
          <a:prstGeom prst="rect">
            <a:avLst/>
          </a:prstGeom>
          <a:noFill/>
        </p:spPr>
        <p:txBody>
          <a:bodyPr wrap="none" rtlCol="0">
            <a:spAutoFit/>
          </a:bodyPr>
          <a:lstStyle/>
          <a:p>
            <a:r>
              <a:rPr lang="ru-RU" sz="8000" b="1" dirty="0">
                <a:solidFill>
                  <a:srgbClr val="063081"/>
                </a:solidFill>
                <a:latin typeface="Gilroy" pitchFamily="2" charset="0"/>
              </a:rPr>
              <a:t>1</a:t>
            </a:r>
            <a:endParaRPr lang="ru-RU" sz="8000" b="1" dirty="0">
              <a:solidFill>
                <a:srgbClr val="063081"/>
              </a:solidFill>
              <a:latin typeface="Gilroy" pitchFamily="2" charset="0"/>
            </a:endParaRPr>
          </a:p>
        </p:txBody>
      </p:sp>
      <p:sp>
        <p:nvSpPr>
          <p:cNvPr id="63" name="TextBox 62"/>
          <p:cNvSpPr txBox="1"/>
          <p:nvPr userDrawn="1"/>
        </p:nvSpPr>
        <p:spPr>
          <a:xfrm>
            <a:off x="3498928" y="1113885"/>
            <a:ext cx="744114" cy="1323439"/>
          </a:xfrm>
          <a:prstGeom prst="rect">
            <a:avLst/>
          </a:prstGeom>
          <a:noFill/>
        </p:spPr>
        <p:txBody>
          <a:bodyPr wrap="none" rtlCol="0">
            <a:spAutoFit/>
          </a:bodyPr>
          <a:lstStyle/>
          <a:p>
            <a:r>
              <a:rPr lang="ru-RU" sz="8000" b="1" dirty="0">
                <a:solidFill>
                  <a:srgbClr val="063081"/>
                </a:solidFill>
                <a:latin typeface="Gilroy" pitchFamily="2" charset="0"/>
              </a:rPr>
              <a:t>3</a:t>
            </a:r>
            <a:endParaRPr lang="ru-RU" sz="8000" b="1" dirty="0">
              <a:solidFill>
                <a:srgbClr val="063081"/>
              </a:solidFill>
              <a:latin typeface="Gilroy" pitchFamily="2" charset="0"/>
            </a:endParaRPr>
          </a:p>
        </p:txBody>
      </p:sp>
      <p:sp>
        <p:nvSpPr>
          <p:cNvPr id="64" name="TextBox 63"/>
          <p:cNvSpPr txBox="1"/>
          <p:nvPr userDrawn="1"/>
        </p:nvSpPr>
        <p:spPr>
          <a:xfrm>
            <a:off x="6355308" y="1113885"/>
            <a:ext cx="747320" cy="1323439"/>
          </a:xfrm>
          <a:prstGeom prst="rect">
            <a:avLst/>
          </a:prstGeom>
          <a:noFill/>
        </p:spPr>
        <p:txBody>
          <a:bodyPr wrap="none" rtlCol="0">
            <a:spAutoFit/>
          </a:bodyPr>
          <a:lstStyle/>
          <a:p>
            <a:r>
              <a:rPr lang="ru-RU" sz="8000" b="1" dirty="0">
                <a:solidFill>
                  <a:srgbClr val="063081"/>
                </a:solidFill>
                <a:latin typeface="Gilroy" pitchFamily="2" charset="0"/>
              </a:rPr>
              <a:t>5</a:t>
            </a:r>
            <a:endParaRPr lang="ru-RU" sz="8000" b="1" dirty="0">
              <a:solidFill>
                <a:srgbClr val="063081"/>
              </a:solidFill>
              <a:latin typeface="Gilroy" pitchFamily="2" charset="0"/>
            </a:endParaRPr>
          </a:p>
        </p:txBody>
      </p:sp>
      <p:sp>
        <p:nvSpPr>
          <p:cNvPr id="68" name="TextBox 67"/>
          <p:cNvSpPr txBox="1"/>
          <p:nvPr userDrawn="1"/>
        </p:nvSpPr>
        <p:spPr>
          <a:xfrm>
            <a:off x="9240146" y="1113885"/>
            <a:ext cx="688009" cy="1323439"/>
          </a:xfrm>
          <a:prstGeom prst="rect">
            <a:avLst/>
          </a:prstGeom>
          <a:noFill/>
        </p:spPr>
        <p:txBody>
          <a:bodyPr wrap="none" rtlCol="0">
            <a:spAutoFit/>
          </a:bodyPr>
          <a:lstStyle/>
          <a:p>
            <a:r>
              <a:rPr lang="ru-RU" sz="8000" b="1" dirty="0">
                <a:solidFill>
                  <a:srgbClr val="063081"/>
                </a:solidFill>
                <a:latin typeface="Gilroy" pitchFamily="2" charset="0"/>
              </a:rPr>
              <a:t>7</a:t>
            </a:r>
            <a:endParaRPr lang="ru-RU" sz="8000" b="1" dirty="0">
              <a:solidFill>
                <a:srgbClr val="063081"/>
              </a:solidFill>
              <a:latin typeface="Gilroy" pitchFamily="2" charset="0"/>
            </a:endParaRPr>
          </a:p>
        </p:txBody>
      </p:sp>
      <p:sp>
        <p:nvSpPr>
          <p:cNvPr id="69" name="TextBox 68"/>
          <p:cNvSpPr txBox="1"/>
          <p:nvPr userDrawn="1"/>
        </p:nvSpPr>
        <p:spPr>
          <a:xfrm>
            <a:off x="2028381" y="4228932"/>
            <a:ext cx="729687" cy="1323439"/>
          </a:xfrm>
          <a:prstGeom prst="rect">
            <a:avLst/>
          </a:prstGeom>
          <a:noFill/>
          <a:ln>
            <a:noFill/>
          </a:ln>
        </p:spPr>
        <p:txBody>
          <a:bodyPr wrap="none" rtlCol="0">
            <a:spAutoFit/>
          </a:bodyPr>
          <a:lstStyle/>
          <a:p>
            <a:r>
              <a:rPr lang="ru-RU" sz="8000" b="1" dirty="0">
                <a:solidFill>
                  <a:srgbClr val="063081"/>
                </a:solidFill>
                <a:latin typeface="Gilroy" pitchFamily="2" charset="0"/>
              </a:rPr>
              <a:t>2</a:t>
            </a:r>
            <a:endParaRPr lang="ru-RU" sz="8000" b="1" dirty="0">
              <a:solidFill>
                <a:srgbClr val="063081"/>
              </a:solidFill>
              <a:latin typeface="Gilroy" pitchFamily="2" charset="0"/>
            </a:endParaRPr>
          </a:p>
        </p:txBody>
      </p:sp>
      <p:sp>
        <p:nvSpPr>
          <p:cNvPr id="70" name="TextBox 69"/>
          <p:cNvSpPr txBox="1"/>
          <p:nvPr userDrawn="1"/>
        </p:nvSpPr>
        <p:spPr>
          <a:xfrm>
            <a:off x="4928097" y="4228932"/>
            <a:ext cx="779381" cy="1323439"/>
          </a:xfrm>
          <a:prstGeom prst="rect">
            <a:avLst/>
          </a:prstGeom>
          <a:noFill/>
          <a:ln>
            <a:noFill/>
          </a:ln>
        </p:spPr>
        <p:txBody>
          <a:bodyPr wrap="none" rtlCol="0">
            <a:spAutoFit/>
          </a:bodyPr>
          <a:lstStyle/>
          <a:p>
            <a:r>
              <a:rPr lang="ru-RU" sz="8000" b="1" dirty="0">
                <a:solidFill>
                  <a:srgbClr val="063081"/>
                </a:solidFill>
                <a:latin typeface="Gilroy" pitchFamily="2" charset="0"/>
              </a:rPr>
              <a:t>4</a:t>
            </a:r>
            <a:endParaRPr lang="ru-RU" sz="8000" b="1" dirty="0">
              <a:solidFill>
                <a:srgbClr val="063081"/>
              </a:solidFill>
              <a:latin typeface="Gilroy" pitchFamily="2" charset="0"/>
            </a:endParaRPr>
          </a:p>
        </p:txBody>
      </p:sp>
      <p:sp>
        <p:nvSpPr>
          <p:cNvPr id="71" name="TextBox 70"/>
          <p:cNvSpPr txBox="1"/>
          <p:nvPr userDrawn="1"/>
        </p:nvSpPr>
        <p:spPr>
          <a:xfrm>
            <a:off x="7826377" y="4228932"/>
            <a:ext cx="752129" cy="1323439"/>
          </a:xfrm>
          <a:prstGeom prst="rect">
            <a:avLst/>
          </a:prstGeom>
          <a:noFill/>
          <a:ln>
            <a:noFill/>
          </a:ln>
        </p:spPr>
        <p:txBody>
          <a:bodyPr wrap="none" rtlCol="0">
            <a:spAutoFit/>
          </a:bodyPr>
          <a:lstStyle/>
          <a:p>
            <a:r>
              <a:rPr lang="ru-RU" sz="8000" b="1" dirty="0">
                <a:solidFill>
                  <a:srgbClr val="063081"/>
                </a:solidFill>
                <a:latin typeface="Gilroy" pitchFamily="2" charset="0"/>
              </a:rPr>
              <a:t>6</a:t>
            </a:r>
            <a:endParaRPr lang="ru-RU" sz="8000" b="1" dirty="0">
              <a:solidFill>
                <a:srgbClr val="063081"/>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0630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475500"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360712"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233748" y="2203829"/>
            <a:ext cx="2009670" cy="860177"/>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003652"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4919844"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793379" y="5311393"/>
            <a:ext cx="2009670" cy="739039"/>
          </a:xfrm>
        </p:spPr>
        <p:txBody>
          <a:bodyPr lIns="0" tIns="0" rIns="0" bIns="0" anchor="t">
            <a:normAutofit/>
          </a:bodyPr>
          <a:lstStyle>
            <a:lvl1pPr marL="0" indent="0">
              <a:lnSpc>
                <a:spcPct val="100000"/>
              </a:lnSpc>
              <a:buFontTx/>
              <a:buNone/>
              <a:defRPr sz="1400" b="0" i="0">
                <a:solidFill>
                  <a:srgbClr val="06308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5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40" name="Группа 39"/>
          <p:cNvGrpSpPr/>
          <p:nvPr userDrawn="1"/>
        </p:nvGrpSpPr>
        <p:grpSpPr>
          <a:xfrm>
            <a:off x="2373120" y="2833928"/>
            <a:ext cx="1328448" cy="1581752"/>
            <a:chOff x="2329578" y="2728686"/>
            <a:chExt cx="1328448" cy="1364343"/>
          </a:xfrm>
        </p:grpSpPr>
        <p:cxnSp>
          <p:nvCxnSpPr>
            <p:cNvPr id="41" name="Прямая соединительная линия 40"/>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3498928"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6355308"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8" name="TextBox 67"/>
          <p:cNvSpPr txBox="1"/>
          <p:nvPr userDrawn="1"/>
        </p:nvSpPr>
        <p:spPr>
          <a:xfrm>
            <a:off x="9240146" y="1233805"/>
            <a:ext cx="410690" cy="646331"/>
          </a:xfrm>
          <a:prstGeom prst="rect">
            <a:avLst/>
          </a:prstGeom>
          <a:noFill/>
        </p:spPr>
        <p:txBody>
          <a:bodyPr wrap="none" rtlCol="0">
            <a:spAutoFit/>
          </a:bodyPr>
          <a:lstStyle/>
          <a:p>
            <a:r>
              <a:rPr lang="ru-RU" sz="3600" b="1" dirty="0">
                <a:solidFill>
                  <a:srgbClr val="EB006B"/>
                </a:solidFill>
                <a:latin typeface="Gilroy" pitchFamily="2" charset="0"/>
              </a:rPr>
              <a:t>7</a:t>
            </a:r>
            <a:endParaRPr lang="ru-RU" sz="3600" b="1" dirty="0">
              <a:solidFill>
                <a:srgbClr val="EB006B"/>
              </a:solidFill>
              <a:latin typeface="Gilroy" pitchFamily="2" charset="0"/>
            </a:endParaRPr>
          </a:p>
        </p:txBody>
      </p:sp>
      <p:sp>
        <p:nvSpPr>
          <p:cNvPr id="69" name="TextBox 68"/>
          <p:cNvSpPr txBox="1"/>
          <p:nvPr userDrawn="1"/>
        </p:nvSpPr>
        <p:spPr>
          <a:xfrm>
            <a:off x="2028381"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4928097"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7826377"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900"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378738"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6263576"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5" name="Скругленный прямоугольник 74"/>
          <p:cNvSpPr/>
          <p:nvPr userDrawn="1"/>
        </p:nvSpPr>
        <p:spPr>
          <a:xfrm>
            <a:off x="9148414" y="1232662"/>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1937859"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4826466"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7715073" y="4209364"/>
            <a:ext cx="2173026"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3596014"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6481226"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1" name="Текст 20"/>
          <p:cNvSpPr>
            <a:spLocks noGrp="1"/>
          </p:cNvSpPr>
          <p:nvPr>
            <p:ph type="body" sz="quarter" idx="17" hasCustomPrompt="1"/>
          </p:nvPr>
        </p:nvSpPr>
        <p:spPr>
          <a:xfrm>
            <a:off x="9354262" y="1839501"/>
            <a:ext cx="1844185"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124166"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040358"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7913893" y="4984725"/>
            <a:ext cx="1844185"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grpSp>
        <p:nvGrpSpPr>
          <p:cNvPr id="85" name="Группа 84"/>
          <p:cNvGrpSpPr/>
          <p:nvPr userDrawn="1"/>
        </p:nvGrpSpPr>
        <p:grpSpPr>
          <a:xfrm>
            <a:off x="5227530" y="2833928"/>
            <a:ext cx="1328448" cy="1581752"/>
            <a:chOff x="2329578" y="2728686"/>
            <a:chExt cx="1328448" cy="1364343"/>
          </a:xfrm>
        </p:grpSpPr>
        <p:cxnSp>
          <p:nvCxnSpPr>
            <p:cNvPr id="86" name="Прямая соединительная линия 85"/>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Группа 87"/>
          <p:cNvGrpSpPr/>
          <p:nvPr userDrawn="1"/>
        </p:nvGrpSpPr>
        <p:grpSpPr>
          <a:xfrm>
            <a:off x="8119012" y="2833928"/>
            <a:ext cx="1328448" cy="1581752"/>
            <a:chOff x="2329578" y="2728686"/>
            <a:chExt cx="1328448" cy="1364343"/>
          </a:xfrm>
        </p:grpSpPr>
        <p:cxnSp>
          <p:nvCxnSpPr>
            <p:cNvPr id="89" name="Прямая соединительная линия 88"/>
            <p:cNvCxnSpPr/>
            <p:nvPr/>
          </p:nvCxnSpPr>
          <p:spPr>
            <a:xfrm>
              <a:off x="2329578"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Прямая соединительная линия 89"/>
            <p:cNvCxnSpPr/>
            <p:nvPr/>
          </p:nvCxnSpPr>
          <p:spPr>
            <a:xfrm>
              <a:off x="3658026" y="2728686"/>
              <a:ext cx="0" cy="1364343"/>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буллиты средние">
    <p:spTree>
      <p:nvGrpSpPr>
        <p:cNvPr id="1" name=""/>
        <p:cNvGrpSpPr/>
        <p:nvPr/>
      </p:nvGrpSpPr>
      <p:grpSpPr>
        <a:xfrm>
          <a:off x="0" y="0"/>
          <a:ext cx="0" cy="0"/>
          <a:chOff x="0" y="0"/>
          <a:chExt cx="0" cy="0"/>
        </a:xfrm>
      </p:grpSpPr>
      <p:sp>
        <p:nvSpPr>
          <p:cNvPr id="4" name="Текст 3"/>
          <p:cNvSpPr>
            <a:spLocks noGrp="1"/>
          </p:cNvSpPr>
          <p:nvPr>
            <p:ph type="body" sz="quarter" idx="22" hasCustomPrompt="1"/>
          </p:nvPr>
        </p:nvSpPr>
        <p:spPr>
          <a:xfrm>
            <a:off x="495300" y="1038414"/>
            <a:ext cx="10821988" cy="4852882"/>
          </a:xfrm>
        </p:spPr>
        <p:txBody>
          <a:bodyPr lIns="0" tIns="0" rIns="0" bIns="0">
            <a:normAutofit/>
          </a:bodyPr>
          <a:lstStyle>
            <a:lvl1pPr indent="-336550">
              <a:lnSpc>
                <a:spcPct val="100000"/>
              </a:lnSpc>
              <a:buClr>
                <a:srgbClr val="1190D2"/>
              </a:buClr>
              <a:buSzPct val="140000"/>
              <a:defRPr sz="2000" b="0" i="0">
                <a:solidFill>
                  <a:schemeClr val="tx1"/>
                </a:solidFill>
                <a:latin typeface="Gilroy" pitchFamily="2" charset="0"/>
              </a:defRPr>
            </a:lvl1pPr>
          </a:lstStyle>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marL="228600" marR="0" lvl="0" indent="-336550" algn="l" defTabSz="914400" rtl="0" eaLnBrk="1" fontAlgn="auto" latinLnBrk="0" hangingPunct="1">
              <a:lnSpc>
                <a:spcPct val="100000"/>
              </a:lnSpc>
              <a:spcBef>
                <a:spcPts val="1000"/>
              </a:spcBef>
              <a:spcAft>
                <a:spcPts val="0"/>
              </a:spcAft>
              <a:buClr>
                <a:srgbClr val="1190D2"/>
              </a:buClr>
              <a:buSzPct val="140000"/>
              <a:buFont typeface="Arial" panose="02080604020202020204" pitchFamily="34" charset="0"/>
              <a:buChar char="•"/>
              <a:defRPr/>
            </a:pPr>
            <a:r>
              <a:rPr lang="ru-RU" dirty="0"/>
              <a:t>Крупные основные буллиты в три строчки</a:t>
            </a:r>
            <a:endParaRPr lang="ru-RU" dirty="0"/>
          </a:p>
          <a:p>
            <a:pPr lvl="0"/>
            <a:endParaRPr lang="ru-RU" dirty="0"/>
          </a:p>
          <a:p>
            <a:pPr lvl="0"/>
            <a:endParaRPr lang="ru-RU" dirty="0"/>
          </a:p>
        </p:txBody>
      </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9" name="Текст 12"/>
          <p:cNvSpPr>
            <a:spLocks noGrp="1"/>
          </p:cNvSpPr>
          <p:nvPr>
            <p:ph type="body" sz="quarter" idx="18" hasCustomPrompt="1"/>
          </p:nvPr>
        </p:nvSpPr>
        <p:spPr>
          <a:xfrm>
            <a:off x="479425" y="6080927"/>
            <a:ext cx="10837863" cy="451099"/>
          </a:xfrm>
        </p:spPr>
        <p:txBody>
          <a:bodyPr lIns="0" tIns="0" rIns="0" bIns="0" anchor="b">
            <a:normAutofit/>
          </a:bodyPr>
          <a:lstStyle>
            <a:lvl1pPr marL="0" indent="0">
              <a:lnSpc>
                <a:spcPct val="100000"/>
              </a:lnSpc>
              <a:spcBef>
                <a:spcPts val="400"/>
              </a:spcBef>
              <a:buNone/>
              <a:defRPr sz="900" b="0" i="0">
                <a:solidFill>
                  <a:schemeClr val="tx1"/>
                </a:solidFill>
                <a:latin typeface="Gilro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80604020202020204" pitchFamily="34" charset="0"/>
              <a:buNone/>
              <a:defRPr/>
            </a:pPr>
            <a:r>
              <a:rPr lang="ru-RU" dirty="0"/>
              <a:t>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 Сноски, пометки по необходимости</a:t>
            </a:r>
            <a:endParaRPr lang="ru-RU"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9" y="1233805"/>
            <a:ext cx="362600" cy="646331"/>
          </a:xfrm>
          <a:prstGeom prst="rect">
            <a:avLst/>
          </a:prstGeom>
          <a:noFill/>
        </p:spPr>
        <p:txBody>
          <a:bodyPr wrap="non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111404" y="1233805"/>
            <a:ext cx="436338" cy="646331"/>
          </a:xfrm>
          <a:prstGeom prst="rect">
            <a:avLst/>
          </a:prstGeom>
          <a:noFill/>
        </p:spPr>
        <p:txBody>
          <a:bodyPr wrap="non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7541989" y="1233805"/>
            <a:ext cx="437940" cy="646331"/>
          </a:xfrm>
          <a:prstGeom prst="rect">
            <a:avLst/>
          </a:prstGeom>
          <a:noFill/>
        </p:spPr>
        <p:txBody>
          <a:bodyPr wrap="non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314989" y="4363842"/>
            <a:ext cx="429926" cy="646331"/>
          </a:xfrm>
          <a:prstGeom prst="rect">
            <a:avLst/>
          </a:prstGeom>
          <a:noFill/>
          <a:ln>
            <a:noFill/>
          </a:ln>
        </p:spPr>
        <p:txBody>
          <a:bodyPr wrap="non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5827181" y="4363842"/>
            <a:ext cx="452368" cy="646331"/>
          </a:xfrm>
          <a:prstGeom prst="rect">
            <a:avLst/>
          </a:prstGeom>
          <a:noFill/>
          <a:ln>
            <a:noFill/>
          </a:ln>
        </p:spPr>
        <p:txBody>
          <a:bodyPr wrap="non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1" name="TextBox 70"/>
          <p:cNvSpPr txBox="1"/>
          <p:nvPr userDrawn="1"/>
        </p:nvSpPr>
        <p:spPr>
          <a:xfrm>
            <a:off x="9299666" y="4363842"/>
            <a:ext cx="439544" cy="646331"/>
          </a:xfrm>
          <a:prstGeom prst="rect">
            <a:avLst/>
          </a:prstGeom>
          <a:noFill/>
          <a:ln>
            <a:noFill/>
          </a:ln>
        </p:spPr>
        <p:txBody>
          <a:bodyPr wrap="none" rtlCol="0">
            <a:spAutoFit/>
          </a:bodyPr>
          <a:lstStyle/>
          <a:p>
            <a:r>
              <a:rPr lang="ru-RU" sz="3600" b="1" dirty="0">
                <a:solidFill>
                  <a:srgbClr val="EB006B"/>
                </a:solidFill>
                <a:latin typeface="Gilroy" pitchFamily="2" charset="0"/>
              </a:rPr>
              <a:t>6</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3991213"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7450256" y="1232662"/>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224466"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5725549"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8" name="Скругленный прямоугольник 77"/>
          <p:cNvSpPr/>
          <p:nvPr userDrawn="1"/>
        </p:nvSpPr>
        <p:spPr>
          <a:xfrm>
            <a:off x="9188361" y="4209364"/>
            <a:ext cx="2563503"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208490"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7667907" y="1839501"/>
            <a:ext cx="217557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410774"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593944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4" name="Текст 20"/>
          <p:cNvSpPr>
            <a:spLocks noGrp="1"/>
          </p:cNvSpPr>
          <p:nvPr>
            <p:ph type="body" sz="quarter" idx="20" hasCustomPrompt="1"/>
          </p:nvPr>
        </p:nvSpPr>
        <p:spPr>
          <a:xfrm>
            <a:off x="9387182" y="4984725"/>
            <a:ext cx="217557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68702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447950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126614"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795701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a:off x="9592301"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7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426827"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4534783" y="1233805"/>
            <a:ext cx="513627"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4" name="TextBox 63"/>
          <p:cNvSpPr txBox="1"/>
          <p:nvPr userDrawn="1"/>
        </p:nvSpPr>
        <p:spPr>
          <a:xfrm>
            <a:off x="8427020" y="1233805"/>
            <a:ext cx="515512" cy="646331"/>
          </a:xfrm>
          <a:prstGeom prst="rect">
            <a:avLst/>
          </a:prstGeom>
          <a:noFill/>
        </p:spPr>
        <p:txBody>
          <a:bodyPr wrap="square" rtlCol="0">
            <a:spAutoFit/>
          </a:bodyPr>
          <a:lstStyle/>
          <a:p>
            <a:r>
              <a:rPr lang="ru-RU" sz="3600" b="1" dirty="0">
                <a:solidFill>
                  <a:srgbClr val="EB006B"/>
                </a:solidFill>
                <a:latin typeface="Gilroy" pitchFamily="2" charset="0"/>
              </a:rPr>
              <a:t>5</a:t>
            </a:r>
            <a:endParaRPr lang="ru-RU" sz="3600" b="1" dirty="0">
              <a:solidFill>
                <a:srgbClr val="EB006B"/>
              </a:solidFill>
              <a:latin typeface="Gilroy" pitchFamily="2" charset="0"/>
            </a:endParaRPr>
          </a:p>
        </p:txBody>
      </p:sp>
      <p:sp>
        <p:nvSpPr>
          <p:cNvPr id="69" name="TextBox 68"/>
          <p:cNvSpPr txBox="1"/>
          <p:nvPr userDrawn="1"/>
        </p:nvSpPr>
        <p:spPr>
          <a:xfrm>
            <a:off x="2492412" y="4363842"/>
            <a:ext cx="506079"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6536210" y="4363842"/>
            <a:ext cx="532496"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1232662"/>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401890"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6434578" y="4209364"/>
            <a:ext cx="3017577"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631870"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552938" y="1839501"/>
            <a:ext cx="256093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2588198"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6648471" y="4998373"/>
            <a:ext cx="256093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298325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04841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6876585"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8816172"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8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704537"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637918" y="1233805"/>
            <a:ext cx="520316" cy="646331"/>
          </a:xfrm>
          <a:prstGeom prst="rect">
            <a:avLst/>
          </a:prstGeom>
          <a:noFill/>
        </p:spPr>
        <p:txBody>
          <a:bodyPr wrap="square" rtlCol="0">
            <a:spAutoFit/>
          </a:bodyPr>
          <a:lstStyle/>
          <a:p>
            <a:r>
              <a:rPr lang="ru-RU" sz="3600" b="1" dirty="0">
                <a:solidFill>
                  <a:srgbClr val="EB006B"/>
                </a:solidFill>
                <a:latin typeface="Gilroy" pitchFamily="2" charset="0"/>
              </a:rPr>
              <a:t>1</a:t>
            </a:r>
            <a:endParaRPr lang="ru-RU" sz="3600" b="1" dirty="0">
              <a:solidFill>
                <a:srgbClr val="EB006B"/>
              </a:solidFill>
              <a:latin typeface="Gilroy" pitchFamily="2" charset="0"/>
            </a:endParaRPr>
          </a:p>
        </p:txBody>
      </p:sp>
      <p:sp>
        <p:nvSpPr>
          <p:cNvPr id="63" name="TextBox 62"/>
          <p:cNvSpPr txBox="1"/>
          <p:nvPr userDrawn="1"/>
        </p:nvSpPr>
        <p:spPr>
          <a:xfrm>
            <a:off x="5430471" y="1233805"/>
            <a:ext cx="626129" cy="646331"/>
          </a:xfrm>
          <a:prstGeom prst="rect">
            <a:avLst/>
          </a:prstGeom>
          <a:noFill/>
        </p:spPr>
        <p:txBody>
          <a:bodyPr wrap="square" rtlCol="0">
            <a:spAutoFit/>
          </a:bodyPr>
          <a:lstStyle/>
          <a:p>
            <a:r>
              <a:rPr lang="ru-RU" sz="3600" b="1" dirty="0">
                <a:solidFill>
                  <a:srgbClr val="EB006B"/>
                </a:solidFill>
                <a:latin typeface="Gilroy" pitchFamily="2" charset="0"/>
              </a:rPr>
              <a:t>3</a:t>
            </a:r>
            <a:endParaRPr lang="ru-RU" sz="3600" b="1" dirty="0">
              <a:solidFill>
                <a:srgbClr val="EB006B"/>
              </a:solidFill>
              <a:latin typeface="Gilroy" pitchFamily="2" charset="0"/>
            </a:endParaRPr>
          </a:p>
        </p:txBody>
      </p:sp>
      <p:sp>
        <p:nvSpPr>
          <p:cNvPr id="69" name="TextBox 68"/>
          <p:cNvSpPr txBox="1"/>
          <p:nvPr userDrawn="1"/>
        </p:nvSpPr>
        <p:spPr>
          <a:xfrm>
            <a:off x="3053145" y="4363842"/>
            <a:ext cx="616927" cy="646331"/>
          </a:xfrm>
          <a:prstGeom prst="rect">
            <a:avLst/>
          </a:prstGeom>
          <a:noFill/>
          <a:ln>
            <a:noFill/>
          </a:ln>
        </p:spPr>
        <p:txBody>
          <a:bodyPr wrap="square" rtlCol="0">
            <a:spAutoFit/>
          </a:bodyPr>
          <a:lstStyle/>
          <a:p>
            <a:r>
              <a:rPr lang="ru-RU" sz="3600" b="1" dirty="0">
                <a:solidFill>
                  <a:srgbClr val="EB006B"/>
                </a:solidFill>
                <a:latin typeface="Gilroy" pitchFamily="2" charset="0"/>
              </a:rPr>
              <a:t>2</a:t>
            </a:r>
            <a:endParaRPr lang="ru-RU" sz="3600" b="1" dirty="0">
              <a:solidFill>
                <a:srgbClr val="EB006B"/>
              </a:solidFill>
              <a:latin typeface="Gilroy" pitchFamily="2" charset="0"/>
            </a:endParaRPr>
          </a:p>
        </p:txBody>
      </p:sp>
      <p:sp>
        <p:nvSpPr>
          <p:cNvPr id="70" name="TextBox 69"/>
          <p:cNvSpPr txBox="1"/>
          <p:nvPr userDrawn="1"/>
        </p:nvSpPr>
        <p:spPr>
          <a:xfrm>
            <a:off x="7921491" y="4363842"/>
            <a:ext cx="649131" cy="646331"/>
          </a:xfrm>
          <a:prstGeom prst="rect">
            <a:avLst/>
          </a:prstGeom>
          <a:noFill/>
          <a:ln>
            <a:noFill/>
          </a:ln>
        </p:spPr>
        <p:txBody>
          <a:bodyPr wrap="square" rtlCol="0">
            <a:spAutoFit/>
          </a:bodyPr>
          <a:lstStyle/>
          <a:p>
            <a:r>
              <a:rPr lang="ru-RU" sz="3600" b="1" dirty="0">
                <a:solidFill>
                  <a:srgbClr val="EB006B"/>
                </a:solidFill>
                <a:latin typeface="Gilroy" pitchFamily="2" charset="0"/>
              </a:rPr>
              <a:t>4</a:t>
            </a:r>
            <a:endParaRPr lang="ru-RU" sz="3600" b="1" dirty="0">
              <a:solidFill>
                <a:srgbClr val="EB006B"/>
              </a:solidFill>
              <a:latin typeface="Gilroy" pitchFamily="2" charset="0"/>
            </a:endParaRPr>
          </a:p>
        </p:txBody>
      </p:sp>
      <p:sp>
        <p:nvSpPr>
          <p:cNvPr id="72" name="Скругленный прямоугольник 71"/>
          <p:cNvSpPr/>
          <p:nvPr userDrawn="1"/>
        </p:nvSpPr>
        <p:spPr>
          <a:xfrm>
            <a:off x="493899"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5310281" y="1232662"/>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6" name="Скругленный прямоугольник 75"/>
          <p:cNvSpPr/>
          <p:nvPr userDrawn="1"/>
        </p:nvSpPr>
        <p:spPr>
          <a:xfrm>
            <a:off x="2962623"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7" name="Скругленный прямоугольник 76"/>
          <p:cNvSpPr/>
          <p:nvPr userDrawn="1"/>
        </p:nvSpPr>
        <p:spPr>
          <a:xfrm>
            <a:off x="7819860" y="4209364"/>
            <a:ext cx="3678528" cy="1821500"/>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5527558" y="1839501"/>
            <a:ext cx="3121862" cy="1224505"/>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2" name="Текст 20"/>
          <p:cNvSpPr>
            <a:spLocks noGrp="1"/>
          </p:cNvSpPr>
          <p:nvPr>
            <p:ph type="body" sz="quarter" idx="18" hasCustomPrompt="1"/>
          </p:nvPr>
        </p:nvSpPr>
        <p:spPr>
          <a:xfrm>
            <a:off x="3148931"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sp>
        <p:nvSpPr>
          <p:cNvPr id="83" name="Текст 20"/>
          <p:cNvSpPr>
            <a:spLocks noGrp="1"/>
          </p:cNvSpPr>
          <p:nvPr>
            <p:ph type="body" sz="quarter" idx="19" hasCustomPrompt="1"/>
          </p:nvPr>
        </p:nvSpPr>
        <p:spPr>
          <a:xfrm>
            <a:off x="8033753" y="4998373"/>
            <a:ext cx="3121862" cy="1052059"/>
          </a:xfrm>
        </p:spPr>
        <p:txBody>
          <a:bodyPr lIns="0" tIns="0" rIns="0" bIns="0" anchor="t">
            <a:normAutofit/>
          </a:bodyPr>
          <a:lstStyle>
            <a:lvl1pPr marL="0" indent="0">
              <a:lnSpc>
                <a:spcPct val="100000"/>
              </a:lnSpc>
              <a:buFontTx/>
              <a:buNone/>
              <a:defRPr sz="14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41" name="Прямая соединительная линия 40"/>
          <p:cNvCxnSpPr/>
          <p:nvPr/>
        </p:nvCxnSpPr>
        <p:spPr>
          <a:xfrm>
            <a:off x="3635998"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Прямая соединительная линия 49"/>
          <p:cNvCxnSpPr/>
          <p:nvPr/>
        </p:nvCxnSpPr>
        <p:spPr>
          <a:xfrm>
            <a:off x="5988360"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Прямая соединительная линия 85"/>
          <p:cNvCxnSpPr/>
          <p:nvPr/>
        </p:nvCxnSpPr>
        <p:spPr>
          <a:xfrm>
            <a:off x="8445729" y="2833928"/>
            <a:ext cx="0" cy="1581752"/>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9_номер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59" name="Текст 20"/>
          <p:cNvSpPr>
            <a:spLocks noGrp="1"/>
          </p:cNvSpPr>
          <p:nvPr>
            <p:ph type="body" sz="quarter" idx="14" hasCustomPrompt="1"/>
          </p:nvPr>
        </p:nvSpPr>
        <p:spPr>
          <a:xfrm>
            <a:off x="881962"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57" name="TextBox 56"/>
          <p:cNvSpPr txBox="1"/>
          <p:nvPr userDrawn="1"/>
        </p:nvSpPr>
        <p:spPr>
          <a:xfrm>
            <a:off x="815343" y="2120909"/>
            <a:ext cx="404008" cy="923330"/>
          </a:xfrm>
          <a:prstGeom prst="rect">
            <a:avLst/>
          </a:prstGeom>
          <a:noFill/>
        </p:spPr>
        <p:txBody>
          <a:bodyPr wrap="square" rtlCol="0">
            <a:spAutoFit/>
          </a:bodyPr>
          <a:lstStyle/>
          <a:p>
            <a:r>
              <a:rPr lang="ru-RU" sz="5400" b="1" dirty="0">
                <a:solidFill>
                  <a:srgbClr val="EB006B"/>
                </a:solidFill>
                <a:latin typeface="Gilroy" pitchFamily="2" charset="0"/>
              </a:rPr>
              <a:t>1</a:t>
            </a:r>
            <a:endParaRPr lang="ru-RU" sz="5400" b="1" dirty="0">
              <a:solidFill>
                <a:srgbClr val="EB006B"/>
              </a:solidFill>
              <a:latin typeface="Gilroy" pitchFamily="2" charset="0"/>
            </a:endParaRPr>
          </a:p>
        </p:txBody>
      </p:sp>
      <p:sp>
        <p:nvSpPr>
          <p:cNvPr id="63" name="TextBox 62"/>
          <p:cNvSpPr txBox="1"/>
          <p:nvPr userDrawn="1"/>
        </p:nvSpPr>
        <p:spPr>
          <a:xfrm>
            <a:off x="4712208" y="2120909"/>
            <a:ext cx="486168" cy="923330"/>
          </a:xfrm>
          <a:prstGeom prst="rect">
            <a:avLst/>
          </a:prstGeom>
          <a:noFill/>
        </p:spPr>
        <p:txBody>
          <a:bodyPr wrap="square" rtlCol="0">
            <a:spAutoFit/>
          </a:bodyPr>
          <a:lstStyle/>
          <a:p>
            <a:r>
              <a:rPr lang="ru-RU" sz="5400" b="1" dirty="0">
                <a:solidFill>
                  <a:srgbClr val="EB006B"/>
                </a:solidFill>
                <a:latin typeface="Gilroy" pitchFamily="2" charset="0"/>
              </a:rPr>
              <a:t>2</a:t>
            </a:r>
            <a:endParaRPr lang="ru-RU" sz="5400" b="1" dirty="0">
              <a:solidFill>
                <a:srgbClr val="EB006B"/>
              </a:solidFill>
              <a:latin typeface="Gilroy" pitchFamily="2" charset="0"/>
            </a:endParaRPr>
          </a:p>
        </p:txBody>
      </p:sp>
      <p:sp>
        <p:nvSpPr>
          <p:cNvPr id="64" name="TextBox 63"/>
          <p:cNvSpPr txBox="1"/>
          <p:nvPr userDrawn="1"/>
        </p:nvSpPr>
        <p:spPr>
          <a:xfrm>
            <a:off x="8604444" y="2120909"/>
            <a:ext cx="487952" cy="923330"/>
          </a:xfrm>
          <a:prstGeom prst="rect">
            <a:avLst/>
          </a:prstGeom>
          <a:noFill/>
        </p:spPr>
        <p:txBody>
          <a:bodyPr wrap="square" rtlCol="0">
            <a:spAutoFit/>
          </a:bodyPr>
          <a:lstStyle/>
          <a:p>
            <a:r>
              <a:rPr lang="ru-RU" sz="5400" b="1" dirty="0">
                <a:solidFill>
                  <a:srgbClr val="EB006B"/>
                </a:solidFill>
                <a:latin typeface="Gilroy" pitchFamily="2" charset="0"/>
              </a:rPr>
              <a:t>3</a:t>
            </a:r>
            <a:endParaRPr lang="ru-RU" sz="5400" b="1" dirty="0">
              <a:solidFill>
                <a:srgbClr val="EB006B"/>
              </a:solidFill>
              <a:latin typeface="Gilroy" pitchFamily="2" charset="0"/>
            </a:endParaRPr>
          </a:p>
        </p:txBody>
      </p:sp>
      <p:sp>
        <p:nvSpPr>
          <p:cNvPr id="72" name="Скругленный прямоугольник 71"/>
          <p:cNvSpPr/>
          <p:nvPr userDrawn="1"/>
        </p:nvSpPr>
        <p:spPr>
          <a:xfrm>
            <a:off x="493899"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3" name="Скругленный прямоугольник 72"/>
          <p:cNvSpPr/>
          <p:nvPr userDrawn="1"/>
        </p:nvSpPr>
        <p:spPr>
          <a:xfrm>
            <a:off x="4414593"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4" name="Скругленный прямоугольник 73"/>
          <p:cNvSpPr/>
          <p:nvPr userDrawn="1"/>
        </p:nvSpPr>
        <p:spPr>
          <a:xfrm>
            <a:off x="8335287" y="2147061"/>
            <a:ext cx="3017577" cy="2364443"/>
          </a:xfrm>
          <a:prstGeom prst="roundRect">
            <a:avLst/>
          </a:prstGeom>
          <a:noFill/>
          <a:ln w="25400">
            <a:solidFill>
              <a:srgbClr val="EB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Текст 20"/>
          <p:cNvSpPr>
            <a:spLocks noGrp="1"/>
          </p:cNvSpPr>
          <p:nvPr>
            <p:ph type="body" sz="quarter" idx="15" hasCustomPrompt="1"/>
          </p:nvPr>
        </p:nvSpPr>
        <p:spPr>
          <a:xfrm>
            <a:off x="4809295"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sp>
        <p:nvSpPr>
          <p:cNvPr id="80" name="Текст 20"/>
          <p:cNvSpPr>
            <a:spLocks noGrp="1"/>
          </p:cNvSpPr>
          <p:nvPr>
            <p:ph type="body" sz="quarter" idx="16" hasCustomPrompt="1"/>
          </p:nvPr>
        </p:nvSpPr>
        <p:spPr>
          <a:xfrm>
            <a:off x="8730363" y="2934269"/>
            <a:ext cx="2348736" cy="1577233"/>
          </a:xfrm>
        </p:spPr>
        <p:txBody>
          <a:bodyPr lIns="0" tIns="0" rIns="0" bIns="0" anchor="t">
            <a:normAutofit/>
          </a:bodyPr>
          <a:lstStyle>
            <a:lvl1pPr marL="0" indent="0">
              <a:lnSpc>
                <a:spcPct val="100000"/>
              </a:lnSpc>
              <a:buFontTx/>
              <a:buNone/>
              <a:defRPr sz="1600" b="0" i="0">
                <a:solidFill>
                  <a:schemeClr val="tx1"/>
                </a:solidFill>
                <a:latin typeface="Gilroy" pitchFamily="2" charset="0"/>
              </a:defRPr>
            </a:lvl1pPr>
          </a:lstStyle>
          <a:p>
            <a:pPr lvl="0"/>
            <a:r>
              <a:rPr lang="ru-RU" dirty="0"/>
              <a:t>Короткое описание пункта</a:t>
            </a:r>
            <a:endParaRPr lang="ru-RU" dirty="0"/>
          </a:p>
        </p:txBody>
      </p:sp>
      <p:cxnSp>
        <p:nvCxnSpPr>
          <p:cNvPr id="87" name="Прямая соединительная линия 86"/>
          <p:cNvCxnSpPr/>
          <p:nvPr/>
        </p:nvCxnSpPr>
        <p:spPr>
          <a:xfrm flipH="1">
            <a:off x="7264128"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Прямая соединительная линия 4"/>
          <p:cNvCxnSpPr/>
          <p:nvPr userDrawn="1"/>
        </p:nvCxnSpPr>
        <p:spPr>
          <a:xfrm flipH="1">
            <a:off x="3333572" y="3284304"/>
            <a:ext cx="1234218" cy="0"/>
          </a:xfrm>
          <a:prstGeom prst="line">
            <a:avLst/>
          </a:prstGeom>
          <a:ln w="12700">
            <a:solidFill>
              <a:srgbClr val="06308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0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59" name="Текст 20"/>
          <p:cNvSpPr>
            <a:spLocks noGrp="1"/>
          </p:cNvSpPr>
          <p:nvPr>
            <p:ph type="body" sz="quarter" idx="14" hasCustomPrompt="1"/>
          </p:nvPr>
        </p:nvSpPr>
        <p:spPr>
          <a:xfrm>
            <a:off x="914400" y="10525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14" name="Полилиния 13"/>
          <p:cNvSpPr/>
          <p:nvPr userDrawn="1"/>
        </p:nvSpPr>
        <p:spPr>
          <a:xfrm>
            <a:off x="328605" y="10525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41" name="Текст 20"/>
          <p:cNvSpPr>
            <a:spLocks noGrp="1"/>
          </p:cNvSpPr>
          <p:nvPr>
            <p:ph type="body" sz="quarter" idx="15" hasCustomPrompt="1"/>
          </p:nvPr>
        </p:nvSpPr>
        <p:spPr>
          <a:xfrm>
            <a:off x="1639736" y="276746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0" name="Полилиния 49"/>
          <p:cNvSpPr/>
          <p:nvPr userDrawn="1"/>
        </p:nvSpPr>
        <p:spPr>
          <a:xfrm>
            <a:off x="1053941" y="276746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sp>
        <p:nvSpPr>
          <p:cNvPr id="51" name="Текст 20"/>
          <p:cNvSpPr>
            <a:spLocks noGrp="1"/>
          </p:cNvSpPr>
          <p:nvPr>
            <p:ph type="body" sz="quarter" idx="16" hasCustomPrompt="1"/>
          </p:nvPr>
        </p:nvSpPr>
        <p:spPr>
          <a:xfrm>
            <a:off x="914400" y="4482413"/>
            <a:ext cx="9131925" cy="1356369"/>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для динамичного пункта. Возможно в несколько строк</a:t>
            </a:r>
            <a:endParaRPr lang="ru-RU" dirty="0"/>
          </a:p>
        </p:txBody>
      </p:sp>
      <p:sp>
        <p:nvSpPr>
          <p:cNvPr id="52" name="Полилиния 51"/>
          <p:cNvSpPr/>
          <p:nvPr userDrawn="1"/>
        </p:nvSpPr>
        <p:spPr>
          <a:xfrm>
            <a:off x="328605" y="4482412"/>
            <a:ext cx="10263347" cy="1492697"/>
          </a:xfrm>
          <a:custGeom>
            <a:avLst/>
            <a:gdLst>
              <a:gd name="connsiteX0" fmla="*/ 5274500 w 5533231"/>
              <a:gd name="connsiteY0" fmla="*/ 0 h 804751"/>
              <a:gd name="connsiteX1" fmla="*/ 356324 w 5533231"/>
              <a:gd name="connsiteY1" fmla="*/ 0 h 804751"/>
              <a:gd name="connsiteX2" fmla="*/ 97592 w 5533231"/>
              <a:gd name="connsiteY2" fmla="*/ 258792 h 804751"/>
              <a:gd name="connsiteX3" fmla="*/ 97592 w 5533231"/>
              <a:gd name="connsiteY3" fmla="*/ 376837 h 804751"/>
              <a:gd name="connsiteX4" fmla="*/ 96457 w 5533231"/>
              <a:gd name="connsiteY4" fmla="*/ 481262 h 804751"/>
              <a:gd name="connsiteX5" fmla="*/ 0 w 5533231"/>
              <a:gd name="connsiteY5" fmla="*/ 804752 h 804751"/>
              <a:gd name="connsiteX6" fmla="*/ 204262 w 5533231"/>
              <a:gd name="connsiteY6" fmla="*/ 682166 h 804751"/>
              <a:gd name="connsiteX7" fmla="*/ 357459 w 5533231"/>
              <a:gd name="connsiteY7" fmla="*/ 732109 h 804751"/>
              <a:gd name="connsiteX8" fmla="*/ 5274500 w 5533231"/>
              <a:gd name="connsiteY8" fmla="*/ 732109 h 804751"/>
              <a:gd name="connsiteX9" fmla="*/ 5533232 w 5533231"/>
              <a:gd name="connsiteY9" fmla="*/ 473317 h 804751"/>
              <a:gd name="connsiteX10" fmla="*/ 5533232 w 5533231"/>
              <a:gd name="connsiteY10" fmla="*/ 258792 h 804751"/>
              <a:gd name="connsiteX11" fmla="*/ 5274500 w 5533231"/>
              <a:gd name="connsiteY11" fmla="*/ 0 h 80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3231" h="804751">
                <a:moveTo>
                  <a:pt x="5274500" y="0"/>
                </a:moveTo>
                <a:lnTo>
                  <a:pt x="356324" y="0"/>
                </a:lnTo>
                <a:cubicBezTo>
                  <a:pt x="213340" y="0"/>
                  <a:pt x="97592" y="115775"/>
                  <a:pt x="97592" y="258792"/>
                </a:cubicBezTo>
                <a:lnTo>
                  <a:pt x="97592" y="376837"/>
                </a:lnTo>
                <a:lnTo>
                  <a:pt x="96457" y="481262"/>
                </a:lnTo>
                <a:cubicBezTo>
                  <a:pt x="97592" y="706002"/>
                  <a:pt x="0" y="804752"/>
                  <a:pt x="0" y="804752"/>
                </a:cubicBezTo>
                <a:cubicBezTo>
                  <a:pt x="0" y="804752"/>
                  <a:pt x="123692" y="789996"/>
                  <a:pt x="204262" y="682166"/>
                </a:cubicBezTo>
                <a:cubicBezTo>
                  <a:pt x="247384" y="713948"/>
                  <a:pt x="299584" y="732109"/>
                  <a:pt x="357459" y="732109"/>
                </a:cubicBezTo>
                <a:lnTo>
                  <a:pt x="5274500" y="732109"/>
                </a:lnTo>
                <a:cubicBezTo>
                  <a:pt x="5417483" y="732109"/>
                  <a:pt x="5533232" y="616333"/>
                  <a:pt x="5533232" y="473317"/>
                </a:cubicBezTo>
                <a:lnTo>
                  <a:pt x="5533232" y="258792"/>
                </a:lnTo>
                <a:cubicBezTo>
                  <a:pt x="5533232" y="115775"/>
                  <a:pt x="5417483" y="0"/>
                  <a:pt x="5274500" y="0"/>
                </a:cubicBezTo>
                <a:close/>
              </a:path>
            </a:pathLst>
          </a:custGeom>
          <a:noFill/>
          <a:ln w="25400" cap="flat">
            <a:solidFill>
              <a:srgbClr val="063081"/>
            </a:solidFill>
            <a:prstDash val="solid"/>
            <a:miter/>
          </a:ln>
        </p:spPr>
        <p:txBody>
          <a:bodyPr rtlCol="0" anchor="ctr"/>
          <a:lstStyle/>
          <a:p>
            <a:endParaRPr lang="ru-RU"/>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1_баблы">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7" name="Полилиния 6"/>
          <p:cNvSpPr/>
          <p:nvPr userDrawn="1"/>
        </p:nvSpPr>
        <p:spPr>
          <a:xfrm>
            <a:off x="353922" y="1052513"/>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1" name="Текст 20"/>
          <p:cNvSpPr>
            <a:spLocks noGrp="1"/>
          </p:cNvSpPr>
          <p:nvPr>
            <p:ph type="body" sz="quarter" idx="17" hasCustomPrompt="1"/>
          </p:nvPr>
        </p:nvSpPr>
        <p:spPr>
          <a:xfrm>
            <a:off x="1001289" y="1075233"/>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1</a:t>
            </a:r>
            <a:endParaRPr lang="ru-RU" dirty="0"/>
          </a:p>
        </p:txBody>
      </p:sp>
      <p:sp>
        <p:nvSpPr>
          <p:cNvPr id="12" name="Полилиния 11"/>
          <p:cNvSpPr/>
          <p:nvPr userDrawn="1"/>
        </p:nvSpPr>
        <p:spPr>
          <a:xfrm>
            <a:off x="5119192" y="3634350"/>
            <a:ext cx="6198096" cy="2432085"/>
          </a:xfrm>
          <a:custGeom>
            <a:avLst/>
            <a:gdLst>
              <a:gd name="connsiteX0" fmla="*/ 3896866 w 4156732"/>
              <a:gd name="connsiteY0" fmla="*/ 0 h 1631069"/>
              <a:gd name="connsiteX1" fmla="*/ 356324 w 4156732"/>
              <a:gd name="connsiteY1" fmla="*/ 0 h 1631069"/>
              <a:gd name="connsiteX2" fmla="*/ 97592 w 4156732"/>
              <a:gd name="connsiteY2" fmla="*/ 258792 h 1631069"/>
              <a:gd name="connsiteX3" fmla="*/ 97592 w 4156732"/>
              <a:gd name="connsiteY3" fmla="*/ 1203155 h 1631069"/>
              <a:gd name="connsiteX4" fmla="*/ 96457 w 4156732"/>
              <a:gd name="connsiteY4" fmla="*/ 1307580 h 1631069"/>
              <a:gd name="connsiteX5" fmla="*/ 0 w 4156732"/>
              <a:gd name="connsiteY5" fmla="*/ 1631070 h 1631069"/>
              <a:gd name="connsiteX6" fmla="*/ 204262 w 4156732"/>
              <a:gd name="connsiteY6" fmla="*/ 1508484 h 1631069"/>
              <a:gd name="connsiteX7" fmla="*/ 357459 w 4156732"/>
              <a:gd name="connsiteY7" fmla="*/ 1558426 h 1631069"/>
              <a:gd name="connsiteX8" fmla="*/ 3898001 w 4156732"/>
              <a:gd name="connsiteY8" fmla="*/ 1558426 h 1631069"/>
              <a:gd name="connsiteX9" fmla="*/ 4156732 w 4156732"/>
              <a:gd name="connsiteY9" fmla="*/ 1299635 h 1631069"/>
              <a:gd name="connsiteX10" fmla="*/ 4156732 w 4156732"/>
              <a:gd name="connsiteY10" fmla="*/ 258792 h 1631069"/>
              <a:gd name="connsiteX11" fmla="*/ 3896866 w 4156732"/>
              <a:gd name="connsiteY11" fmla="*/ 0 h 163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6732" h="1631069">
                <a:moveTo>
                  <a:pt x="3896866" y="0"/>
                </a:moveTo>
                <a:lnTo>
                  <a:pt x="356324" y="0"/>
                </a:lnTo>
                <a:cubicBezTo>
                  <a:pt x="213340" y="0"/>
                  <a:pt x="97592" y="115775"/>
                  <a:pt x="97592" y="258792"/>
                </a:cubicBezTo>
                <a:lnTo>
                  <a:pt x="97592" y="1203155"/>
                </a:lnTo>
                <a:lnTo>
                  <a:pt x="96457" y="1307580"/>
                </a:lnTo>
                <a:cubicBezTo>
                  <a:pt x="97592" y="1532320"/>
                  <a:pt x="0" y="1631070"/>
                  <a:pt x="0" y="1631070"/>
                </a:cubicBezTo>
                <a:cubicBezTo>
                  <a:pt x="0" y="1631070"/>
                  <a:pt x="123692" y="1616314"/>
                  <a:pt x="204262" y="1508484"/>
                </a:cubicBezTo>
                <a:cubicBezTo>
                  <a:pt x="247384" y="1540266"/>
                  <a:pt x="299584" y="1558426"/>
                  <a:pt x="357459" y="1558426"/>
                </a:cubicBezTo>
                <a:lnTo>
                  <a:pt x="3898001" y="1558426"/>
                </a:lnTo>
                <a:cubicBezTo>
                  <a:pt x="4040984" y="1558426"/>
                  <a:pt x="4156732" y="1442651"/>
                  <a:pt x="4156732" y="1299635"/>
                </a:cubicBezTo>
                <a:lnTo>
                  <a:pt x="4156732" y="258792"/>
                </a:lnTo>
                <a:cubicBezTo>
                  <a:pt x="4155598" y="115775"/>
                  <a:pt x="4039849" y="0"/>
                  <a:pt x="3896866" y="0"/>
                </a:cubicBezTo>
                <a:close/>
              </a:path>
            </a:pathLst>
          </a:custGeom>
          <a:noFill/>
          <a:ln w="25400" cap="flat">
            <a:solidFill>
              <a:srgbClr val="063081"/>
            </a:solidFill>
            <a:prstDash val="solid"/>
            <a:miter/>
          </a:ln>
        </p:spPr>
        <p:txBody>
          <a:bodyPr rtlCol="0" anchor="ctr"/>
          <a:lstStyle/>
          <a:p>
            <a:endParaRPr lang="ru-RU"/>
          </a:p>
        </p:txBody>
      </p:sp>
      <p:sp>
        <p:nvSpPr>
          <p:cNvPr id="13" name="Текст 20"/>
          <p:cNvSpPr>
            <a:spLocks noGrp="1"/>
          </p:cNvSpPr>
          <p:nvPr>
            <p:ph type="body" sz="quarter" idx="18" hasCustomPrompt="1"/>
          </p:nvPr>
        </p:nvSpPr>
        <p:spPr>
          <a:xfrm>
            <a:off x="5766559" y="3657070"/>
            <a:ext cx="5098132" cy="2288002"/>
          </a:xfrm>
        </p:spPr>
        <p:txBody>
          <a:bodyPr lIns="0" tIns="0" rIns="0" bIns="0" anchor="ctr">
            <a:normAutofit/>
          </a:bodyPr>
          <a:lstStyle>
            <a:lvl1pPr marL="0" indent="0">
              <a:lnSpc>
                <a:spcPct val="100000"/>
              </a:lnSpc>
              <a:buFontTx/>
              <a:buNone/>
              <a:defRPr sz="3200" b="1" i="0">
                <a:solidFill>
                  <a:srgbClr val="C00000"/>
                </a:solidFill>
                <a:latin typeface="Gilroy" pitchFamily="2" charset="0"/>
              </a:defRPr>
            </a:lvl1pPr>
          </a:lstStyle>
          <a:p>
            <a:pPr lvl="0"/>
            <a:r>
              <a:rPr lang="ru-RU" dirty="0"/>
              <a:t>Описание пункта </a:t>
            </a:r>
            <a:r>
              <a:rPr lang="en-US" dirty="0"/>
              <a:t>2</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2_баблы">
    <p:spTree>
      <p:nvGrpSpPr>
        <p:cNvPr id="1" name=""/>
        <p:cNvGrpSpPr/>
        <p:nvPr/>
      </p:nvGrpSpPr>
      <p:grpSpPr>
        <a:xfrm>
          <a:off x="0" y="0"/>
          <a:ext cx="0" cy="0"/>
          <a:chOff x="0" y="0"/>
          <a:chExt cx="0" cy="0"/>
        </a:xfrm>
      </p:grpSpPr>
      <p:grpSp>
        <p:nvGrpSpPr>
          <p:cNvPr id="12" name="Группа 11"/>
          <p:cNvGrpSpPr/>
          <p:nvPr userDrawn="1"/>
        </p:nvGrpSpPr>
        <p:grpSpPr>
          <a:xfrm>
            <a:off x="6049962" y="104017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3"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4" name="Скругленный прямоугольник 13"/>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p:cNvGrpSpPr/>
          <p:nvPr userDrawn="1"/>
        </p:nvGrpSpPr>
        <p:grpSpPr>
          <a:xfrm>
            <a:off x="374877" y="4819378"/>
            <a:ext cx="4196991" cy="1480674"/>
            <a:chOff x="5665695" y="5225143"/>
            <a:chExt cx="4196991" cy="1480674"/>
          </a:xfrm>
          <a:gradFill flip="none" rotWithShape="1">
            <a:gsLst>
              <a:gs pos="100000">
                <a:srgbClr val="E2ECFF"/>
              </a:gs>
              <a:gs pos="0">
                <a:srgbClr val="EBB5CA">
                  <a:alpha val="1000"/>
                </a:srgbClr>
              </a:gs>
            </a:gsLst>
            <a:lin ang="8100000" scaled="1"/>
            <a:tileRect/>
          </a:gradFill>
        </p:grpSpPr>
        <p:sp>
          <p:nvSpPr>
            <p:cNvPr id="16"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17" name="Скругленный прямоугольник 16"/>
            <p:cNvSpPr/>
            <p:nvPr/>
          </p:nvSpPr>
          <p:spPr>
            <a:xfrm>
              <a:off x="5755341" y="5225143"/>
              <a:ext cx="4107345" cy="141467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8" name="Группа 17"/>
          <p:cNvGrpSpPr/>
          <p:nvPr userDrawn="1"/>
        </p:nvGrpSpPr>
        <p:grpSpPr>
          <a:xfrm>
            <a:off x="6049962" y="2736948"/>
            <a:ext cx="4196991" cy="1384380"/>
            <a:chOff x="5665695" y="5321437"/>
            <a:chExt cx="4196991" cy="1384380"/>
          </a:xfrm>
          <a:gradFill flip="none" rotWithShape="1">
            <a:gsLst>
              <a:gs pos="100000">
                <a:srgbClr val="E2ECFF"/>
              </a:gs>
              <a:gs pos="0">
                <a:srgbClr val="EBB5CA">
                  <a:alpha val="1000"/>
                </a:srgbClr>
              </a:gs>
            </a:gsLst>
            <a:lin ang="8100000" scaled="1"/>
            <a:tileRect/>
          </a:gradFill>
        </p:grpSpPr>
        <p:sp>
          <p:nvSpPr>
            <p:cNvPr id="19"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0" name="Скругленный прямоугольник 19"/>
            <p:cNvSpPr/>
            <p:nvPr/>
          </p:nvSpPr>
          <p:spPr>
            <a:xfrm>
              <a:off x="5755341" y="5321437"/>
              <a:ext cx="4107345" cy="13183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1" name="Группа 20"/>
          <p:cNvGrpSpPr/>
          <p:nvPr userDrawn="1"/>
        </p:nvGrpSpPr>
        <p:grpSpPr>
          <a:xfrm>
            <a:off x="389391" y="1052513"/>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2"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3" name="Скругленный прямоугольник 22"/>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4" name="Группа 23"/>
          <p:cNvGrpSpPr/>
          <p:nvPr userDrawn="1"/>
        </p:nvGrpSpPr>
        <p:grpSpPr>
          <a:xfrm>
            <a:off x="389391" y="2930634"/>
            <a:ext cx="5022397" cy="1647816"/>
            <a:chOff x="5665695" y="5058001"/>
            <a:chExt cx="5022397" cy="1647816"/>
          </a:xfrm>
          <a:gradFill flip="none" rotWithShape="1">
            <a:gsLst>
              <a:gs pos="100000">
                <a:srgbClr val="E2ECFF"/>
              </a:gs>
              <a:gs pos="0">
                <a:srgbClr val="EBB5CA">
                  <a:alpha val="1000"/>
                </a:srgbClr>
              </a:gs>
            </a:gsLst>
            <a:lin ang="8100000" scaled="1"/>
            <a:tileRect/>
          </a:gradFill>
        </p:grpSpPr>
        <p:sp>
          <p:nvSpPr>
            <p:cNvPr id="25"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6" name="Скругленный прямоугольник 25"/>
            <p:cNvSpPr/>
            <p:nvPr/>
          </p:nvSpPr>
          <p:spPr>
            <a:xfrm>
              <a:off x="5755341" y="5058001"/>
              <a:ext cx="4932751" cy="158182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27" name="Группа 26"/>
          <p:cNvGrpSpPr/>
          <p:nvPr userDrawn="1"/>
        </p:nvGrpSpPr>
        <p:grpSpPr>
          <a:xfrm>
            <a:off x="6049962" y="4370119"/>
            <a:ext cx="4698248" cy="1989367"/>
            <a:chOff x="5665695" y="4716450"/>
            <a:chExt cx="4698248" cy="1989367"/>
          </a:xfrm>
          <a:gradFill flip="none" rotWithShape="1">
            <a:gsLst>
              <a:gs pos="100000">
                <a:srgbClr val="E2ECFF"/>
              </a:gs>
              <a:gs pos="0">
                <a:srgbClr val="EBB5CA">
                  <a:alpha val="1000"/>
                </a:srgbClr>
              </a:gs>
            </a:gsLst>
            <a:lin ang="8100000" scaled="1"/>
            <a:tileRect/>
          </a:gradFill>
        </p:grpSpPr>
        <p:sp>
          <p:nvSpPr>
            <p:cNvPr id="28" name="Рисунок 9"/>
            <p:cNvSpPr/>
            <p:nvPr/>
          </p:nvSpPr>
          <p:spPr>
            <a:xfrm>
              <a:off x="5665695" y="6320856"/>
              <a:ext cx="216632" cy="384961"/>
            </a:xfrm>
            <a:custGeom>
              <a:avLst/>
              <a:gdLst>
                <a:gd name="connsiteX0" fmla="*/ 833656 w 834295"/>
                <a:gd name="connsiteY0" fmla="*/ 836465 h 1482566"/>
                <a:gd name="connsiteX1" fmla="*/ -639 w 834295"/>
                <a:gd name="connsiteY1" fmla="*/ 1482260 h 1482566"/>
                <a:gd name="connsiteX2" fmla="*/ 333688 w 834295"/>
                <a:gd name="connsiteY2" fmla="*/ 361644 h 1482566"/>
                <a:gd name="connsiteX3" fmla="*/ 338928 w 834295"/>
                <a:gd name="connsiteY3" fmla="*/ -306 h 1482566"/>
                <a:gd name="connsiteX4" fmla="*/ 430748 w 834295"/>
                <a:gd name="connsiteY4" fmla="*/ 218006 h 1482566"/>
                <a:gd name="connsiteX5" fmla="*/ 833656 w 834295"/>
                <a:gd name="connsiteY5" fmla="*/ 836560 h 14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4295" h="1482566">
                  <a:moveTo>
                    <a:pt x="833656" y="836465"/>
                  </a:moveTo>
                  <a:cubicBezTo>
                    <a:pt x="589149" y="1411680"/>
                    <a:pt x="-639" y="1482260"/>
                    <a:pt x="-639" y="1482260"/>
                  </a:cubicBezTo>
                  <a:cubicBezTo>
                    <a:pt x="-639" y="1482260"/>
                    <a:pt x="338928" y="1142313"/>
                    <a:pt x="333688" y="361644"/>
                  </a:cubicBezTo>
                  <a:lnTo>
                    <a:pt x="338928" y="-306"/>
                  </a:lnTo>
                  <a:lnTo>
                    <a:pt x="430748" y="218006"/>
                  </a:lnTo>
                  <a:cubicBezTo>
                    <a:pt x="526968" y="446633"/>
                    <a:pt x="663433" y="656137"/>
                    <a:pt x="833656" y="836560"/>
                  </a:cubicBezTo>
                  <a:close/>
                </a:path>
              </a:pathLst>
            </a:custGeom>
            <a:grpFill/>
            <a:ln w="9525" cap="flat">
              <a:noFill/>
              <a:prstDash val="solid"/>
              <a:miter/>
            </a:ln>
          </p:spPr>
          <p:txBody>
            <a:bodyPr rtlCol="0" anchor="ctr"/>
            <a:lstStyle/>
            <a:p>
              <a:endParaRPr lang="ru-RU"/>
            </a:p>
          </p:txBody>
        </p:sp>
        <p:sp>
          <p:nvSpPr>
            <p:cNvPr id="29" name="Скругленный прямоугольник 28"/>
            <p:cNvSpPr/>
            <p:nvPr/>
          </p:nvSpPr>
          <p:spPr>
            <a:xfrm>
              <a:off x="5755341" y="4716450"/>
              <a:ext cx="4608602" cy="19233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Заголовок 1"/>
          <p:cNvSpPr>
            <a:spLocks noGrp="1"/>
          </p:cNvSpPr>
          <p:nvPr>
            <p:ph type="title"/>
          </p:nvPr>
        </p:nvSpPr>
        <p:spPr>
          <a:xfrm>
            <a:off x="517358" y="348193"/>
            <a:ext cx="10074595" cy="390078"/>
          </a:xfrm>
        </p:spPr>
        <p:txBody>
          <a:bodyPr lIns="0" tIns="0" rIns="0" bIns="0">
            <a:noAutofit/>
          </a:bodyPr>
          <a:lstStyle>
            <a:lvl1pPr>
              <a:defRPr sz="2800" b="1" i="0">
                <a:solidFill>
                  <a:srgbClr val="E66F18"/>
                </a:solidFill>
                <a:latin typeface="Gilroy" pitchFamily="2" charset="0"/>
              </a:defRPr>
            </a:lvl1pPr>
          </a:lstStyle>
          <a:p>
            <a:r>
              <a:rPr lang="ru-RU" dirty="0"/>
              <a:t>Образец заголовка</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sp>
        <p:nvSpPr>
          <p:cNvPr id="11" name="Текст 20"/>
          <p:cNvSpPr>
            <a:spLocks noGrp="1"/>
          </p:cNvSpPr>
          <p:nvPr>
            <p:ph type="body" sz="quarter" idx="17" hasCustomPrompt="1"/>
          </p:nvPr>
        </p:nvSpPr>
        <p:spPr>
          <a:xfrm>
            <a:off x="798287" y="1075985"/>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1</a:t>
            </a:r>
            <a:endParaRPr lang="ru-RU" dirty="0"/>
          </a:p>
        </p:txBody>
      </p:sp>
      <p:sp>
        <p:nvSpPr>
          <p:cNvPr id="32" name="Текст 20"/>
          <p:cNvSpPr>
            <a:spLocks noGrp="1"/>
          </p:cNvSpPr>
          <p:nvPr>
            <p:ph type="body" sz="quarter" idx="18" hasCustomPrompt="1"/>
          </p:nvPr>
        </p:nvSpPr>
        <p:spPr>
          <a:xfrm>
            <a:off x="798287" y="2958573"/>
            <a:ext cx="4401241" cy="1547726"/>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2</a:t>
            </a:r>
            <a:endParaRPr lang="ru-RU" dirty="0"/>
          </a:p>
        </p:txBody>
      </p:sp>
      <p:sp>
        <p:nvSpPr>
          <p:cNvPr id="33" name="Текст 20"/>
          <p:cNvSpPr>
            <a:spLocks noGrp="1"/>
          </p:cNvSpPr>
          <p:nvPr>
            <p:ph type="body" sz="quarter" idx="19" hasCustomPrompt="1"/>
          </p:nvPr>
        </p:nvSpPr>
        <p:spPr>
          <a:xfrm>
            <a:off x="798288" y="4823232"/>
            <a:ext cx="3486842" cy="1410824"/>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3</a:t>
            </a:r>
            <a:endParaRPr lang="ru-RU" dirty="0"/>
          </a:p>
        </p:txBody>
      </p:sp>
      <p:sp>
        <p:nvSpPr>
          <p:cNvPr id="34" name="Текст 20"/>
          <p:cNvSpPr>
            <a:spLocks noGrp="1"/>
          </p:cNvSpPr>
          <p:nvPr>
            <p:ph type="body" sz="quarter" idx="20" hasCustomPrompt="1"/>
          </p:nvPr>
        </p:nvSpPr>
        <p:spPr>
          <a:xfrm>
            <a:off x="6428122" y="4367721"/>
            <a:ext cx="4107345" cy="1866335"/>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6</a:t>
            </a:r>
            <a:endParaRPr lang="ru-RU" dirty="0"/>
          </a:p>
        </p:txBody>
      </p:sp>
      <p:sp>
        <p:nvSpPr>
          <p:cNvPr id="35" name="Текст 20"/>
          <p:cNvSpPr>
            <a:spLocks noGrp="1"/>
          </p:cNvSpPr>
          <p:nvPr>
            <p:ph type="body" sz="quarter" idx="21" hasCustomPrompt="1"/>
          </p:nvPr>
        </p:nvSpPr>
        <p:spPr>
          <a:xfrm>
            <a:off x="6428123" y="2736145"/>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5</a:t>
            </a:r>
            <a:endParaRPr lang="ru-RU" dirty="0"/>
          </a:p>
        </p:txBody>
      </p:sp>
      <p:sp>
        <p:nvSpPr>
          <p:cNvPr id="36" name="Текст 20"/>
          <p:cNvSpPr>
            <a:spLocks noGrp="1"/>
          </p:cNvSpPr>
          <p:nvPr>
            <p:ph type="body" sz="quarter" idx="22" hasCustomPrompt="1"/>
          </p:nvPr>
        </p:nvSpPr>
        <p:spPr>
          <a:xfrm>
            <a:off x="6428123" y="1050781"/>
            <a:ext cx="3433054" cy="1318383"/>
          </a:xfrm>
        </p:spPr>
        <p:txBody>
          <a:bodyPr lIns="0" tIns="0" rIns="0" bIns="0" anchor="ctr">
            <a:normAutofit/>
          </a:bodyPr>
          <a:lstStyle>
            <a:lvl1pPr marL="0" indent="0">
              <a:lnSpc>
                <a:spcPct val="100000"/>
              </a:lnSpc>
              <a:buFontTx/>
              <a:buNone/>
              <a:defRPr sz="2400" b="1" i="0">
                <a:solidFill>
                  <a:schemeClr val="tx1"/>
                </a:solidFill>
                <a:latin typeface="Gilroy" pitchFamily="2" charset="0"/>
              </a:defRPr>
            </a:lvl1pPr>
          </a:lstStyle>
          <a:p>
            <a:pPr lvl="0"/>
            <a:r>
              <a:rPr lang="ru-RU" dirty="0"/>
              <a:t>Описание пункта </a:t>
            </a:r>
            <a:r>
              <a:rPr lang="en-US" dirty="0"/>
              <a:t>4</a:t>
            </a:r>
            <a:endParaRPr lang="ru-RU" dirty="0"/>
          </a:p>
        </p:txBody>
      </p:sp>
      <p:pic>
        <p:nvPicPr>
          <p:cNvPr id="3" name="Рисунок 3"/>
          <p:cNvPicPr>
            <a:picLocks noChangeAspect="1"/>
          </p:cNvPicPr>
          <p:nvPr userDrawn="1"/>
        </p:nvPicPr>
        <p:blipFill rotWithShape="1">
          <a:blip r:embed="rId2" cstate="print">
            <a:extLst>
              <a:ext uri="{28A0092B-C50C-407E-A947-70E740481C1C}">
                <a14:useLocalDpi xmlns:a14="http://schemas.microsoft.com/office/drawing/2010/main" val="0"/>
              </a:ext>
            </a:extLst>
          </a:blip>
          <a:srcRect l="82596" t="2612" r="-1" b="84004"/>
          <a:stretch>
            <a:fillRect/>
          </a:stretch>
        </p:blipFill>
        <p:spPr>
          <a:xfrm>
            <a:off x="10070465" y="0"/>
            <a:ext cx="2121535" cy="738505"/>
          </a:xfrm>
          <a:prstGeom prst="rect">
            <a:avLst/>
          </a:prstGeom>
        </p:spPr>
      </p:pic>
      <p:pic>
        <p:nvPicPr>
          <p:cNvPr id="9" name="Рисунок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48164" y="210821"/>
            <a:ext cx="1064552" cy="317039"/>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3_о компании">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517358" y="348193"/>
            <a:ext cx="10074595" cy="390078"/>
          </a:xfrm>
        </p:spPr>
        <p:txBody>
          <a:bodyPr lIns="0" tIns="0" rIns="0" bIns="0">
            <a:noAutofit/>
          </a:bodyPr>
          <a:lstStyle>
            <a:lvl1pPr>
              <a:defRPr sz="2800" b="1" i="0">
                <a:solidFill>
                  <a:srgbClr val="1190D0"/>
                </a:solidFill>
                <a:latin typeface="Gilroy" pitchFamily="2" charset="0"/>
              </a:defRPr>
            </a:lvl1pPr>
          </a:lstStyle>
          <a:p>
            <a:r>
              <a:rPr lang="ru-RU" dirty="0"/>
              <a:t>Компания </a:t>
            </a:r>
            <a:r>
              <a:rPr lang="en-US" dirty="0"/>
              <a:t>Postgres PRO</a:t>
            </a:r>
            <a:endParaRPr lang="ru-RU" dirty="0"/>
          </a:p>
        </p:txBody>
      </p:sp>
      <p:sp>
        <p:nvSpPr>
          <p:cNvPr id="6" name="Номер слайда 5"/>
          <p:cNvSpPr>
            <a:spLocks noGrp="1"/>
          </p:cNvSpPr>
          <p:nvPr>
            <p:ph type="sldNum" sz="quarter" idx="12"/>
          </p:nvPr>
        </p:nvSpPr>
        <p:spPr>
          <a:xfrm>
            <a:off x="10748210" y="6529137"/>
            <a:ext cx="1153545" cy="192338"/>
          </a:xfrm>
        </p:spPr>
        <p:txBody>
          <a:bodyPr lIns="0" tIns="0" rIns="0" bIns="0" anchor="b"/>
          <a:lstStyle>
            <a:lvl1pPr>
              <a:defRPr sz="1200" b="0" i="0">
                <a:solidFill>
                  <a:srgbClr val="1190D2"/>
                </a:solidFill>
                <a:latin typeface="GILROY-MEDIUM" pitchFamily="2" charset="0"/>
              </a:defRPr>
            </a:lvl1pPr>
          </a:lstStyle>
          <a:p>
            <a:fld id="{5922A24C-CA15-4196-882E-E2BB53882FD2}" type="slidenum">
              <a:rPr lang="ru-RU" smtClean="0"/>
            </a:fld>
            <a:endParaRPr lang="ru-RU" dirty="0"/>
          </a:p>
        </p:txBody>
      </p:sp>
      <p:pic>
        <p:nvPicPr>
          <p:cNvPr id="8" name="Рисунок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91953" y="158562"/>
            <a:ext cx="1309803" cy="390078"/>
          </a:xfrm>
          <a:prstGeom prst="rect">
            <a:avLst/>
          </a:prstGeom>
        </p:spPr>
      </p:pic>
      <p:sp>
        <p:nvSpPr>
          <p:cNvPr id="12" name="Рисунок 26"/>
          <p:cNvSpPr/>
          <p:nvPr userDrawn="1"/>
        </p:nvSpPr>
        <p:spPr>
          <a:xfrm>
            <a:off x="496457" y="1432878"/>
            <a:ext cx="4508200" cy="5425122"/>
          </a:xfrm>
          <a:custGeom>
            <a:avLst/>
            <a:gdLst>
              <a:gd name="connsiteX0" fmla="*/ 2996566 w 2997200"/>
              <a:gd name="connsiteY0" fmla="*/ 3606638 h 3606800"/>
              <a:gd name="connsiteX1" fmla="*/ -635 w 2997200"/>
              <a:gd name="connsiteY1" fmla="*/ 3606638 h 3606800"/>
              <a:gd name="connsiteX2" fmla="*/ -635 w 2997200"/>
              <a:gd name="connsiteY2" fmla="*/ 206824 h 3606800"/>
              <a:gd name="connsiteX3" fmla="*/ 206315 w 2997200"/>
              <a:gd name="connsiteY3" fmla="*/ -163 h 3606800"/>
              <a:gd name="connsiteX4" fmla="*/ 2789616 w 2997200"/>
              <a:gd name="connsiteY4" fmla="*/ -163 h 3606800"/>
              <a:gd name="connsiteX5" fmla="*/ 2996566 w 2997200"/>
              <a:gd name="connsiteY5" fmla="*/ 206824 h 36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00" h="3606800">
                <a:moveTo>
                  <a:pt x="2996566" y="3606638"/>
                </a:moveTo>
                <a:lnTo>
                  <a:pt x="-635" y="3606638"/>
                </a:lnTo>
                <a:lnTo>
                  <a:pt x="-635" y="206824"/>
                </a:lnTo>
                <a:cubicBezTo>
                  <a:pt x="-477" y="92574"/>
                  <a:pt x="92085" y="-5"/>
                  <a:pt x="206315" y="-163"/>
                </a:cubicBezTo>
                <a:lnTo>
                  <a:pt x="2789616" y="-163"/>
                </a:lnTo>
                <a:cubicBezTo>
                  <a:pt x="2903868" y="-58"/>
                  <a:pt x="2996461" y="92552"/>
                  <a:pt x="2996566" y="206824"/>
                </a:cubicBezTo>
                <a:close/>
              </a:path>
            </a:pathLst>
          </a:custGeom>
          <a:gradFill flip="none" rotWithShape="1">
            <a:gsLst>
              <a:gs pos="44000">
                <a:srgbClr val="185FEC"/>
              </a:gs>
              <a:gs pos="0">
                <a:srgbClr val="CB2461"/>
              </a:gs>
              <a:gs pos="100000">
                <a:srgbClr val="010B20"/>
              </a:gs>
            </a:gsLst>
            <a:lin ang="8100000" scaled="1"/>
            <a:tileRect/>
          </a:gradFill>
          <a:ln w="9495" cap="flat">
            <a:noFill/>
            <a:prstDash val="solid"/>
            <a:miter/>
          </a:ln>
        </p:spPr>
        <p:txBody>
          <a:bodyPr rtlCol="0" anchor="ctr"/>
          <a:lstStyle/>
          <a:p>
            <a:endParaRPr lang="ru-RU"/>
          </a:p>
        </p:txBody>
      </p:sp>
      <p:sp>
        <p:nvSpPr>
          <p:cNvPr id="14" name="Rectangle 5"/>
          <p:cNvSpPr>
            <a:spLocks noChangeArrowheads="1"/>
          </p:cNvSpPr>
          <p:nvPr userDrawn="1"/>
        </p:nvSpPr>
        <p:spPr bwMode="auto">
          <a:xfrm>
            <a:off x="1422534" y="1930887"/>
            <a:ext cx="26560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lgn="ctr" eaLnBrk="0" fontAlgn="base" hangingPunct="0">
              <a:spcBef>
                <a:spcPct val="0"/>
              </a:spcBef>
              <a:spcAft>
                <a:spcPct val="0"/>
              </a:spcAft>
            </a:pP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Протестировать </a:t>
            </a:r>
            <a:b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b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СУБД </a:t>
            </a:r>
            <a:r>
              <a:rPr lang="en-US" altLang="ru-RU" sz="2000" dirty="0">
                <a:solidFill>
                  <a:schemeClr val="bg1"/>
                </a:solidFill>
                <a:latin typeface="Gilroy" pitchFamily="2" charset="0"/>
                <a:ea typeface="Times New Roman" panose="02020603050405020304" pitchFamily="18" charset="0"/>
                <a:cs typeface="Segoe UI" panose="020B0502040204020203" pitchFamily="34" charset="0"/>
              </a:rPr>
              <a:t>Postgres Pro</a:t>
            </a:r>
            <a:r>
              <a:rPr lang="ru-RU" altLang="ru-RU" sz="2000" dirty="0">
                <a:solidFill>
                  <a:schemeClr val="bg1"/>
                </a:solidFill>
                <a:latin typeface="Gilroy" pitchFamily="2" charset="0"/>
                <a:ea typeface="Times New Roman" panose="02020603050405020304" pitchFamily="18" charset="0"/>
                <a:cs typeface="Segoe UI" panose="020B0502040204020203" pitchFamily="34" charset="0"/>
              </a:rPr>
              <a:t>:</a:t>
            </a:r>
            <a:endParaRPr kumimoji="0" lang="ru-RU" altLang="ru-RU" sz="2000" b="0" i="0" u="none" strike="noStrike" cap="none" normalizeH="0" baseline="0" dirty="0">
              <a:ln>
                <a:noFill/>
              </a:ln>
              <a:solidFill>
                <a:schemeClr val="bg1"/>
              </a:solidFill>
              <a:effectLst/>
              <a:latin typeface="Gilroy" pitchFamily="2" charset="0"/>
            </a:endParaRPr>
          </a:p>
        </p:txBody>
      </p:sp>
      <p:pic>
        <p:nvPicPr>
          <p:cNvPr id="15" name="Рисунок 11" descr="Изображение выглядит как черный&#10;&#10;Автоматически созданное описание"/>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642959" y="3012430"/>
            <a:ext cx="2215197" cy="221519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userDrawn="1"/>
        </p:nvSpPr>
        <p:spPr>
          <a:xfrm>
            <a:off x="6053472" y="2180607"/>
            <a:ext cx="5117106" cy="400110"/>
          </a:xfrm>
          <a:prstGeom prst="rect">
            <a:avLst/>
          </a:prstGeom>
        </p:spPr>
        <p:txBody>
          <a:bodyPr wrap="none">
            <a:spAutoFit/>
          </a:bodyPr>
          <a:lstStyle/>
          <a:p>
            <a:pPr lvl="0" eaLnBrk="0" fontAlgn="base" hangingPunct="0">
              <a:spcBef>
                <a:spcPct val="0"/>
              </a:spcBef>
              <a:spcAft>
                <a:spcPct val="0"/>
              </a:spcAft>
            </a:pPr>
            <a:r>
              <a:rPr lang="ru-RU" altLang="ru-RU" sz="2000" dirty="0">
                <a:latin typeface="Gilroy" pitchFamily="2" charset="0"/>
                <a:ea typeface="Times New Roman" panose="02020603050405020304" pitchFamily="18" charset="0"/>
                <a:cs typeface="Segoe UI" panose="020B0502040204020203" pitchFamily="34" charset="0"/>
              </a:rPr>
              <a:t>117036, Москва, ул. Дмитрия Ульянова, 7А</a:t>
            </a:r>
            <a:endParaRPr lang="ru-RU" altLang="ru-RU" sz="1600" dirty="0">
              <a:latin typeface="Gilroy" pitchFamily="2" charset="0"/>
            </a:endParaRPr>
          </a:p>
        </p:txBody>
      </p:sp>
      <p:sp>
        <p:nvSpPr>
          <p:cNvPr id="17" name="Прямоугольник 16"/>
          <p:cNvSpPr/>
          <p:nvPr userDrawn="1"/>
        </p:nvSpPr>
        <p:spPr>
          <a:xfrm>
            <a:off x="6053472" y="2855724"/>
            <a:ext cx="2188420"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8</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(495)</a:t>
            </a:r>
            <a:r>
              <a:rPr lang="ru-RU" altLang="ru-RU" sz="2000" dirty="0">
                <a:latin typeface="Gilroy" pitchFamily="2" charset="0"/>
                <a:ea typeface="Times New Roman" panose="02020603050405020304" pitchFamily="18" charset="0"/>
                <a:cs typeface="Segoe UI" panose="020B0502040204020203" pitchFamily="34" charset="0"/>
              </a:rPr>
              <a:t> </a:t>
            </a:r>
            <a:r>
              <a:rPr lang="en-US" altLang="ru-RU" sz="2000" dirty="0">
                <a:latin typeface="Gilroy" pitchFamily="2" charset="0"/>
                <a:ea typeface="Times New Roman" panose="02020603050405020304" pitchFamily="18" charset="0"/>
                <a:cs typeface="Segoe UI" panose="020B0502040204020203" pitchFamily="34" charset="0"/>
              </a:rPr>
              <a:t>150-06-91</a:t>
            </a:r>
            <a:endParaRPr lang="ru-RU" sz="2000" dirty="0">
              <a:latin typeface="Gilroy" pitchFamily="2" charset="0"/>
            </a:endParaRPr>
          </a:p>
        </p:txBody>
      </p:sp>
      <p:sp>
        <p:nvSpPr>
          <p:cNvPr id="18" name="Прямоугольник 17"/>
          <p:cNvSpPr/>
          <p:nvPr userDrawn="1"/>
        </p:nvSpPr>
        <p:spPr>
          <a:xfrm>
            <a:off x="6053472" y="3530841"/>
            <a:ext cx="2775119" cy="400110"/>
          </a:xfrm>
          <a:prstGeom prst="rect">
            <a:avLst/>
          </a:prstGeom>
        </p:spPr>
        <p:txBody>
          <a:bodyPr wrap="none">
            <a:spAutoFit/>
          </a:bodyPr>
          <a:lstStyle/>
          <a:p>
            <a:r>
              <a:rPr lang="en-US" altLang="ru-RU" sz="2000" dirty="0">
                <a:latin typeface="Gilroy" pitchFamily="2" charset="0"/>
                <a:ea typeface="Times New Roman" panose="02020603050405020304" pitchFamily="18" charset="0"/>
                <a:cs typeface="Segoe UI" panose="020B0502040204020203" pitchFamily="34" charset="0"/>
              </a:rPr>
              <a:t>sales@postgrespro.ru </a:t>
            </a:r>
            <a:endParaRPr lang="ru-RU" sz="2000" dirty="0">
              <a:latin typeface="Gilroy" pitchFamily="2" charset="0"/>
            </a:endParaRPr>
          </a:p>
        </p:txBody>
      </p:sp>
      <p:sp>
        <p:nvSpPr>
          <p:cNvPr id="19" name="Прямоугольник 18"/>
          <p:cNvSpPr/>
          <p:nvPr userDrawn="1"/>
        </p:nvSpPr>
        <p:spPr>
          <a:xfrm>
            <a:off x="6053472" y="4205958"/>
            <a:ext cx="2075248" cy="400110"/>
          </a:xfrm>
          <a:prstGeom prst="rect">
            <a:avLst/>
          </a:prstGeom>
        </p:spPr>
        <p:txBody>
          <a:bodyPr wrap="none">
            <a:spAutoFit/>
          </a:bodyPr>
          <a:lstStyle/>
          <a:p>
            <a:r>
              <a:rPr lang="ru-RU" altLang="ru-RU" sz="2000" spc="70" dirty="0" err="1">
                <a:latin typeface="Gilroy" pitchFamily="2" charset="0"/>
                <a:ea typeface="Times New Roman" panose="02020603050405020304" pitchFamily="18" charset="0"/>
                <a:cs typeface="Segoe UI" panose="020B0502040204020203" pitchFamily="34" charset="0"/>
              </a:rPr>
              <a:t>postgrespro.ru</a:t>
            </a:r>
            <a:endParaRPr lang="ru-RU" sz="2000" spc="70" dirty="0">
              <a:latin typeface="Gilroy" pitchFamily="2" charset="0"/>
            </a:endParaRPr>
          </a:p>
        </p:txBody>
      </p:sp>
      <p:grpSp>
        <p:nvGrpSpPr>
          <p:cNvPr id="20" name="Группа 19"/>
          <p:cNvGrpSpPr/>
          <p:nvPr userDrawn="1"/>
        </p:nvGrpSpPr>
        <p:grpSpPr>
          <a:xfrm>
            <a:off x="5608143" y="2873355"/>
            <a:ext cx="340384" cy="341050"/>
            <a:chOff x="9893704" y="2720603"/>
            <a:chExt cx="467557" cy="468472"/>
          </a:xfrm>
          <a:solidFill>
            <a:srgbClr val="1190D2"/>
          </a:solidFill>
        </p:grpSpPr>
        <p:sp>
          <p:nvSpPr>
            <p:cNvPr id="21" name="Полилиния: фигура 19"/>
            <p:cNvSpPr/>
            <p:nvPr/>
          </p:nvSpPr>
          <p:spPr>
            <a:xfrm>
              <a:off x="10074985" y="2978059"/>
              <a:ext cx="21204" cy="21246"/>
            </a:xfrm>
            <a:custGeom>
              <a:avLst/>
              <a:gdLst>
                <a:gd name="connsiteX0" fmla="*/ 253380 w 253379"/>
                <a:gd name="connsiteY0" fmla="*/ 126989 h 253875"/>
                <a:gd name="connsiteX1" fmla="*/ 126690 w 253379"/>
                <a:gd name="connsiteY1" fmla="*/ 253926 h 253875"/>
                <a:gd name="connsiteX2" fmla="*/ 0 w 253379"/>
                <a:gd name="connsiteY2" fmla="*/ 126989 h 253875"/>
                <a:gd name="connsiteX3" fmla="*/ 126690 w 253379"/>
                <a:gd name="connsiteY3" fmla="*/ 0 h 253875"/>
                <a:gd name="connsiteX4" fmla="*/ 253380 w 253379"/>
                <a:gd name="connsiteY4" fmla="*/ 126989 h 25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79" h="253875">
                  <a:moveTo>
                    <a:pt x="253380" y="126989"/>
                  </a:moveTo>
                  <a:cubicBezTo>
                    <a:pt x="253380" y="197097"/>
                    <a:pt x="196673" y="253926"/>
                    <a:pt x="126690" y="253926"/>
                  </a:cubicBezTo>
                  <a:cubicBezTo>
                    <a:pt x="56719" y="253926"/>
                    <a:pt x="0" y="197097"/>
                    <a:pt x="0" y="126989"/>
                  </a:cubicBezTo>
                  <a:cubicBezTo>
                    <a:pt x="0" y="56868"/>
                    <a:pt x="56719" y="0"/>
                    <a:pt x="126690" y="0"/>
                  </a:cubicBezTo>
                  <a:cubicBezTo>
                    <a:pt x="196673" y="0"/>
                    <a:pt x="253380" y="56868"/>
                    <a:pt x="253380" y="126989"/>
                  </a:cubicBezTo>
                  <a:close/>
                </a:path>
              </a:pathLst>
            </a:custGeom>
            <a:grpFill/>
            <a:ln w="6350" cap="flat">
              <a:solidFill>
                <a:srgbClr val="1190D2"/>
              </a:solidFill>
              <a:prstDash val="solid"/>
              <a:miter/>
            </a:ln>
          </p:spPr>
          <p:txBody>
            <a:bodyPr rtlCol="0" anchor="ctr"/>
            <a:lstStyle/>
            <a:p>
              <a:endParaRPr lang="ru-RU"/>
            </a:p>
          </p:txBody>
        </p:sp>
        <p:sp>
          <p:nvSpPr>
            <p:cNvPr id="22" name="Полилиния: фигура 20"/>
            <p:cNvSpPr/>
            <p:nvPr/>
          </p:nvSpPr>
          <p:spPr>
            <a:xfrm>
              <a:off x="9893704" y="2720603"/>
              <a:ext cx="467557" cy="468472"/>
            </a:xfrm>
            <a:custGeom>
              <a:avLst/>
              <a:gdLst>
                <a:gd name="connsiteX0" fmla="*/ 4498043 w 5587026"/>
                <a:gd name="connsiteY0" fmla="*/ 3343156 h 5597959"/>
                <a:gd name="connsiteX1" fmla="*/ 3960548 w 5587026"/>
                <a:gd name="connsiteY1" fmla="*/ 3343156 h 5597959"/>
                <a:gd name="connsiteX2" fmla="*/ 3543611 w 5587026"/>
                <a:gd name="connsiteY2" fmla="*/ 3760908 h 5597959"/>
                <a:gd name="connsiteX3" fmla="*/ 3220501 w 5587026"/>
                <a:gd name="connsiteY3" fmla="*/ 3791843 h 5597959"/>
                <a:gd name="connsiteX4" fmla="*/ 2798320 w 5587026"/>
                <a:gd name="connsiteY4" fmla="*/ 3484818 h 5597959"/>
                <a:gd name="connsiteX5" fmla="*/ 2620067 w 5587026"/>
                <a:gd name="connsiteY5" fmla="*/ 3503161 h 5597959"/>
                <a:gd name="connsiteX6" fmla="*/ 2638374 w 5587026"/>
                <a:gd name="connsiteY6" fmla="*/ 3681724 h 5597959"/>
                <a:gd name="connsiteX7" fmla="*/ 3083271 w 5587026"/>
                <a:gd name="connsiteY7" fmla="*/ 4005264 h 5597959"/>
                <a:gd name="connsiteX8" fmla="*/ 3722814 w 5587026"/>
                <a:gd name="connsiteY8" fmla="*/ 3940411 h 5597959"/>
                <a:gd name="connsiteX9" fmla="*/ 4139751 w 5587026"/>
                <a:gd name="connsiteY9" fmla="*/ 3522646 h 5597959"/>
                <a:gd name="connsiteX10" fmla="*/ 4318891 w 5587026"/>
                <a:gd name="connsiteY10" fmla="*/ 3522646 h 5597959"/>
                <a:gd name="connsiteX11" fmla="*/ 5304310 w 5587026"/>
                <a:gd name="connsiteY11" fmla="*/ 4510134 h 5597959"/>
                <a:gd name="connsiteX12" fmla="*/ 5304310 w 5587026"/>
                <a:gd name="connsiteY12" fmla="*/ 4689637 h 5597959"/>
                <a:gd name="connsiteX13" fmla="*/ 4935516 w 5587026"/>
                <a:gd name="connsiteY13" fmla="*/ 5059140 h 5597959"/>
                <a:gd name="connsiteX14" fmla="*/ 3791151 w 5587026"/>
                <a:gd name="connsiteY14" fmla="*/ 5261746 h 5597959"/>
                <a:gd name="connsiteX15" fmla="*/ 343156 w 5587026"/>
                <a:gd name="connsiteY15" fmla="*/ 1786085 h 5597959"/>
                <a:gd name="connsiteX16" fmla="*/ 551601 w 5587026"/>
                <a:gd name="connsiteY16" fmla="*/ 654840 h 5597959"/>
                <a:gd name="connsiteX17" fmla="*/ 914597 w 5587026"/>
                <a:gd name="connsiteY17" fmla="*/ 291189 h 5597959"/>
                <a:gd name="connsiteX18" fmla="*/ 1093695 w 5587026"/>
                <a:gd name="connsiteY18" fmla="*/ 291189 h 5597959"/>
                <a:gd name="connsiteX19" fmla="*/ 2079253 w 5587026"/>
                <a:gd name="connsiteY19" fmla="*/ 1278676 h 5597959"/>
                <a:gd name="connsiteX20" fmla="*/ 2079253 w 5587026"/>
                <a:gd name="connsiteY20" fmla="*/ 1458128 h 5597959"/>
                <a:gd name="connsiteX21" fmla="*/ 1662316 w 5587026"/>
                <a:gd name="connsiteY21" fmla="*/ 1875932 h 5597959"/>
                <a:gd name="connsiteX22" fmla="*/ 1597628 w 5587026"/>
                <a:gd name="connsiteY22" fmla="*/ 2516714 h 5597959"/>
                <a:gd name="connsiteX23" fmla="*/ 1826266 w 5587026"/>
                <a:gd name="connsiteY23" fmla="*/ 2842792 h 5597959"/>
                <a:gd name="connsiteX24" fmla="*/ 2003885 w 5587026"/>
                <a:gd name="connsiteY24" fmla="*/ 2866542 h 5597959"/>
                <a:gd name="connsiteX25" fmla="*/ 2027639 w 5587026"/>
                <a:gd name="connsiteY25" fmla="*/ 2688626 h 5597959"/>
                <a:gd name="connsiteX26" fmla="*/ 1810632 w 5587026"/>
                <a:gd name="connsiteY26" fmla="*/ 2379164 h 5597959"/>
                <a:gd name="connsiteX27" fmla="*/ 1841506 w 5587026"/>
                <a:gd name="connsiteY27" fmla="*/ 2055422 h 5597959"/>
                <a:gd name="connsiteX28" fmla="*/ 2258456 w 5587026"/>
                <a:gd name="connsiteY28" fmla="*/ 1637669 h 5597959"/>
                <a:gd name="connsiteX29" fmla="*/ 2258456 w 5587026"/>
                <a:gd name="connsiteY29" fmla="*/ 1099123 h 5597959"/>
                <a:gd name="connsiteX30" fmla="*/ 1272897 w 5587026"/>
                <a:gd name="connsiteY30" fmla="*/ 111641 h 5597959"/>
                <a:gd name="connsiteX31" fmla="*/ 735351 w 5587026"/>
                <a:gd name="connsiteY31" fmla="*/ 111641 h 5597959"/>
                <a:gd name="connsiteX32" fmla="*/ 372404 w 5587026"/>
                <a:gd name="connsiteY32" fmla="*/ 475299 h 5597959"/>
                <a:gd name="connsiteX33" fmla="*/ 113085 w 5587026"/>
                <a:gd name="connsiteY33" fmla="*/ 1892586 h 5597959"/>
                <a:gd name="connsiteX34" fmla="*/ 3685542 w 5587026"/>
                <a:gd name="connsiteY34" fmla="*/ 5492569 h 5597959"/>
                <a:gd name="connsiteX35" fmla="*/ 5114668 w 5587026"/>
                <a:gd name="connsiteY35" fmla="*/ 5238694 h 5597959"/>
                <a:gd name="connsiteX36" fmla="*/ 5483500 w 5587026"/>
                <a:gd name="connsiteY36" fmla="*/ 4869178 h 5597959"/>
                <a:gd name="connsiteX37" fmla="*/ 5483500 w 5587026"/>
                <a:gd name="connsiteY37" fmla="*/ 4330644 h 559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87026" h="5597959">
                  <a:moveTo>
                    <a:pt x="4498043" y="3343156"/>
                  </a:moveTo>
                  <a:cubicBezTo>
                    <a:pt x="4349879" y="3194651"/>
                    <a:pt x="4108724" y="3194651"/>
                    <a:pt x="3960548" y="3343156"/>
                  </a:cubicBezTo>
                  <a:lnTo>
                    <a:pt x="3543611" y="3760908"/>
                  </a:lnTo>
                  <a:cubicBezTo>
                    <a:pt x="3464823" y="3839851"/>
                    <a:pt x="3316861" y="3853979"/>
                    <a:pt x="3220501" y="3791843"/>
                  </a:cubicBezTo>
                  <a:cubicBezTo>
                    <a:pt x="3074757" y="3697731"/>
                    <a:pt x="2932674" y="3594455"/>
                    <a:pt x="2798320" y="3484818"/>
                  </a:cubicBezTo>
                  <a:cubicBezTo>
                    <a:pt x="2744033" y="3440593"/>
                    <a:pt x="2664256" y="3448768"/>
                    <a:pt x="2620067" y="3503161"/>
                  </a:cubicBezTo>
                  <a:cubicBezTo>
                    <a:pt x="2575916" y="3557554"/>
                    <a:pt x="2584087" y="3637487"/>
                    <a:pt x="2638374" y="3681724"/>
                  </a:cubicBezTo>
                  <a:cubicBezTo>
                    <a:pt x="2780013" y="3797251"/>
                    <a:pt x="2929659" y="3906087"/>
                    <a:pt x="3083271" y="4005264"/>
                  </a:cubicBezTo>
                  <a:cubicBezTo>
                    <a:pt x="3279349" y="4131808"/>
                    <a:pt x="3560246" y="4103298"/>
                    <a:pt x="3722814" y="3940411"/>
                  </a:cubicBezTo>
                  <a:lnTo>
                    <a:pt x="4139751" y="3522646"/>
                  </a:lnTo>
                  <a:cubicBezTo>
                    <a:pt x="4189185" y="3473165"/>
                    <a:pt x="4269507" y="3473216"/>
                    <a:pt x="4318891" y="3522646"/>
                  </a:cubicBezTo>
                  <a:lnTo>
                    <a:pt x="5304310" y="4510134"/>
                  </a:lnTo>
                  <a:cubicBezTo>
                    <a:pt x="5353694" y="4559627"/>
                    <a:pt x="5353694" y="4640156"/>
                    <a:pt x="5304310" y="4689637"/>
                  </a:cubicBezTo>
                  <a:lnTo>
                    <a:pt x="4935516" y="5059140"/>
                  </a:lnTo>
                  <a:cubicBezTo>
                    <a:pt x="4637402" y="5357850"/>
                    <a:pt x="4177504" y="5439268"/>
                    <a:pt x="3791151" y="5261746"/>
                  </a:cubicBezTo>
                  <a:cubicBezTo>
                    <a:pt x="1856760" y="4373384"/>
                    <a:pt x="848381" y="2881318"/>
                    <a:pt x="343156" y="1786085"/>
                  </a:cubicBezTo>
                  <a:cubicBezTo>
                    <a:pt x="169057" y="1408838"/>
                    <a:pt x="252791" y="954198"/>
                    <a:pt x="551601" y="654840"/>
                  </a:cubicBezTo>
                  <a:lnTo>
                    <a:pt x="914597" y="291189"/>
                  </a:lnTo>
                  <a:cubicBezTo>
                    <a:pt x="964037" y="241604"/>
                    <a:pt x="1044109" y="241456"/>
                    <a:pt x="1093695" y="291189"/>
                  </a:cubicBezTo>
                  <a:lnTo>
                    <a:pt x="2079253" y="1278676"/>
                  </a:lnTo>
                  <a:cubicBezTo>
                    <a:pt x="2128649" y="1328157"/>
                    <a:pt x="2128649" y="1408635"/>
                    <a:pt x="2079253" y="1458128"/>
                  </a:cubicBezTo>
                  <a:lnTo>
                    <a:pt x="1662316" y="1875932"/>
                  </a:lnTo>
                  <a:cubicBezTo>
                    <a:pt x="1499748" y="2038818"/>
                    <a:pt x="1471344" y="2320265"/>
                    <a:pt x="1597628" y="2516714"/>
                  </a:cubicBezTo>
                  <a:cubicBezTo>
                    <a:pt x="1669246" y="2628039"/>
                    <a:pt x="1746147" y="2737713"/>
                    <a:pt x="1826266" y="2842792"/>
                  </a:cubicBezTo>
                  <a:cubicBezTo>
                    <a:pt x="1868783" y="2898467"/>
                    <a:pt x="1948306" y="2909130"/>
                    <a:pt x="2003885" y="2866542"/>
                  </a:cubicBezTo>
                  <a:cubicBezTo>
                    <a:pt x="2059464" y="2823993"/>
                    <a:pt x="2070093" y="2744314"/>
                    <a:pt x="2027639" y="2688626"/>
                  </a:cubicBezTo>
                  <a:cubicBezTo>
                    <a:pt x="1951575" y="2588916"/>
                    <a:pt x="1878576" y="2484840"/>
                    <a:pt x="1810632" y="2379164"/>
                  </a:cubicBezTo>
                  <a:cubicBezTo>
                    <a:pt x="1748579" y="2282679"/>
                    <a:pt x="1762731" y="2134365"/>
                    <a:pt x="1841506" y="2055422"/>
                  </a:cubicBezTo>
                  <a:lnTo>
                    <a:pt x="2258456" y="1637669"/>
                  </a:lnTo>
                  <a:cubicBezTo>
                    <a:pt x="2406962" y="1488873"/>
                    <a:pt x="2407013" y="1247983"/>
                    <a:pt x="2258456" y="1099123"/>
                  </a:cubicBezTo>
                  <a:lnTo>
                    <a:pt x="1272897" y="111641"/>
                  </a:lnTo>
                  <a:cubicBezTo>
                    <a:pt x="1124329" y="-37214"/>
                    <a:pt x="883964" y="-37214"/>
                    <a:pt x="735351" y="111641"/>
                  </a:cubicBezTo>
                  <a:lnTo>
                    <a:pt x="372404" y="475299"/>
                  </a:lnTo>
                  <a:cubicBezTo>
                    <a:pt x="-1183" y="849614"/>
                    <a:pt x="-105356" y="1419197"/>
                    <a:pt x="113085" y="1892586"/>
                  </a:cubicBezTo>
                  <a:cubicBezTo>
                    <a:pt x="844225" y="3477431"/>
                    <a:pt x="2073311" y="4752115"/>
                    <a:pt x="3685542" y="5492569"/>
                  </a:cubicBezTo>
                  <a:cubicBezTo>
                    <a:pt x="4165925" y="5713276"/>
                    <a:pt x="4740679" y="5613402"/>
                    <a:pt x="5114668" y="5238694"/>
                  </a:cubicBezTo>
                  <a:lnTo>
                    <a:pt x="5483500" y="4869178"/>
                  </a:lnTo>
                  <a:cubicBezTo>
                    <a:pt x="5631664" y="4720673"/>
                    <a:pt x="5631664" y="4479097"/>
                    <a:pt x="5483500" y="4330644"/>
                  </a:cubicBezTo>
                  <a:close/>
                </a:path>
              </a:pathLst>
            </a:custGeom>
            <a:grpFill/>
            <a:ln w="6350" cap="flat">
              <a:solidFill>
                <a:srgbClr val="1190D2"/>
              </a:solidFill>
              <a:prstDash val="solid"/>
              <a:miter/>
            </a:ln>
          </p:spPr>
          <p:txBody>
            <a:bodyPr rtlCol="0" anchor="ctr"/>
            <a:lstStyle/>
            <a:p>
              <a:endParaRPr lang="ru-RU"/>
            </a:p>
          </p:txBody>
        </p:sp>
      </p:grpSp>
      <p:grpSp>
        <p:nvGrpSpPr>
          <p:cNvPr id="23" name="Группа 22"/>
          <p:cNvGrpSpPr/>
          <p:nvPr userDrawn="1"/>
        </p:nvGrpSpPr>
        <p:grpSpPr>
          <a:xfrm>
            <a:off x="5601004" y="3642918"/>
            <a:ext cx="354663" cy="229977"/>
            <a:chOff x="10235336" y="3151228"/>
            <a:chExt cx="546011" cy="354054"/>
          </a:xfrm>
          <a:solidFill>
            <a:srgbClr val="1190D2"/>
          </a:solidFill>
        </p:grpSpPr>
        <p:sp>
          <p:nvSpPr>
            <p:cNvPr id="24" name="Полилиния: фигура 2052"/>
            <p:cNvSpPr/>
            <p:nvPr/>
          </p:nvSpPr>
          <p:spPr>
            <a:xfrm>
              <a:off x="10235336" y="3151228"/>
              <a:ext cx="546011" cy="354054"/>
            </a:xfrm>
            <a:custGeom>
              <a:avLst/>
              <a:gdLst>
                <a:gd name="connsiteX0" fmla="*/ 546011 w 546011"/>
                <a:gd name="connsiteY0" fmla="*/ 57487 h 354054"/>
                <a:gd name="connsiteX1" fmla="*/ 528502 w 546011"/>
                <a:gd name="connsiteY1" fmla="*/ 16217 h 354054"/>
                <a:gd name="connsiteX2" fmla="*/ 528090 w 546011"/>
                <a:gd name="connsiteY2" fmla="*/ 15801 h 354054"/>
                <a:gd name="connsiteX3" fmla="*/ 488533 w 546011"/>
                <a:gd name="connsiteY3" fmla="*/ 0 h 354054"/>
                <a:gd name="connsiteX4" fmla="*/ 57479 w 546011"/>
                <a:gd name="connsiteY4" fmla="*/ 0 h 354054"/>
                <a:gd name="connsiteX5" fmla="*/ 17921 w 546011"/>
                <a:gd name="connsiteY5" fmla="*/ 15801 h 354054"/>
                <a:gd name="connsiteX6" fmla="*/ 17509 w 546011"/>
                <a:gd name="connsiteY6" fmla="*/ 16217 h 354054"/>
                <a:gd name="connsiteX7" fmla="*/ 0 w 546011"/>
                <a:gd name="connsiteY7" fmla="*/ 57487 h 354054"/>
                <a:gd name="connsiteX8" fmla="*/ 0 w 546011"/>
                <a:gd name="connsiteY8" fmla="*/ 296863 h 354054"/>
                <a:gd name="connsiteX9" fmla="*/ 14388 w 546011"/>
                <a:gd name="connsiteY9" fmla="*/ 334867 h 354054"/>
                <a:gd name="connsiteX10" fmla="*/ 14888 w 546011"/>
                <a:gd name="connsiteY10" fmla="*/ 335462 h 354054"/>
                <a:gd name="connsiteX11" fmla="*/ 29260 w 546011"/>
                <a:gd name="connsiteY11" fmla="*/ 346930 h 354054"/>
                <a:gd name="connsiteX12" fmla="*/ 52567 w 546011"/>
                <a:gd name="connsiteY12" fmla="*/ 354141 h 354054"/>
                <a:gd name="connsiteX13" fmla="*/ 52580 w 546011"/>
                <a:gd name="connsiteY13" fmla="*/ 354141 h 354054"/>
                <a:gd name="connsiteX14" fmla="*/ 52817 w 546011"/>
                <a:gd name="connsiteY14" fmla="*/ 354163 h 354054"/>
                <a:gd name="connsiteX15" fmla="*/ 57479 w 546011"/>
                <a:gd name="connsiteY15" fmla="*/ 354349 h 354054"/>
                <a:gd name="connsiteX16" fmla="*/ 488533 w 546011"/>
                <a:gd name="connsiteY16" fmla="*/ 354349 h 354054"/>
                <a:gd name="connsiteX17" fmla="*/ 493194 w 546011"/>
                <a:gd name="connsiteY17" fmla="*/ 354163 h 354054"/>
                <a:gd name="connsiteX18" fmla="*/ 493431 w 546011"/>
                <a:gd name="connsiteY18" fmla="*/ 354141 h 354054"/>
                <a:gd name="connsiteX19" fmla="*/ 493444 w 546011"/>
                <a:gd name="connsiteY19" fmla="*/ 354141 h 354054"/>
                <a:gd name="connsiteX20" fmla="*/ 516751 w 546011"/>
                <a:gd name="connsiteY20" fmla="*/ 346930 h 354054"/>
                <a:gd name="connsiteX21" fmla="*/ 531123 w 546011"/>
                <a:gd name="connsiteY21" fmla="*/ 335462 h 354054"/>
                <a:gd name="connsiteX22" fmla="*/ 531623 w 546011"/>
                <a:gd name="connsiteY22" fmla="*/ 334867 h 354054"/>
                <a:gd name="connsiteX23" fmla="*/ 546011 w 546011"/>
                <a:gd name="connsiteY23" fmla="*/ 296867 h 354054"/>
                <a:gd name="connsiteX24" fmla="*/ 506540 w 546011"/>
                <a:gd name="connsiteY24" fmla="*/ 328206 h 354054"/>
                <a:gd name="connsiteX25" fmla="*/ 506411 w 546011"/>
                <a:gd name="connsiteY25" fmla="*/ 328276 h 354054"/>
                <a:gd name="connsiteX26" fmla="*/ 506274 w 546011"/>
                <a:gd name="connsiteY26" fmla="*/ 328355 h 354054"/>
                <a:gd name="connsiteX27" fmla="*/ 492882 w 546011"/>
                <a:gd name="connsiteY27" fmla="*/ 332759 h 354054"/>
                <a:gd name="connsiteX28" fmla="*/ 492865 w 546011"/>
                <a:gd name="connsiteY28" fmla="*/ 332759 h 354054"/>
                <a:gd name="connsiteX29" fmla="*/ 492585 w 546011"/>
                <a:gd name="connsiteY29" fmla="*/ 332793 h 354054"/>
                <a:gd name="connsiteX30" fmla="*/ 488528 w 546011"/>
                <a:gd name="connsiteY30" fmla="*/ 333021 h 354054"/>
                <a:gd name="connsiteX31" fmla="*/ 57483 w 546011"/>
                <a:gd name="connsiteY31" fmla="*/ 333021 h 354054"/>
                <a:gd name="connsiteX32" fmla="*/ 53426 w 546011"/>
                <a:gd name="connsiteY32" fmla="*/ 332793 h 354054"/>
                <a:gd name="connsiteX33" fmla="*/ 53134 w 546011"/>
                <a:gd name="connsiteY33" fmla="*/ 332759 h 354054"/>
                <a:gd name="connsiteX34" fmla="*/ 39691 w 546011"/>
                <a:gd name="connsiteY34" fmla="*/ 328331 h 354054"/>
                <a:gd name="connsiteX35" fmla="*/ 39662 w 546011"/>
                <a:gd name="connsiteY35" fmla="*/ 328314 h 354054"/>
                <a:gd name="connsiteX36" fmla="*/ 39441 w 546011"/>
                <a:gd name="connsiteY36" fmla="*/ 328189 h 354054"/>
                <a:gd name="connsiteX37" fmla="*/ 37425 w 546011"/>
                <a:gd name="connsiteY37" fmla="*/ 326931 h 354054"/>
                <a:gd name="connsiteX38" fmla="*/ 84814 w 546011"/>
                <a:gd name="connsiteY38" fmla="*/ 266590 h 354054"/>
                <a:gd name="connsiteX39" fmla="*/ 83015 w 546011"/>
                <a:gd name="connsiteY39" fmla="*/ 251618 h 354054"/>
                <a:gd name="connsiteX40" fmla="*/ 68043 w 546011"/>
                <a:gd name="connsiteY40" fmla="*/ 253418 h 354054"/>
                <a:gd name="connsiteX41" fmla="*/ 23732 w 546011"/>
                <a:gd name="connsiteY41" fmla="*/ 309835 h 354054"/>
                <a:gd name="connsiteX42" fmla="*/ 21329 w 546011"/>
                <a:gd name="connsiteY42" fmla="*/ 296863 h 354054"/>
                <a:gd name="connsiteX43" fmla="*/ 21329 w 546011"/>
                <a:gd name="connsiteY43" fmla="*/ 57487 h 354054"/>
                <a:gd name="connsiteX44" fmla="*/ 26511 w 546011"/>
                <a:gd name="connsiteY44" fmla="*/ 38854 h 354054"/>
                <a:gd name="connsiteX45" fmla="*/ 150858 w 546011"/>
                <a:gd name="connsiteY45" fmla="*/ 148496 h 354054"/>
                <a:gd name="connsiteX46" fmla="*/ 121057 w 546011"/>
                <a:gd name="connsiteY46" fmla="*/ 186329 h 354054"/>
                <a:gd name="connsiteX47" fmla="*/ 122835 w 546011"/>
                <a:gd name="connsiteY47" fmla="*/ 201305 h 354054"/>
                <a:gd name="connsiteX48" fmla="*/ 129425 w 546011"/>
                <a:gd name="connsiteY48" fmla="*/ 203592 h 354054"/>
                <a:gd name="connsiteX49" fmla="*/ 137811 w 546011"/>
                <a:gd name="connsiteY49" fmla="*/ 199527 h 354054"/>
                <a:gd name="connsiteX50" fmla="*/ 166879 w 546011"/>
                <a:gd name="connsiteY50" fmla="*/ 162622 h 354054"/>
                <a:gd name="connsiteX51" fmla="*/ 231773 w 546011"/>
                <a:gd name="connsiteY51" fmla="*/ 219842 h 354054"/>
                <a:gd name="connsiteX52" fmla="*/ 273006 w 546011"/>
                <a:gd name="connsiteY52" fmla="*/ 235385 h 354054"/>
                <a:gd name="connsiteX53" fmla="*/ 314238 w 546011"/>
                <a:gd name="connsiteY53" fmla="*/ 219842 h 354054"/>
                <a:gd name="connsiteX54" fmla="*/ 379132 w 546011"/>
                <a:gd name="connsiteY54" fmla="*/ 162622 h 354054"/>
                <a:gd name="connsiteX55" fmla="*/ 508574 w 546011"/>
                <a:gd name="connsiteY55" fmla="*/ 326939 h 354054"/>
                <a:gd name="connsiteX56" fmla="*/ 506540 w 546011"/>
                <a:gd name="connsiteY56" fmla="*/ 328206 h 354054"/>
                <a:gd name="connsiteX57" fmla="*/ 57483 w 546011"/>
                <a:gd name="connsiteY57" fmla="*/ 21333 h 354054"/>
                <a:gd name="connsiteX58" fmla="*/ 488528 w 546011"/>
                <a:gd name="connsiteY58" fmla="*/ 21333 h 354054"/>
                <a:gd name="connsiteX59" fmla="*/ 503458 w 546011"/>
                <a:gd name="connsiteY59" fmla="*/ 24561 h 354054"/>
                <a:gd name="connsiteX60" fmla="*/ 373617 w 546011"/>
                <a:gd name="connsiteY60" fmla="*/ 139053 h 354054"/>
                <a:gd name="connsiteX61" fmla="*/ 373304 w 546011"/>
                <a:gd name="connsiteY61" fmla="*/ 139327 h 354054"/>
                <a:gd name="connsiteX62" fmla="*/ 300133 w 546011"/>
                <a:gd name="connsiteY62" fmla="*/ 203846 h 354054"/>
                <a:gd name="connsiteX63" fmla="*/ 245882 w 546011"/>
                <a:gd name="connsiteY63" fmla="*/ 203846 h 354054"/>
                <a:gd name="connsiteX64" fmla="*/ 172711 w 546011"/>
                <a:gd name="connsiteY64" fmla="*/ 139327 h 354054"/>
                <a:gd name="connsiteX65" fmla="*/ 172394 w 546011"/>
                <a:gd name="connsiteY65" fmla="*/ 139048 h 354054"/>
                <a:gd name="connsiteX66" fmla="*/ 42549 w 546011"/>
                <a:gd name="connsiteY66" fmla="*/ 24561 h 354054"/>
                <a:gd name="connsiteX67" fmla="*/ 57483 w 546011"/>
                <a:gd name="connsiteY67" fmla="*/ 21333 h 354054"/>
                <a:gd name="connsiteX68" fmla="*/ 395153 w 546011"/>
                <a:gd name="connsiteY68" fmla="*/ 148492 h 354054"/>
                <a:gd name="connsiteX69" fmla="*/ 519501 w 546011"/>
                <a:gd name="connsiteY69" fmla="*/ 38854 h 354054"/>
                <a:gd name="connsiteX70" fmla="*/ 524682 w 546011"/>
                <a:gd name="connsiteY70" fmla="*/ 57487 h 354054"/>
                <a:gd name="connsiteX71" fmla="*/ 524682 w 546011"/>
                <a:gd name="connsiteY71" fmla="*/ 296863 h 354054"/>
                <a:gd name="connsiteX72" fmla="*/ 522270 w 546011"/>
                <a:gd name="connsiteY72" fmla="*/ 309856 h 35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46011" h="354054">
                  <a:moveTo>
                    <a:pt x="546011" y="57487"/>
                  </a:moveTo>
                  <a:cubicBezTo>
                    <a:pt x="546011" y="41312"/>
                    <a:pt x="539296" y="26673"/>
                    <a:pt x="528502" y="16217"/>
                  </a:cubicBezTo>
                  <a:cubicBezTo>
                    <a:pt x="528369" y="16076"/>
                    <a:pt x="528232" y="15938"/>
                    <a:pt x="528090" y="15801"/>
                  </a:cubicBezTo>
                  <a:cubicBezTo>
                    <a:pt x="517355" y="5611"/>
                    <a:pt x="503304" y="0"/>
                    <a:pt x="488533" y="0"/>
                  </a:cubicBezTo>
                  <a:lnTo>
                    <a:pt x="57479" y="0"/>
                  </a:lnTo>
                  <a:cubicBezTo>
                    <a:pt x="42707" y="0"/>
                    <a:pt x="28656" y="5611"/>
                    <a:pt x="17921" y="15801"/>
                  </a:cubicBezTo>
                  <a:cubicBezTo>
                    <a:pt x="17779" y="15938"/>
                    <a:pt x="17642" y="16076"/>
                    <a:pt x="17509" y="16217"/>
                  </a:cubicBezTo>
                  <a:cubicBezTo>
                    <a:pt x="6715" y="26673"/>
                    <a:pt x="0" y="41307"/>
                    <a:pt x="0" y="57487"/>
                  </a:cubicBezTo>
                  <a:lnTo>
                    <a:pt x="0" y="296863"/>
                  </a:lnTo>
                  <a:cubicBezTo>
                    <a:pt x="0" y="311418"/>
                    <a:pt x="5436" y="324727"/>
                    <a:pt x="14388" y="334867"/>
                  </a:cubicBezTo>
                  <a:cubicBezTo>
                    <a:pt x="14547" y="335066"/>
                    <a:pt x="14713" y="335267"/>
                    <a:pt x="14888" y="335462"/>
                  </a:cubicBezTo>
                  <a:cubicBezTo>
                    <a:pt x="19071" y="340074"/>
                    <a:pt x="23936" y="343931"/>
                    <a:pt x="29260" y="346930"/>
                  </a:cubicBezTo>
                  <a:cubicBezTo>
                    <a:pt x="36254" y="350888"/>
                    <a:pt x="44157" y="353425"/>
                    <a:pt x="52567" y="354141"/>
                  </a:cubicBezTo>
                  <a:lnTo>
                    <a:pt x="52580" y="354141"/>
                  </a:lnTo>
                  <a:cubicBezTo>
                    <a:pt x="52659" y="354150"/>
                    <a:pt x="52738" y="354154"/>
                    <a:pt x="52817" y="354163"/>
                  </a:cubicBezTo>
                  <a:cubicBezTo>
                    <a:pt x="54363" y="354288"/>
                    <a:pt x="55921" y="354349"/>
                    <a:pt x="57479" y="354349"/>
                  </a:cubicBezTo>
                  <a:lnTo>
                    <a:pt x="488533" y="354349"/>
                  </a:lnTo>
                  <a:cubicBezTo>
                    <a:pt x="490091" y="354349"/>
                    <a:pt x="491648" y="354288"/>
                    <a:pt x="493194" y="354163"/>
                  </a:cubicBezTo>
                  <a:cubicBezTo>
                    <a:pt x="493273" y="354154"/>
                    <a:pt x="493352" y="354150"/>
                    <a:pt x="493431" y="354141"/>
                  </a:cubicBezTo>
                  <a:lnTo>
                    <a:pt x="493444" y="354141"/>
                  </a:lnTo>
                  <a:cubicBezTo>
                    <a:pt x="501855" y="353425"/>
                    <a:pt x="509757" y="350888"/>
                    <a:pt x="516751" y="346930"/>
                  </a:cubicBezTo>
                  <a:cubicBezTo>
                    <a:pt x="522079" y="343931"/>
                    <a:pt x="526940" y="340074"/>
                    <a:pt x="531123" y="335462"/>
                  </a:cubicBezTo>
                  <a:cubicBezTo>
                    <a:pt x="531298" y="335267"/>
                    <a:pt x="531464" y="335071"/>
                    <a:pt x="531623" y="334867"/>
                  </a:cubicBezTo>
                  <a:cubicBezTo>
                    <a:pt x="540570" y="324727"/>
                    <a:pt x="546011" y="311421"/>
                    <a:pt x="546011" y="296867"/>
                  </a:cubicBezTo>
                  <a:close/>
                  <a:moveTo>
                    <a:pt x="506540" y="328206"/>
                  </a:moveTo>
                  <a:cubicBezTo>
                    <a:pt x="506495" y="328230"/>
                    <a:pt x="506453" y="328252"/>
                    <a:pt x="506411" y="328276"/>
                  </a:cubicBezTo>
                  <a:cubicBezTo>
                    <a:pt x="506366" y="328302"/>
                    <a:pt x="506320" y="328331"/>
                    <a:pt x="506274" y="328355"/>
                  </a:cubicBezTo>
                  <a:cubicBezTo>
                    <a:pt x="502158" y="330676"/>
                    <a:pt x="497605" y="332184"/>
                    <a:pt x="492882" y="332759"/>
                  </a:cubicBezTo>
                  <a:cubicBezTo>
                    <a:pt x="492877" y="332759"/>
                    <a:pt x="492873" y="332759"/>
                    <a:pt x="492865" y="332759"/>
                  </a:cubicBezTo>
                  <a:cubicBezTo>
                    <a:pt x="492773" y="332771"/>
                    <a:pt x="492677" y="332784"/>
                    <a:pt x="492585" y="332793"/>
                  </a:cubicBezTo>
                  <a:cubicBezTo>
                    <a:pt x="491252" y="332942"/>
                    <a:pt x="489899" y="333021"/>
                    <a:pt x="488528" y="333021"/>
                  </a:cubicBezTo>
                  <a:lnTo>
                    <a:pt x="57483" y="333021"/>
                  </a:lnTo>
                  <a:cubicBezTo>
                    <a:pt x="56112" y="333021"/>
                    <a:pt x="54759" y="332942"/>
                    <a:pt x="53426" y="332793"/>
                  </a:cubicBezTo>
                  <a:cubicBezTo>
                    <a:pt x="53330" y="332784"/>
                    <a:pt x="53230" y="332771"/>
                    <a:pt x="53134" y="332759"/>
                  </a:cubicBezTo>
                  <a:cubicBezTo>
                    <a:pt x="48389" y="332179"/>
                    <a:pt x="43819" y="330663"/>
                    <a:pt x="39691" y="328331"/>
                  </a:cubicBezTo>
                  <a:lnTo>
                    <a:pt x="39662" y="328314"/>
                  </a:lnTo>
                  <a:cubicBezTo>
                    <a:pt x="39587" y="328272"/>
                    <a:pt x="39516" y="328230"/>
                    <a:pt x="39441" y="328189"/>
                  </a:cubicBezTo>
                  <a:cubicBezTo>
                    <a:pt x="38754" y="327789"/>
                    <a:pt x="38083" y="327372"/>
                    <a:pt x="37425" y="326931"/>
                  </a:cubicBezTo>
                  <a:lnTo>
                    <a:pt x="84814" y="266590"/>
                  </a:lnTo>
                  <a:cubicBezTo>
                    <a:pt x="88455" y="261963"/>
                    <a:pt x="87647" y="255255"/>
                    <a:pt x="83015" y="251618"/>
                  </a:cubicBezTo>
                  <a:cubicBezTo>
                    <a:pt x="78387" y="247978"/>
                    <a:pt x="71680" y="248786"/>
                    <a:pt x="68043" y="253418"/>
                  </a:cubicBezTo>
                  <a:lnTo>
                    <a:pt x="23732" y="309835"/>
                  </a:lnTo>
                  <a:cubicBezTo>
                    <a:pt x="22183" y="305807"/>
                    <a:pt x="21329" y="301432"/>
                    <a:pt x="21329" y="296863"/>
                  </a:cubicBezTo>
                  <a:lnTo>
                    <a:pt x="21329" y="57487"/>
                  </a:lnTo>
                  <a:cubicBezTo>
                    <a:pt x="21329" y="50676"/>
                    <a:pt x="23224" y="44298"/>
                    <a:pt x="26511" y="38854"/>
                  </a:cubicBezTo>
                  <a:lnTo>
                    <a:pt x="150858" y="148496"/>
                  </a:lnTo>
                  <a:lnTo>
                    <a:pt x="121057" y="186329"/>
                  </a:lnTo>
                  <a:cubicBezTo>
                    <a:pt x="117412" y="190958"/>
                    <a:pt x="118207" y="197660"/>
                    <a:pt x="122835" y="201305"/>
                  </a:cubicBezTo>
                  <a:cubicBezTo>
                    <a:pt x="124789" y="202846"/>
                    <a:pt x="127113" y="203592"/>
                    <a:pt x="129425" y="203592"/>
                  </a:cubicBezTo>
                  <a:cubicBezTo>
                    <a:pt x="132578" y="203592"/>
                    <a:pt x="135707" y="202197"/>
                    <a:pt x="137811" y="199527"/>
                  </a:cubicBezTo>
                  <a:lnTo>
                    <a:pt x="166879" y="162622"/>
                  </a:lnTo>
                  <a:lnTo>
                    <a:pt x="231773" y="219842"/>
                  </a:lnTo>
                  <a:cubicBezTo>
                    <a:pt x="243528" y="230202"/>
                    <a:pt x="258267" y="235385"/>
                    <a:pt x="273006" y="235385"/>
                  </a:cubicBezTo>
                  <a:cubicBezTo>
                    <a:pt x="287744" y="235385"/>
                    <a:pt x="302483" y="230202"/>
                    <a:pt x="314238" y="219842"/>
                  </a:cubicBezTo>
                  <a:lnTo>
                    <a:pt x="379132" y="162622"/>
                  </a:lnTo>
                  <a:lnTo>
                    <a:pt x="508574" y="326939"/>
                  </a:lnTo>
                  <a:cubicBezTo>
                    <a:pt x="507911" y="327381"/>
                    <a:pt x="507232" y="327806"/>
                    <a:pt x="506540" y="328206"/>
                  </a:cubicBezTo>
                  <a:close/>
                  <a:moveTo>
                    <a:pt x="57483" y="21333"/>
                  </a:moveTo>
                  <a:lnTo>
                    <a:pt x="488528" y="21333"/>
                  </a:lnTo>
                  <a:cubicBezTo>
                    <a:pt x="493848" y="21333"/>
                    <a:pt x="498905" y="22487"/>
                    <a:pt x="503458" y="24561"/>
                  </a:cubicBezTo>
                  <a:lnTo>
                    <a:pt x="373617" y="139053"/>
                  </a:lnTo>
                  <a:cubicBezTo>
                    <a:pt x="373508" y="139140"/>
                    <a:pt x="373404" y="139232"/>
                    <a:pt x="373304" y="139327"/>
                  </a:cubicBezTo>
                  <a:lnTo>
                    <a:pt x="300133" y="203846"/>
                  </a:lnTo>
                  <a:cubicBezTo>
                    <a:pt x="284670" y="217481"/>
                    <a:pt x="261345" y="217481"/>
                    <a:pt x="245882" y="203846"/>
                  </a:cubicBezTo>
                  <a:lnTo>
                    <a:pt x="172711" y="139327"/>
                  </a:lnTo>
                  <a:cubicBezTo>
                    <a:pt x="172607" y="139232"/>
                    <a:pt x="172503" y="139140"/>
                    <a:pt x="172394" y="139048"/>
                  </a:cubicBezTo>
                  <a:lnTo>
                    <a:pt x="42549" y="24561"/>
                  </a:lnTo>
                  <a:cubicBezTo>
                    <a:pt x="47106" y="22487"/>
                    <a:pt x="52163" y="21333"/>
                    <a:pt x="57483" y="21333"/>
                  </a:cubicBezTo>
                  <a:close/>
                  <a:moveTo>
                    <a:pt x="395153" y="148492"/>
                  </a:moveTo>
                  <a:lnTo>
                    <a:pt x="519501" y="38854"/>
                  </a:lnTo>
                  <a:cubicBezTo>
                    <a:pt x="522787" y="44298"/>
                    <a:pt x="524682" y="50676"/>
                    <a:pt x="524682" y="57487"/>
                  </a:cubicBezTo>
                  <a:lnTo>
                    <a:pt x="524682" y="296863"/>
                  </a:lnTo>
                  <a:cubicBezTo>
                    <a:pt x="524682" y="301441"/>
                    <a:pt x="523828" y="305823"/>
                    <a:pt x="522270" y="309856"/>
                  </a:cubicBezTo>
                  <a:close/>
                </a:path>
              </a:pathLst>
            </a:custGeom>
            <a:grpFill/>
            <a:ln w="6350" cap="flat">
              <a:solidFill>
                <a:srgbClr val="1190D2"/>
              </a:solidFill>
              <a:prstDash val="solid"/>
              <a:miter/>
            </a:ln>
          </p:spPr>
          <p:txBody>
            <a:bodyPr rtlCol="0" anchor="ctr"/>
            <a:lstStyle/>
            <a:p>
              <a:endParaRPr lang="ru-RU"/>
            </a:p>
          </p:txBody>
        </p:sp>
        <p:sp>
          <p:nvSpPr>
            <p:cNvPr id="25" name="Полилиния: фигура 2053"/>
            <p:cNvSpPr/>
            <p:nvPr/>
          </p:nvSpPr>
          <p:spPr>
            <a:xfrm>
              <a:off x="10329023" y="3365317"/>
              <a:ext cx="21329" cy="21329"/>
            </a:xfrm>
            <a:custGeom>
              <a:avLst/>
              <a:gdLst>
                <a:gd name="connsiteX0" fmla="*/ 20504 w 21328"/>
                <a:gd name="connsiteY0" fmla="*/ 6587 h 21328"/>
                <a:gd name="connsiteX1" fmla="*/ 19537 w 21328"/>
                <a:gd name="connsiteY1" fmla="*/ 4754 h 21328"/>
                <a:gd name="connsiteX2" fmla="*/ 18204 w 21328"/>
                <a:gd name="connsiteY2" fmla="*/ 3130 h 21328"/>
                <a:gd name="connsiteX3" fmla="*/ 16579 w 21328"/>
                <a:gd name="connsiteY3" fmla="*/ 1797 h 21328"/>
                <a:gd name="connsiteX4" fmla="*/ 14747 w 21328"/>
                <a:gd name="connsiteY4" fmla="*/ 818 h 21328"/>
                <a:gd name="connsiteX5" fmla="*/ 12743 w 21328"/>
                <a:gd name="connsiteY5" fmla="*/ 209 h 21328"/>
                <a:gd name="connsiteX6" fmla="*/ 8581 w 21328"/>
                <a:gd name="connsiteY6" fmla="*/ 209 h 21328"/>
                <a:gd name="connsiteX7" fmla="*/ 6590 w 21328"/>
                <a:gd name="connsiteY7" fmla="*/ 818 h 21328"/>
                <a:gd name="connsiteX8" fmla="*/ 4745 w 21328"/>
                <a:gd name="connsiteY8" fmla="*/ 1797 h 21328"/>
                <a:gd name="connsiteX9" fmla="*/ 3124 w 21328"/>
                <a:gd name="connsiteY9" fmla="*/ 3130 h 21328"/>
                <a:gd name="connsiteX10" fmla="*/ 1800 w 21328"/>
                <a:gd name="connsiteY10" fmla="*/ 4754 h 21328"/>
                <a:gd name="connsiteX11" fmla="*/ 821 w 21328"/>
                <a:gd name="connsiteY11" fmla="*/ 6587 h 21328"/>
                <a:gd name="connsiteX12" fmla="*/ 212 w 21328"/>
                <a:gd name="connsiteY12" fmla="*/ 8582 h 21328"/>
                <a:gd name="connsiteX13" fmla="*/ 0 w 21328"/>
                <a:gd name="connsiteY13" fmla="*/ 10669 h 21328"/>
                <a:gd name="connsiteX14" fmla="*/ 212 w 21328"/>
                <a:gd name="connsiteY14" fmla="*/ 12752 h 21328"/>
                <a:gd name="connsiteX15" fmla="*/ 821 w 21328"/>
                <a:gd name="connsiteY15" fmla="*/ 14743 h 21328"/>
                <a:gd name="connsiteX16" fmla="*/ 1800 w 21328"/>
                <a:gd name="connsiteY16" fmla="*/ 16589 h 21328"/>
                <a:gd name="connsiteX17" fmla="*/ 3124 w 21328"/>
                <a:gd name="connsiteY17" fmla="*/ 18209 h 21328"/>
                <a:gd name="connsiteX18" fmla="*/ 4745 w 21328"/>
                <a:gd name="connsiteY18" fmla="*/ 19533 h 21328"/>
                <a:gd name="connsiteX19" fmla="*/ 6590 w 21328"/>
                <a:gd name="connsiteY19" fmla="*/ 20512 h 21328"/>
                <a:gd name="connsiteX20" fmla="*/ 8581 w 21328"/>
                <a:gd name="connsiteY20" fmla="*/ 21121 h 21328"/>
                <a:gd name="connsiteX21" fmla="*/ 10664 w 21328"/>
                <a:gd name="connsiteY21" fmla="*/ 21334 h 21328"/>
                <a:gd name="connsiteX22" fmla="*/ 12743 w 21328"/>
                <a:gd name="connsiteY22" fmla="*/ 21121 h 21328"/>
                <a:gd name="connsiteX23" fmla="*/ 14747 w 21328"/>
                <a:gd name="connsiteY23" fmla="*/ 20512 h 21328"/>
                <a:gd name="connsiteX24" fmla="*/ 16579 w 21328"/>
                <a:gd name="connsiteY24" fmla="*/ 19533 h 21328"/>
                <a:gd name="connsiteX25" fmla="*/ 18204 w 21328"/>
                <a:gd name="connsiteY25" fmla="*/ 18209 h 21328"/>
                <a:gd name="connsiteX26" fmla="*/ 19537 w 21328"/>
                <a:gd name="connsiteY26" fmla="*/ 16589 h 21328"/>
                <a:gd name="connsiteX27" fmla="*/ 20504 w 21328"/>
                <a:gd name="connsiteY27" fmla="*/ 14743 h 21328"/>
                <a:gd name="connsiteX28" fmla="*/ 21124 w 21328"/>
                <a:gd name="connsiteY28" fmla="*/ 12752 h 21328"/>
                <a:gd name="connsiteX29" fmla="*/ 21329 w 21328"/>
                <a:gd name="connsiteY29" fmla="*/ 10669 h 21328"/>
                <a:gd name="connsiteX30" fmla="*/ 21124 w 21328"/>
                <a:gd name="connsiteY30" fmla="*/ 8582 h 21328"/>
                <a:gd name="connsiteX31" fmla="*/ 20504 w 21328"/>
                <a:gd name="connsiteY31" fmla="*/ 6587 h 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328" h="21328">
                  <a:moveTo>
                    <a:pt x="20504" y="6587"/>
                  </a:moveTo>
                  <a:cubicBezTo>
                    <a:pt x="20237" y="5945"/>
                    <a:pt x="19920" y="5329"/>
                    <a:pt x="19537" y="4754"/>
                  </a:cubicBezTo>
                  <a:cubicBezTo>
                    <a:pt x="19142" y="4166"/>
                    <a:pt x="18692" y="3620"/>
                    <a:pt x="18204" y="3130"/>
                  </a:cubicBezTo>
                  <a:cubicBezTo>
                    <a:pt x="17713" y="2641"/>
                    <a:pt x="17167" y="2192"/>
                    <a:pt x="16579" y="1797"/>
                  </a:cubicBezTo>
                  <a:cubicBezTo>
                    <a:pt x="16004" y="1413"/>
                    <a:pt x="15388" y="1084"/>
                    <a:pt x="14747" y="818"/>
                  </a:cubicBezTo>
                  <a:cubicBezTo>
                    <a:pt x="14096" y="551"/>
                    <a:pt x="13426" y="346"/>
                    <a:pt x="12743" y="209"/>
                  </a:cubicBezTo>
                  <a:cubicBezTo>
                    <a:pt x="11377" y="-70"/>
                    <a:pt x="9960" y="-70"/>
                    <a:pt x="8581" y="209"/>
                  </a:cubicBezTo>
                  <a:cubicBezTo>
                    <a:pt x="7902" y="346"/>
                    <a:pt x="7227" y="551"/>
                    <a:pt x="6590" y="818"/>
                  </a:cubicBezTo>
                  <a:cubicBezTo>
                    <a:pt x="5940" y="1084"/>
                    <a:pt x="5320" y="1413"/>
                    <a:pt x="4745" y="1797"/>
                  </a:cubicBezTo>
                  <a:cubicBezTo>
                    <a:pt x="4157" y="2192"/>
                    <a:pt x="3612" y="2641"/>
                    <a:pt x="3124" y="3130"/>
                  </a:cubicBezTo>
                  <a:cubicBezTo>
                    <a:pt x="2633" y="3620"/>
                    <a:pt x="2183" y="4166"/>
                    <a:pt x="1800" y="4754"/>
                  </a:cubicBezTo>
                  <a:cubicBezTo>
                    <a:pt x="1416" y="5329"/>
                    <a:pt x="1087" y="5945"/>
                    <a:pt x="821" y="6587"/>
                  </a:cubicBezTo>
                  <a:cubicBezTo>
                    <a:pt x="554" y="7237"/>
                    <a:pt x="342" y="7907"/>
                    <a:pt x="212" y="8582"/>
                  </a:cubicBezTo>
                  <a:cubicBezTo>
                    <a:pt x="75" y="9273"/>
                    <a:pt x="0" y="9977"/>
                    <a:pt x="0" y="10669"/>
                  </a:cubicBezTo>
                  <a:cubicBezTo>
                    <a:pt x="0" y="11365"/>
                    <a:pt x="75" y="12069"/>
                    <a:pt x="212" y="12752"/>
                  </a:cubicBezTo>
                  <a:cubicBezTo>
                    <a:pt x="342" y="13431"/>
                    <a:pt x="554" y="14105"/>
                    <a:pt x="821" y="14743"/>
                  </a:cubicBezTo>
                  <a:cubicBezTo>
                    <a:pt x="1087" y="15394"/>
                    <a:pt x="1416" y="16014"/>
                    <a:pt x="1800" y="16589"/>
                  </a:cubicBezTo>
                  <a:cubicBezTo>
                    <a:pt x="2183" y="17176"/>
                    <a:pt x="2633" y="17717"/>
                    <a:pt x="3124" y="18209"/>
                  </a:cubicBezTo>
                  <a:cubicBezTo>
                    <a:pt x="3612" y="18701"/>
                    <a:pt x="4157" y="19151"/>
                    <a:pt x="4745" y="19533"/>
                  </a:cubicBezTo>
                  <a:cubicBezTo>
                    <a:pt x="5320" y="19917"/>
                    <a:pt x="5940" y="20246"/>
                    <a:pt x="6590" y="20512"/>
                  </a:cubicBezTo>
                  <a:cubicBezTo>
                    <a:pt x="7227" y="20779"/>
                    <a:pt x="7902" y="20984"/>
                    <a:pt x="8581" y="21121"/>
                  </a:cubicBezTo>
                  <a:cubicBezTo>
                    <a:pt x="9265" y="21259"/>
                    <a:pt x="9969" y="21334"/>
                    <a:pt x="10664" y="21334"/>
                  </a:cubicBezTo>
                  <a:cubicBezTo>
                    <a:pt x="11356" y="21334"/>
                    <a:pt x="12060" y="21259"/>
                    <a:pt x="12743" y="21121"/>
                  </a:cubicBezTo>
                  <a:cubicBezTo>
                    <a:pt x="13426" y="20984"/>
                    <a:pt x="14096" y="20779"/>
                    <a:pt x="14747" y="20512"/>
                  </a:cubicBezTo>
                  <a:cubicBezTo>
                    <a:pt x="15388" y="20246"/>
                    <a:pt x="16004" y="19917"/>
                    <a:pt x="16579" y="19533"/>
                  </a:cubicBezTo>
                  <a:cubicBezTo>
                    <a:pt x="17167" y="19151"/>
                    <a:pt x="17713" y="18701"/>
                    <a:pt x="18204" y="18209"/>
                  </a:cubicBezTo>
                  <a:cubicBezTo>
                    <a:pt x="18692" y="17717"/>
                    <a:pt x="19142" y="17176"/>
                    <a:pt x="19537" y="16589"/>
                  </a:cubicBezTo>
                  <a:cubicBezTo>
                    <a:pt x="19920" y="16014"/>
                    <a:pt x="20237" y="15394"/>
                    <a:pt x="20504" y="14743"/>
                  </a:cubicBezTo>
                  <a:cubicBezTo>
                    <a:pt x="20770" y="14105"/>
                    <a:pt x="20987" y="13431"/>
                    <a:pt x="21124" y="12752"/>
                  </a:cubicBezTo>
                  <a:cubicBezTo>
                    <a:pt x="21262" y="12069"/>
                    <a:pt x="21329" y="11365"/>
                    <a:pt x="21329" y="10669"/>
                  </a:cubicBezTo>
                  <a:cubicBezTo>
                    <a:pt x="21329" y="9977"/>
                    <a:pt x="21262" y="9273"/>
                    <a:pt x="21124" y="8582"/>
                  </a:cubicBezTo>
                  <a:cubicBezTo>
                    <a:pt x="20987" y="7907"/>
                    <a:pt x="20770" y="7237"/>
                    <a:pt x="20504" y="6587"/>
                  </a:cubicBezTo>
                  <a:close/>
                </a:path>
              </a:pathLst>
            </a:custGeom>
            <a:grpFill/>
            <a:ln w="6350" cap="flat">
              <a:solidFill>
                <a:srgbClr val="1190D2"/>
              </a:solidFill>
              <a:prstDash val="solid"/>
              <a:miter/>
            </a:ln>
          </p:spPr>
          <p:txBody>
            <a:bodyPr rtlCol="0" anchor="ctr"/>
            <a:lstStyle/>
            <a:p>
              <a:endParaRPr lang="ru-RU"/>
            </a:p>
          </p:txBody>
        </p:sp>
      </p:grpSp>
      <p:grpSp>
        <p:nvGrpSpPr>
          <p:cNvPr id="26" name="Группа 25"/>
          <p:cNvGrpSpPr/>
          <p:nvPr userDrawn="1"/>
        </p:nvGrpSpPr>
        <p:grpSpPr>
          <a:xfrm>
            <a:off x="5627272" y="2141406"/>
            <a:ext cx="302126" cy="406742"/>
            <a:chOff x="2843212" y="176212"/>
            <a:chExt cx="4828356" cy="6500251"/>
          </a:xfrm>
          <a:solidFill>
            <a:srgbClr val="1190D2"/>
          </a:solidFill>
        </p:grpSpPr>
        <p:sp>
          <p:nvSpPr>
            <p:cNvPr id="27" name="Полилиния: фигура 2058"/>
            <p:cNvSpPr/>
            <p:nvPr/>
          </p:nvSpPr>
          <p:spPr>
            <a:xfrm>
              <a:off x="3986770" y="1319770"/>
              <a:ext cx="2541240" cy="2541240"/>
            </a:xfrm>
            <a:custGeom>
              <a:avLst/>
              <a:gdLst>
                <a:gd name="connsiteX0" fmla="*/ 0 w 2541240"/>
                <a:gd name="connsiteY0" fmla="*/ 1270620 h 2541240"/>
                <a:gd name="connsiteX1" fmla="*/ 1270620 w 2541240"/>
                <a:gd name="connsiteY1" fmla="*/ 2541240 h 2541240"/>
                <a:gd name="connsiteX2" fmla="*/ 2541240 w 2541240"/>
                <a:gd name="connsiteY2" fmla="*/ 1270620 h 2541240"/>
                <a:gd name="connsiteX3" fmla="*/ 1270620 w 2541240"/>
                <a:gd name="connsiteY3" fmla="*/ 0 h 2541240"/>
                <a:gd name="connsiteX4" fmla="*/ 0 w 2541240"/>
                <a:gd name="connsiteY4" fmla="*/ 1270620 h 2541240"/>
                <a:gd name="connsiteX5" fmla="*/ 1270620 w 2541240"/>
                <a:gd name="connsiteY5" fmla="*/ 254124 h 2541240"/>
                <a:gd name="connsiteX6" fmla="*/ 2287116 w 2541240"/>
                <a:gd name="connsiteY6" fmla="*/ 1270620 h 2541240"/>
                <a:gd name="connsiteX7" fmla="*/ 1270620 w 2541240"/>
                <a:gd name="connsiteY7" fmla="*/ 2287116 h 2541240"/>
                <a:gd name="connsiteX8" fmla="*/ 254124 w 2541240"/>
                <a:gd name="connsiteY8" fmla="*/ 1270620 h 2541240"/>
                <a:gd name="connsiteX9" fmla="*/ 1270620 w 2541240"/>
                <a:gd name="connsiteY9" fmla="*/ 254124 h 25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40" h="2541240">
                  <a:moveTo>
                    <a:pt x="0" y="1270620"/>
                  </a:moveTo>
                  <a:cubicBezTo>
                    <a:pt x="0" y="1971253"/>
                    <a:pt x="569987" y="2541240"/>
                    <a:pt x="1270620" y="2541240"/>
                  </a:cubicBezTo>
                  <a:cubicBezTo>
                    <a:pt x="1971253" y="2541240"/>
                    <a:pt x="2541240" y="1971253"/>
                    <a:pt x="2541240" y="1270620"/>
                  </a:cubicBezTo>
                  <a:cubicBezTo>
                    <a:pt x="2541240" y="569987"/>
                    <a:pt x="1971253" y="0"/>
                    <a:pt x="1270620" y="0"/>
                  </a:cubicBezTo>
                  <a:cubicBezTo>
                    <a:pt x="569987" y="0"/>
                    <a:pt x="0" y="569987"/>
                    <a:pt x="0" y="1270620"/>
                  </a:cubicBezTo>
                  <a:close/>
                  <a:moveTo>
                    <a:pt x="1270620" y="254124"/>
                  </a:moveTo>
                  <a:cubicBezTo>
                    <a:pt x="1831129" y="254124"/>
                    <a:pt x="2287116" y="710111"/>
                    <a:pt x="2287116" y="1270620"/>
                  </a:cubicBezTo>
                  <a:cubicBezTo>
                    <a:pt x="2287116" y="1831129"/>
                    <a:pt x="1831129" y="2287116"/>
                    <a:pt x="1270620" y="2287116"/>
                  </a:cubicBezTo>
                  <a:cubicBezTo>
                    <a:pt x="710111" y="2287116"/>
                    <a:pt x="254124" y="1831129"/>
                    <a:pt x="254124" y="1270620"/>
                  </a:cubicBezTo>
                  <a:cubicBezTo>
                    <a:pt x="254124" y="710111"/>
                    <a:pt x="710111" y="254124"/>
                    <a:pt x="1270620" y="254124"/>
                  </a:cubicBezTo>
                  <a:close/>
                </a:path>
              </a:pathLst>
            </a:custGeom>
            <a:grpFill/>
            <a:ln w="6350" cap="flat">
              <a:solidFill>
                <a:srgbClr val="1190D2"/>
              </a:solidFill>
              <a:prstDash val="solid"/>
              <a:miter/>
            </a:ln>
          </p:spPr>
          <p:txBody>
            <a:bodyPr rtlCol="0" anchor="ctr"/>
            <a:lstStyle/>
            <a:p>
              <a:endParaRPr lang="ru-RU"/>
            </a:p>
          </p:txBody>
        </p:sp>
        <p:sp>
          <p:nvSpPr>
            <p:cNvPr id="28" name="Полилиния: фигура 2059"/>
            <p:cNvSpPr/>
            <p:nvPr/>
          </p:nvSpPr>
          <p:spPr>
            <a:xfrm>
              <a:off x="5130328" y="176212"/>
              <a:ext cx="254124" cy="254124"/>
            </a:xfrm>
            <a:custGeom>
              <a:avLst/>
              <a:gdLst>
                <a:gd name="connsiteX0" fmla="*/ 254124 w 254124"/>
                <a:gd name="connsiteY0" fmla="*/ 127062 h 254124"/>
                <a:gd name="connsiteX1" fmla="*/ 127062 w 254124"/>
                <a:gd name="connsiteY1" fmla="*/ 254124 h 254124"/>
                <a:gd name="connsiteX2" fmla="*/ 0 w 254124"/>
                <a:gd name="connsiteY2" fmla="*/ 127062 h 254124"/>
                <a:gd name="connsiteX3" fmla="*/ 127062 w 254124"/>
                <a:gd name="connsiteY3" fmla="*/ 0 h 254124"/>
                <a:gd name="connsiteX4" fmla="*/ 254124 w 254124"/>
                <a:gd name="connsiteY4" fmla="*/ 127062 h 25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24" h="254124">
                  <a:moveTo>
                    <a:pt x="254124" y="127062"/>
                  </a:moveTo>
                  <a:cubicBezTo>
                    <a:pt x="254124" y="197243"/>
                    <a:pt x="197238" y="254124"/>
                    <a:pt x="127062" y="254124"/>
                  </a:cubicBezTo>
                  <a:cubicBezTo>
                    <a:pt x="56886" y="254124"/>
                    <a:pt x="0" y="197243"/>
                    <a:pt x="0" y="127062"/>
                  </a:cubicBezTo>
                  <a:cubicBezTo>
                    <a:pt x="0" y="56880"/>
                    <a:pt x="56886" y="0"/>
                    <a:pt x="127062" y="0"/>
                  </a:cubicBezTo>
                  <a:cubicBezTo>
                    <a:pt x="197238" y="0"/>
                    <a:pt x="254124" y="56880"/>
                    <a:pt x="254124" y="127062"/>
                  </a:cubicBezTo>
                  <a:close/>
                </a:path>
              </a:pathLst>
            </a:custGeom>
            <a:grpFill/>
            <a:ln w="6350" cap="flat">
              <a:solidFill>
                <a:srgbClr val="1190D2"/>
              </a:solidFill>
              <a:prstDash val="solid"/>
              <a:miter/>
            </a:ln>
          </p:spPr>
          <p:txBody>
            <a:bodyPr rtlCol="0" anchor="ctr"/>
            <a:lstStyle/>
            <a:p>
              <a:endParaRPr lang="ru-RU"/>
            </a:p>
          </p:txBody>
        </p:sp>
        <p:sp>
          <p:nvSpPr>
            <p:cNvPr id="29" name="Полилиния: фигура 2060"/>
            <p:cNvSpPr/>
            <p:nvPr/>
          </p:nvSpPr>
          <p:spPr>
            <a:xfrm>
              <a:off x="2843212" y="247125"/>
              <a:ext cx="4828356" cy="6429338"/>
            </a:xfrm>
            <a:custGeom>
              <a:avLst/>
              <a:gdLst>
                <a:gd name="connsiteX0" fmla="*/ 1815348 w 4828356"/>
                <a:gd name="connsiteY0" fmla="*/ 3985 h 6429337"/>
                <a:gd name="connsiteX1" fmla="*/ 0 w 4828356"/>
                <a:gd name="connsiteY1" fmla="*/ 2343266 h 6429337"/>
                <a:gd name="connsiteX2" fmla="*/ 2312529 w 4828356"/>
                <a:gd name="connsiteY2" fmla="*/ 6383838 h 6429337"/>
                <a:gd name="connsiteX3" fmla="*/ 2414178 w 4828356"/>
                <a:gd name="connsiteY3" fmla="*/ 6434663 h 6429337"/>
                <a:gd name="connsiteX4" fmla="*/ 2515828 w 4828356"/>
                <a:gd name="connsiteY4" fmla="*/ 6383838 h 6429337"/>
                <a:gd name="connsiteX5" fmla="*/ 4828357 w 4828356"/>
                <a:gd name="connsiteY5" fmla="*/ 2343266 h 6429337"/>
                <a:gd name="connsiteX6" fmla="*/ 3013009 w 4828356"/>
                <a:gd name="connsiteY6" fmla="*/ 3985 h 6429337"/>
                <a:gd name="connsiteX7" fmla="*/ 2858451 w 4828356"/>
                <a:gd name="connsiteY7" fmla="*/ 95658 h 6429337"/>
                <a:gd name="connsiteX8" fmla="*/ 2950177 w 4828356"/>
                <a:gd name="connsiteY8" fmla="*/ 250216 h 6429337"/>
                <a:gd name="connsiteX9" fmla="*/ 4574233 w 4828356"/>
                <a:gd name="connsiteY9" fmla="*/ 2343266 h 6429337"/>
                <a:gd name="connsiteX10" fmla="*/ 2414178 w 4828356"/>
                <a:gd name="connsiteY10" fmla="*/ 6095865 h 6429337"/>
                <a:gd name="connsiteX11" fmla="*/ 254124 w 4828356"/>
                <a:gd name="connsiteY11" fmla="*/ 2343266 h 6429337"/>
                <a:gd name="connsiteX12" fmla="*/ 1878180 w 4828356"/>
                <a:gd name="connsiteY12" fmla="*/ 250216 h 6429337"/>
                <a:gd name="connsiteX13" fmla="*/ 1969906 w 4828356"/>
                <a:gd name="connsiteY13" fmla="*/ 95658 h 6429337"/>
                <a:gd name="connsiteX14" fmla="*/ 1815348 w 4828356"/>
                <a:gd name="connsiteY14" fmla="*/ 3985 h 64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356" h="6429337">
                  <a:moveTo>
                    <a:pt x="1815348" y="3985"/>
                  </a:moveTo>
                  <a:cubicBezTo>
                    <a:pt x="746489" y="276821"/>
                    <a:pt x="0" y="1238766"/>
                    <a:pt x="0" y="2343266"/>
                  </a:cubicBezTo>
                  <a:cubicBezTo>
                    <a:pt x="0" y="3349940"/>
                    <a:pt x="345797" y="3761849"/>
                    <a:pt x="2312529" y="6383838"/>
                  </a:cubicBezTo>
                  <a:cubicBezTo>
                    <a:pt x="2336556" y="6415857"/>
                    <a:pt x="2374179" y="6434663"/>
                    <a:pt x="2414178" y="6434663"/>
                  </a:cubicBezTo>
                  <a:cubicBezTo>
                    <a:pt x="2454177" y="6434663"/>
                    <a:pt x="2491800" y="6415857"/>
                    <a:pt x="2515828" y="6383838"/>
                  </a:cubicBezTo>
                  <a:cubicBezTo>
                    <a:pt x="4482214" y="3762345"/>
                    <a:pt x="4828357" y="3349584"/>
                    <a:pt x="4828357" y="2343266"/>
                  </a:cubicBezTo>
                  <a:cubicBezTo>
                    <a:pt x="4828357" y="1238766"/>
                    <a:pt x="4081867" y="276821"/>
                    <a:pt x="3013009" y="3985"/>
                  </a:cubicBezTo>
                  <a:cubicBezTo>
                    <a:pt x="2945005" y="-13338"/>
                    <a:pt x="2875820" y="27660"/>
                    <a:pt x="2858451" y="95658"/>
                  </a:cubicBezTo>
                  <a:cubicBezTo>
                    <a:pt x="2841132" y="163655"/>
                    <a:pt x="2882173" y="232846"/>
                    <a:pt x="2950177" y="250216"/>
                  </a:cubicBezTo>
                  <a:cubicBezTo>
                    <a:pt x="3906369" y="494266"/>
                    <a:pt x="4574233" y="1355016"/>
                    <a:pt x="4574233" y="2343266"/>
                  </a:cubicBezTo>
                  <a:cubicBezTo>
                    <a:pt x="4574233" y="3244517"/>
                    <a:pt x="4290821" y="3595271"/>
                    <a:pt x="2414178" y="6095865"/>
                  </a:cubicBezTo>
                  <a:cubicBezTo>
                    <a:pt x="538277" y="3596072"/>
                    <a:pt x="254124" y="3245355"/>
                    <a:pt x="254124" y="2343266"/>
                  </a:cubicBezTo>
                  <a:cubicBezTo>
                    <a:pt x="254124" y="1355016"/>
                    <a:pt x="921994" y="494266"/>
                    <a:pt x="1878180" y="250216"/>
                  </a:cubicBezTo>
                  <a:cubicBezTo>
                    <a:pt x="1946234" y="232846"/>
                    <a:pt x="1987224" y="163655"/>
                    <a:pt x="1969906" y="95658"/>
                  </a:cubicBezTo>
                  <a:cubicBezTo>
                    <a:pt x="1952537" y="27660"/>
                    <a:pt x="1883351" y="-13387"/>
                    <a:pt x="1815348" y="3985"/>
                  </a:cubicBezTo>
                  <a:close/>
                </a:path>
              </a:pathLst>
            </a:custGeom>
            <a:grpFill/>
            <a:ln w="6350" cap="flat">
              <a:solidFill>
                <a:srgbClr val="1190D2"/>
              </a:solidFill>
              <a:prstDash val="solid"/>
              <a:miter/>
            </a:ln>
          </p:spPr>
          <p:txBody>
            <a:bodyPr rtlCol="0" anchor="ctr"/>
            <a:lstStyle/>
            <a:p>
              <a:endParaRPr lang="ru-RU"/>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4_QA">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74016"/>
          </a:xfrm>
          <a:prstGeom prst="rect">
            <a:avLst/>
          </a:prstGeom>
        </p:spPr>
      </p:pic>
      <p:sp>
        <p:nvSpPr>
          <p:cNvPr id="3" name="Полилиния 2"/>
          <p:cNvSpPr/>
          <p:nvPr userDrawn="1"/>
        </p:nvSpPr>
        <p:spPr>
          <a:xfrm>
            <a:off x="7750195" y="4578447"/>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4" name="Полилиния 3"/>
          <p:cNvSpPr/>
          <p:nvPr userDrawn="1"/>
        </p:nvSpPr>
        <p:spPr>
          <a:xfrm>
            <a:off x="7750195" y="342785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6" name="Полилиния 5"/>
          <p:cNvSpPr/>
          <p:nvPr userDrawn="1"/>
        </p:nvSpPr>
        <p:spPr>
          <a:xfrm>
            <a:off x="7750195" y="2698326"/>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7750195" y="274118"/>
            <a:ext cx="3269489" cy="189580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8" name="TextBox 7"/>
          <p:cNvSpPr txBox="1"/>
          <p:nvPr userDrawn="1"/>
        </p:nvSpPr>
        <p:spPr>
          <a:xfrm>
            <a:off x="690465" y="4023601"/>
            <a:ext cx="7190357" cy="1372940"/>
          </a:xfrm>
          <a:prstGeom prst="rect">
            <a:avLst/>
          </a:prstGeom>
          <a:noFill/>
        </p:spPr>
        <p:txBody>
          <a:bodyPr wrap="square" rtlCol="0">
            <a:spAutoFit/>
          </a:bodyPr>
          <a:lstStyle/>
          <a:p>
            <a:pPr>
              <a:lnSpc>
                <a:spcPts val="5480"/>
              </a:lnSpc>
            </a:pPr>
            <a:r>
              <a:rPr lang="en-US" sz="23900" b="1" dirty="0">
                <a:solidFill>
                  <a:schemeClr val="bg1"/>
                </a:solidFill>
                <a:latin typeface="Gilroy" pitchFamily="2" charset="0"/>
                <a:ea typeface="Montserrat" charset="0"/>
                <a:cs typeface="Montserrat" charset="0"/>
              </a:rPr>
              <a:t>Q</a:t>
            </a:r>
            <a:r>
              <a:rPr lang="ru-RU" sz="11500" b="1" dirty="0">
                <a:solidFill>
                  <a:schemeClr val="bg1"/>
                </a:solidFill>
                <a:latin typeface="ROBOTO LIGHT2001047 LIGHT" pitchFamily="2" charset="0"/>
                <a:ea typeface="Montserrat" charset="0"/>
                <a:cs typeface="Montserrat" charset="0"/>
              </a:rPr>
              <a:t>    </a:t>
            </a:r>
            <a:r>
              <a:rPr lang="en-US" sz="23900" b="1" dirty="0">
                <a:solidFill>
                  <a:schemeClr val="bg1"/>
                </a:solidFill>
                <a:latin typeface="Gilroy" pitchFamily="2" charset="0"/>
                <a:ea typeface="Montserrat" charset="0"/>
                <a:cs typeface="Montserrat" charset="0"/>
              </a:rPr>
              <a:t>A</a:t>
            </a:r>
            <a:endParaRPr lang="en-US" sz="16600" b="1" dirty="0">
              <a:solidFill>
                <a:schemeClr val="bg1"/>
              </a:solidFill>
              <a:latin typeface="Gilroy" pitchFamily="2" charset="0"/>
              <a:ea typeface="Montserrat" charset="0"/>
              <a:cs typeface="Montserrat" charset="0"/>
            </a:endParaRPr>
          </a:p>
        </p:txBody>
      </p:sp>
      <p:sp>
        <p:nvSpPr>
          <p:cNvPr id="9" name="Полилиния 8"/>
          <p:cNvSpPr/>
          <p:nvPr userDrawn="1"/>
        </p:nvSpPr>
        <p:spPr>
          <a:xfrm>
            <a:off x="7076507" y="817133"/>
            <a:ext cx="4648721" cy="2695540"/>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a:gsLst>
              <a:gs pos="0">
                <a:schemeClr val="bg1">
                  <a:alpha val="6000"/>
                </a:schemeClr>
              </a:gs>
              <a:gs pos="100000">
                <a:schemeClr val="bg1">
                  <a:alpha val="27571"/>
                </a:schemeClr>
              </a:gs>
            </a:gsLst>
            <a:lin ang="5400000" scaled="1"/>
          </a:gradFill>
          <a:ln w="6243" cap="flat">
            <a:noFill/>
            <a:prstDash val="solid"/>
            <a:miter/>
          </a:ln>
          <a:effectLst>
            <a:softEdge rad="321815"/>
          </a:effectLst>
        </p:spPr>
        <p:txBody>
          <a:bodyPr rtlCol="0" anchor="ctr"/>
          <a:lstStyle/>
          <a:p>
            <a:endParaRPr lang="ru-RU"/>
          </a:p>
        </p:txBody>
      </p:sp>
      <p:sp>
        <p:nvSpPr>
          <p:cNvPr id="10" name="Рисунок 7"/>
          <p:cNvSpPr/>
          <p:nvPr userDrawn="1"/>
        </p:nvSpPr>
        <p:spPr>
          <a:xfrm>
            <a:off x="3279245" y="3221198"/>
            <a:ext cx="1203815" cy="1401530"/>
          </a:xfrm>
          <a:custGeom>
            <a:avLst/>
            <a:gdLst>
              <a:gd name="connsiteX0" fmla="*/ 832625 w 1711404"/>
              <a:gd name="connsiteY0" fmla="*/ 884523 h 1992485"/>
              <a:gd name="connsiteX1" fmla="*/ 1178783 w 1711404"/>
              <a:gd name="connsiteY1" fmla="*/ 1303702 h 1992485"/>
              <a:gd name="connsiteX2" fmla="*/ 1189860 w 1711404"/>
              <a:gd name="connsiteY2" fmla="*/ 1291699 h 1992485"/>
              <a:gd name="connsiteX3" fmla="*/ 1296015 w 1711404"/>
              <a:gd name="connsiteY3" fmla="*/ 1171670 h 1992485"/>
              <a:gd name="connsiteX4" fmla="*/ 1392016 w 1711404"/>
              <a:gd name="connsiteY4" fmla="*/ 1053487 h 1992485"/>
              <a:gd name="connsiteX5" fmla="*/ 1581249 w 1711404"/>
              <a:gd name="connsiteY5" fmla="*/ 1248304 h 1992485"/>
              <a:gd name="connsiteX6" fmla="*/ 1489864 w 1711404"/>
              <a:gd name="connsiteY6" fmla="*/ 1364640 h 1992485"/>
              <a:gd name="connsiteX7" fmla="*/ 1355093 w 1711404"/>
              <a:gd name="connsiteY7" fmla="*/ 1516985 h 1992485"/>
              <a:gd name="connsiteX8" fmla="*/ 1711405 w 1711404"/>
              <a:gd name="connsiteY8" fmla="*/ 1957400 h 1992485"/>
              <a:gd name="connsiteX9" fmla="*/ 1349555 w 1711404"/>
              <a:gd name="connsiteY9" fmla="*/ 1957400 h 1992485"/>
              <a:gd name="connsiteX10" fmla="*/ 1157552 w 1711404"/>
              <a:gd name="connsiteY10" fmla="*/ 1721958 h 1992485"/>
              <a:gd name="connsiteX11" fmla="*/ 608315 w 1711404"/>
              <a:gd name="connsiteY11" fmla="*/ 1992485 h 1992485"/>
              <a:gd name="connsiteX12" fmla="*/ 174464 w 1711404"/>
              <a:gd name="connsiteY12" fmla="*/ 1829061 h 1992485"/>
              <a:gd name="connsiteX13" fmla="*/ 0 w 1711404"/>
              <a:gd name="connsiteY13" fmla="*/ 1422808 h 1992485"/>
              <a:gd name="connsiteX14" fmla="*/ 276926 w 1711404"/>
              <a:gd name="connsiteY14" fmla="*/ 944538 h 1992485"/>
              <a:gd name="connsiteX15" fmla="*/ 402466 w 1711404"/>
              <a:gd name="connsiteY15" fmla="*/ 858671 h 1992485"/>
              <a:gd name="connsiteX16" fmla="*/ 410774 w 1711404"/>
              <a:gd name="connsiteY16" fmla="*/ 852208 h 1992485"/>
              <a:gd name="connsiteX17" fmla="*/ 428313 w 1711404"/>
              <a:gd name="connsiteY17" fmla="*/ 838358 h 1992485"/>
              <a:gd name="connsiteX18" fmla="*/ 237234 w 1711404"/>
              <a:gd name="connsiteY18" fmla="*/ 438568 h 1992485"/>
              <a:gd name="connsiteX19" fmla="*/ 364620 w 1711404"/>
              <a:gd name="connsiteY19" fmla="*/ 121876 h 1992485"/>
              <a:gd name="connsiteX20" fmla="*/ 698778 w 1711404"/>
              <a:gd name="connsiteY20" fmla="*/ 0 h 1992485"/>
              <a:gd name="connsiteX21" fmla="*/ 1026474 w 1711404"/>
              <a:gd name="connsiteY21" fmla="*/ 118183 h 1992485"/>
              <a:gd name="connsiteX22" fmla="*/ 1155706 w 1711404"/>
              <a:gd name="connsiteY22" fmla="*/ 417332 h 1992485"/>
              <a:gd name="connsiteX23" fmla="*/ 1084628 w 1711404"/>
              <a:gd name="connsiteY23" fmla="*/ 642618 h 1992485"/>
              <a:gd name="connsiteX24" fmla="*/ 832625 w 1711404"/>
              <a:gd name="connsiteY24" fmla="*/ 884523 h 1992485"/>
              <a:gd name="connsiteX25" fmla="*/ 601853 w 1711404"/>
              <a:gd name="connsiteY25" fmla="*/ 1047947 h 1992485"/>
              <a:gd name="connsiteX26" fmla="*/ 585238 w 1711404"/>
              <a:gd name="connsiteY26" fmla="*/ 1059027 h 1992485"/>
              <a:gd name="connsiteX27" fmla="*/ 342466 w 1711404"/>
              <a:gd name="connsiteY27" fmla="*/ 1257537 h 1992485"/>
              <a:gd name="connsiteX28" fmla="*/ 278773 w 1711404"/>
              <a:gd name="connsiteY28" fmla="*/ 1415422 h 1992485"/>
              <a:gd name="connsiteX29" fmla="*/ 374774 w 1711404"/>
              <a:gd name="connsiteY29" fmla="*/ 1635167 h 1992485"/>
              <a:gd name="connsiteX30" fmla="*/ 594469 w 1711404"/>
              <a:gd name="connsiteY30" fmla="*/ 1731191 h 1992485"/>
              <a:gd name="connsiteX31" fmla="*/ 982165 w 1711404"/>
              <a:gd name="connsiteY31" fmla="*/ 1510522 h 1992485"/>
              <a:gd name="connsiteX32" fmla="*/ 601853 w 1711404"/>
              <a:gd name="connsiteY32" fmla="*/ 1047947 h 1992485"/>
              <a:gd name="connsiteX33" fmla="*/ 663700 w 1711404"/>
              <a:gd name="connsiteY33" fmla="*/ 679550 h 1992485"/>
              <a:gd name="connsiteX34" fmla="*/ 687701 w 1711404"/>
              <a:gd name="connsiteY34" fmla="*/ 662007 h 1992485"/>
              <a:gd name="connsiteX35" fmla="*/ 788317 w 1711404"/>
              <a:gd name="connsiteY35" fmla="*/ 581680 h 1992485"/>
              <a:gd name="connsiteX36" fmla="*/ 845549 w 1711404"/>
              <a:gd name="connsiteY36" fmla="*/ 523512 h 1992485"/>
              <a:gd name="connsiteX37" fmla="*/ 883395 w 1711404"/>
              <a:gd name="connsiteY37" fmla="*/ 409946 h 1992485"/>
              <a:gd name="connsiteX38" fmla="*/ 832625 w 1711404"/>
              <a:gd name="connsiteY38" fmla="*/ 286224 h 1992485"/>
              <a:gd name="connsiteX39" fmla="*/ 695085 w 1711404"/>
              <a:gd name="connsiteY39" fmla="*/ 239135 h 1992485"/>
              <a:gd name="connsiteX40" fmla="*/ 563084 w 1711404"/>
              <a:gd name="connsiteY40" fmla="*/ 288070 h 1992485"/>
              <a:gd name="connsiteX41" fmla="*/ 509545 w 1711404"/>
              <a:gd name="connsiteY41" fmla="*/ 406253 h 1992485"/>
              <a:gd name="connsiteX42" fmla="*/ 576930 w 1711404"/>
              <a:gd name="connsiteY42" fmla="*/ 573370 h 1992485"/>
              <a:gd name="connsiteX43" fmla="*/ 648931 w 1711404"/>
              <a:gd name="connsiteY43" fmla="*/ 661084 h 1992485"/>
              <a:gd name="connsiteX44" fmla="*/ 663700 w 1711404"/>
              <a:gd name="connsiteY44" fmla="*/ 679550 h 19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1404" h="1992485">
                <a:moveTo>
                  <a:pt x="832625" y="884523"/>
                </a:moveTo>
                <a:lnTo>
                  <a:pt x="1178783" y="1303702"/>
                </a:lnTo>
                <a:lnTo>
                  <a:pt x="1189860" y="1291699"/>
                </a:lnTo>
                <a:cubicBezTo>
                  <a:pt x="1227707" y="1251074"/>
                  <a:pt x="1262784" y="1211372"/>
                  <a:pt x="1296015" y="1171670"/>
                </a:cubicBezTo>
                <a:cubicBezTo>
                  <a:pt x="1329247" y="1132891"/>
                  <a:pt x="1361555" y="1093189"/>
                  <a:pt x="1392016" y="1053487"/>
                </a:cubicBezTo>
                <a:lnTo>
                  <a:pt x="1581249" y="1248304"/>
                </a:lnTo>
                <a:cubicBezTo>
                  <a:pt x="1558172" y="1281543"/>
                  <a:pt x="1527711" y="1320322"/>
                  <a:pt x="1489864" y="1364640"/>
                </a:cubicBezTo>
                <a:cubicBezTo>
                  <a:pt x="1452017" y="1408958"/>
                  <a:pt x="1406786" y="1459740"/>
                  <a:pt x="1355093" y="1516985"/>
                </a:cubicBezTo>
                <a:lnTo>
                  <a:pt x="1711405" y="1957400"/>
                </a:lnTo>
                <a:lnTo>
                  <a:pt x="1349555" y="1957400"/>
                </a:lnTo>
                <a:lnTo>
                  <a:pt x="1157552" y="1721958"/>
                </a:lnTo>
                <a:cubicBezTo>
                  <a:pt x="981242" y="1901078"/>
                  <a:pt x="798471" y="1992485"/>
                  <a:pt x="608315" y="1992485"/>
                </a:cubicBezTo>
                <a:cubicBezTo>
                  <a:pt x="437544" y="1992485"/>
                  <a:pt x="293542" y="1938010"/>
                  <a:pt x="174464" y="1829061"/>
                </a:cubicBezTo>
                <a:cubicBezTo>
                  <a:pt x="58155" y="1719188"/>
                  <a:pt x="0" y="1583463"/>
                  <a:pt x="0" y="1422808"/>
                </a:cubicBezTo>
                <a:cubicBezTo>
                  <a:pt x="0" y="1230761"/>
                  <a:pt x="92309" y="1071030"/>
                  <a:pt x="276926" y="944538"/>
                </a:cubicBezTo>
                <a:lnTo>
                  <a:pt x="402466" y="858671"/>
                </a:lnTo>
                <a:cubicBezTo>
                  <a:pt x="404313" y="857747"/>
                  <a:pt x="407082" y="855901"/>
                  <a:pt x="410774" y="852208"/>
                </a:cubicBezTo>
                <a:cubicBezTo>
                  <a:pt x="414466" y="848514"/>
                  <a:pt x="420928" y="843898"/>
                  <a:pt x="428313" y="838358"/>
                </a:cubicBezTo>
                <a:cubicBezTo>
                  <a:pt x="300927" y="702633"/>
                  <a:pt x="237234" y="569677"/>
                  <a:pt x="237234" y="438568"/>
                </a:cubicBezTo>
                <a:cubicBezTo>
                  <a:pt x="237234" y="309306"/>
                  <a:pt x="279696" y="203126"/>
                  <a:pt x="364620" y="121876"/>
                </a:cubicBezTo>
                <a:cubicBezTo>
                  <a:pt x="451390" y="40625"/>
                  <a:pt x="562160" y="0"/>
                  <a:pt x="698778" y="0"/>
                </a:cubicBezTo>
                <a:cubicBezTo>
                  <a:pt x="830779" y="0"/>
                  <a:pt x="939703" y="39702"/>
                  <a:pt x="1026474" y="118183"/>
                </a:cubicBezTo>
                <a:cubicBezTo>
                  <a:pt x="1113244" y="197587"/>
                  <a:pt x="1155706" y="297303"/>
                  <a:pt x="1155706" y="417332"/>
                </a:cubicBezTo>
                <a:cubicBezTo>
                  <a:pt x="1155706" y="500429"/>
                  <a:pt x="1131706" y="575217"/>
                  <a:pt x="1084628" y="642618"/>
                </a:cubicBezTo>
                <a:cubicBezTo>
                  <a:pt x="1038474" y="710019"/>
                  <a:pt x="954473" y="790346"/>
                  <a:pt x="832625" y="884523"/>
                </a:cubicBezTo>
                <a:close/>
                <a:moveTo>
                  <a:pt x="601853" y="1047947"/>
                </a:moveTo>
                <a:lnTo>
                  <a:pt x="585238" y="1059027"/>
                </a:lnTo>
                <a:cubicBezTo>
                  <a:pt x="466159" y="1141201"/>
                  <a:pt x="385851" y="1207679"/>
                  <a:pt x="342466" y="1257537"/>
                </a:cubicBezTo>
                <a:cubicBezTo>
                  <a:pt x="300004" y="1307395"/>
                  <a:pt x="278773" y="1360023"/>
                  <a:pt x="278773" y="1415422"/>
                </a:cubicBezTo>
                <a:cubicBezTo>
                  <a:pt x="278773" y="1494826"/>
                  <a:pt x="311081" y="1568690"/>
                  <a:pt x="374774" y="1635167"/>
                </a:cubicBezTo>
                <a:cubicBezTo>
                  <a:pt x="441236" y="1698875"/>
                  <a:pt x="514160" y="1731191"/>
                  <a:pt x="594469" y="1731191"/>
                </a:cubicBezTo>
                <a:cubicBezTo>
                  <a:pt x="707085" y="1731191"/>
                  <a:pt x="835395" y="1657327"/>
                  <a:pt x="982165" y="1510522"/>
                </a:cubicBezTo>
                <a:lnTo>
                  <a:pt x="601853" y="1047947"/>
                </a:lnTo>
                <a:close/>
                <a:moveTo>
                  <a:pt x="663700" y="679550"/>
                </a:moveTo>
                <a:lnTo>
                  <a:pt x="687701" y="662007"/>
                </a:lnTo>
                <a:cubicBezTo>
                  <a:pt x="728316" y="631538"/>
                  <a:pt x="762471" y="604763"/>
                  <a:pt x="788317" y="581680"/>
                </a:cubicBezTo>
                <a:cubicBezTo>
                  <a:pt x="815087" y="558598"/>
                  <a:pt x="833548" y="539208"/>
                  <a:pt x="845549" y="523512"/>
                </a:cubicBezTo>
                <a:cubicBezTo>
                  <a:pt x="870472" y="493043"/>
                  <a:pt x="883395" y="455188"/>
                  <a:pt x="883395" y="409946"/>
                </a:cubicBezTo>
                <a:cubicBezTo>
                  <a:pt x="883395" y="359164"/>
                  <a:pt x="866779" y="318539"/>
                  <a:pt x="832625" y="286224"/>
                </a:cubicBezTo>
                <a:cubicBezTo>
                  <a:pt x="798471" y="254831"/>
                  <a:pt x="753240" y="239135"/>
                  <a:pt x="695085" y="239135"/>
                </a:cubicBezTo>
                <a:cubicBezTo>
                  <a:pt x="642469" y="239135"/>
                  <a:pt x="599084" y="255755"/>
                  <a:pt x="563084" y="288070"/>
                </a:cubicBezTo>
                <a:cubicBezTo>
                  <a:pt x="527083" y="318539"/>
                  <a:pt x="509545" y="358241"/>
                  <a:pt x="509545" y="406253"/>
                </a:cubicBezTo>
                <a:cubicBezTo>
                  <a:pt x="509545" y="462574"/>
                  <a:pt x="531699" y="518896"/>
                  <a:pt x="576930" y="573370"/>
                </a:cubicBezTo>
                <a:lnTo>
                  <a:pt x="648931" y="661084"/>
                </a:lnTo>
                <a:cubicBezTo>
                  <a:pt x="651700" y="665701"/>
                  <a:pt x="656316" y="671240"/>
                  <a:pt x="663700" y="679550"/>
                </a:cubicBezTo>
                <a:close/>
              </a:path>
            </a:pathLst>
          </a:custGeom>
          <a:gradFill>
            <a:gsLst>
              <a:gs pos="0">
                <a:srgbClr val="3471DD"/>
              </a:gs>
              <a:gs pos="100000">
                <a:schemeClr val="bg1"/>
              </a:gs>
            </a:gsLst>
            <a:lin ang="10800000" scaled="1"/>
          </a:gradFill>
          <a:ln w="9231" cap="flat">
            <a:noFill/>
            <a:prstDash val="solid"/>
            <a:miter/>
          </a:ln>
        </p:spPr>
        <p:txBody>
          <a:bodyPr rtlCol="0" anchor="ctr"/>
          <a:lstStyle/>
          <a:p>
            <a:endParaRPr lang="ru-RU"/>
          </a:p>
        </p:txBody>
      </p:sp>
      <p:pic>
        <p:nvPicPr>
          <p:cNvPr id="11" name="Рисунок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2317" y="653648"/>
            <a:ext cx="3051206" cy="908693"/>
          </a:xfrm>
          <a:prstGeom prst="rect">
            <a:avLst/>
          </a:prstGeom>
        </p:spPr>
      </p:pic>
      <p:sp>
        <p:nvSpPr>
          <p:cNvPr id="90" name="Рисунок 88"/>
          <p:cNvSpPr>
            <a:spLocks noChangeAspect="1"/>
          </p:cNvSpPr>
          <p:nvPr/>
        </p:nvSpPr>
        <p:spPr>
          <a:xfrm>
            <a:off x="7728438" y="5562475"/>
            <a:ext cx="3291246" cy="1319350"/>
          </a:xfrm>
          <a:custGeom>
            <a:avLst/>
            <a:gdLst>
              <a:gd name="connsiteX0" fmla="*/ 1811099 w 1848944"/>
              <a:gd name="connsiteY0" fmla="*/ 590682 h 741180"/>
              <a:gd name="connsiteX1" fmla="*/ 1848945 w 1848944"/>
              <a:gd name="connsiteY1" fmla="*/ 536208 h 741180"/>
              <a:gd name="connsiteX2" fmla="*/ 1811099 w 1848944"/>
              <a:gd name="connsiteY2" fmla="*/ 481733 h 741180"/>
              <a:gd name="connsiteX3" fmla="*/ 1008935 w 1848944"/>
              <a:gd name="connsiteY3" fmla="*/ 20082 h 741180"/>
              <a:gd name="connsiteX4" fmla="*/ 840010 w 1848944"/>
              <a:gd name="connsiteY4" fmla="*/ 20082 h 741180"/>
              <a:gd name="connsiteX5" fmla="*/ 37847 w 1848944"/>
              <a:gd name="connsiteY5" fmla="*/ 481733 h 741180"/>
              <a:gd name="connsiteX6" fmla="*/ 0 w 1848944"/>
              <a:gd name="connsiteY6" fmla="*/ 536208 h 741180"/>
              <a:gd name="connsiteX7" fmla="*/ 37847 w 1848944"/>
              <a:gd name="connsiteY7" fmla="*/ 590682 h 741180"/>
              <a:gd name="connsiteX8" fmla="*/ 299080 w 1848944"/>
              <a:gd name="connsiteY8" fmla="*/ 741180 h 741180"/>
              <a:gd name="connsiteX9" fmla="*/ 1549865 w 1848944"/>
              <a:gd name="connsiteY9" fmla="*/ 741180 h 741180"/>
              <a:gd name="connsiteX10" fmla="*/ 1811099 w 1848944"/>
              <a:gd name="connsiteY10" fmla="*/ 590682 h 7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8944" h="741180">
                <a:moveTo>
                  <a:pt x="1811099" y="590682"/>
                </a:moveTo>
                <a:cubicBezTo>
                  <a:pt x="1836022" y="575909"/>
                  <a:pt x="1848945" y="557443"/>
                  <a:pt x="1848945" y="536208"/>
                </a:cubicBezTo>
                <a:cubicBezTo>
                  <a:pt x="1848945" y="514971"/>
                  <a:pt x="1835099" y="495582"/>
                  <a:pt x="1811099" y="481733"/>
                </a:cubicBezTo>
                <a:lnTo>
                  <a:pt x="1008935" y="20082"/>
                </a:lnTo>
                <a:cubicBezTo>
                  <a:pt x="962781" y="-6694"/>
                  <a:pt x="887088" y="-6694"/>
                  <a:pt x="840010" y="20082"/>
                </a:cubicBezTo>
                <a:lnTo>
                  <a:pt x="37847" y="481733"/>
                </a:lnTo>
                <a:cubicBezTo>
                  <a:pt x="12923" y="496505"/>
                  <a:pt x="0" y="514971"/>
                  <a:pt x="0" y="536208"/>
                </a:cubicBezTo>
                <a:cubicBezTo>
                  <a:pt x="0" y="557443"/>
                  <a:pt x="13846" y="576833"/>
                  <a:pt x="37847" y="590682"/>
                </a:cubicBezTo>
                <a:lnTo>
                  <a:pt x="299080" y="741180"/>
                </a:lnTo>
                <a:lnTo>
                  <a:pt x="1549865" y="741180"/>
                </a:lnTo>
                <a:lnTo>
                  <a:pt x="1811099" y="590682"/>
                </a:lnTo>
                <a:close/>
              </a:path>
            </a:pathLst>
          </a:custGeom>
          <a:gradFill>
            <a:gsLst>
              <a:gs pos="0">
                <a:schemeClr val="bg1">
                  <a:alpha val="6000"/>
                </a:schemeClr>
              </a:gs>
              <a:gs pos="100000">
                <a:schemeClr val="bg1">
                  <a:alpha val="27571"/>
                </a:schemeClr>
              </a:gs>
            </a:gsLst>
            <a:lin ang="5400000" scaled="1"/>
          </a:gradFill>
          <a:ln w="9231" cap="flat">
            <a:noFill/>
            <a:prstDash val="solid"/>
            <a:miter/>
          </a:ln>
        </p:spPr>
        <p:txBody>
          <a:bodyPr rtlCol="0" anchor="ctr"/>
          <a:lstStyle/>
          <a:p>
            <a:endParaRPr lang="ru-RU"/>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5_Спасибо за внимание">
    <p:spTree>
      <p:nvGrpSpPr>
        <p:cNvPr id="1" name=""/>
        <p:cNvGrpSpPr/>
        <p:nvPr/>
      </p:nvGrpSpPr>
      <p:grpSpPr>
        <a:xfrm>
          <a:off x="0" y="0"/>
          <a:ext cx="0" cy="0"/>
          <a:chOff x="0" y="0"/>
          <a:chExt cx="0" cy="0"/>
        </a:xfrm>
      </p:grpSpPr>
      <p:pic>
        <p:nvPicPr>
          <p:cNvPr id="3" name="Рисунок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008"/>
            <a:ext cx="12192000" cy="6874016"/>
          </a:xfrm>
          <a:prstGeom prst="rect">
            <a:avLst/>
          </a:prstGeom>
        </p:spPr>
      </p:pic>
      <p:sp>
        <p:nvSpPr>
          <p:cNvPr id="4" name="Полилиния 3"/>
          <p:cNvSpPr/>
          <p:nvPr userDrawn="1"/>
        </p:nvSpPr>
        <p:spPr>
          <a:xfrm>
            <a:off x="435569" y="-7828"/>
            <a:ext cx="6567923" cy="6306749"/>
          </a:xfrm>
          <a:custGeom>
            <a:avLst/>
            <a:gdLst>
              <a:gd name="connsiteX0" fmla="*/ 376830 w 6567923"/>
              <a:gd name="connsiteY0" fmla="*/ 4749998 h 6306749"/>
              <a:gd name="connsiteX1" fmla="*/ 2909098 w 6567923"/>
              <a:gd name="connsiteY1" fmla="*/ 6206464 h 6306749"/>
              <a:gd name="connsiteX2" fmla="*/ 3658890 w 6567923"/>
              <a:gd name="connsiteY2" fmla="*/ 6206464 h 6306749"/>
              <a:gd name="connsiteX3" fmla="*/ 6191159 w 6567923"/>
              <a:gd name="connsiteY3" fmla="*/ 4750541 h 6306749"/>
              <a:gd name="connsiteX4" fmla="*/ 6567866 w 6567923"/>
              <a:gd name="connsiteY4" fmla="*/ 4099122 h 6306749"/>
              <a:gd name="connsiteX5" fmla="*/ 6567866 w 6567923"/>
              <a:gd name="connsiteY5" fmla="*/ -117 h 6306749"/>
              <a:gd name="connsiteX6" fmla="*/ -58 w 6567923"/>
              <a:gd name="connsiteY6" fmla="*/ -117 h 6306749"/>
              <a:gd name="connsiteX7" fmla="*/ -58 w 6567923"/>
              <a:gd name="connsiteY7" fmla="*/ 4099122 h 6306749"/>
              <a:gd name="connsiteX8" fmla="*/ 376830 w 6567923"/>
              <a:gd name="connsiteY8" fmla="*/ 4749998 h 630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7923" h="6306749">
                <a:moveTo>
                  <a:pt x="376830" y="4749998"/>
                </a:moveTo>
                <a:lnTo>
                  <a:pt x="2909098" y="6206464"/>
                </a:lnTo>
                <a:cubicBezTo>
                  <a:pt x="3141154" y="6340022"/>
                  <a:pt x="3426833" y="6340022"/>
                  <a:pt x="3658890" y="6206464"/>
                </a:cubicBezTo>
                <a:lnTo>
                  <a:pt x="6191159" y="4750541"/>
                </a:lnTo>
                <a:cubicBezTo>
                  <a:pt x="6424418" y="4616463"/>
                  <a:pt x="6568106" y="4367992"/>
                  <a:pt x="6567866" y="4099122"/>
                </a:cubicBezTo>
                <a:lnTo>
                  <a:pt x="6567866" y="-117"/>
                </a:lnTo>
                <a:lnTo>
                  <a:pt x="-58" y="-117"/>
                </a:lnTo>
                <a:lnTo>
                  <a:pt x="-58" y="4099122"/>
                </a:lnTo>
                <a:cubicBezTo>
                  <a:pt x="-103" y="4367845"/>
                  <a:pt x="143642" y="4616090"/>
                  <a:pt x="376830" y="4749998"/>
                </a:cubicBezTo>
                <a:close/>
              </a:path>
            </a:pathLst>
          </a:custGeom>
          <a:solidFill>
            <a:schemeClr val="bg1"/>
          </a:solidFill>
          <a:ln w="18106" cap="flat">
            <a:noFill/>
            <a:prstDash val="solid"/>
            <a:miter/>
          </a:ln>
        </p:spPr>
        <p:txBody>
          <a:bodyPr rtlCol="0" anchor="ctr"/>
          <a:lstStyle/>
          <a:p>
            <a:endParaRPr lang="ru-RU">
              <a:solidFill>
                <a:srgbClr val="16229A"/>
              </a:solidFill>
            </a:endParaRPr>
          </a:p>
        </p:txBody>
      </p:sp>
      <p:sp>
        <p:nvSpPr>
          <p:cNvPr id="5" name="Полилиния 4"/>
          <p:cNvSpPr/>
          <p:nvPr userDrawn="1"/>
        </p:nvSpPr>
        <p:spPr>
          <a:xfrm>
            <a:off x="3070159" y="4401637"/>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7" name="Полилиния 6"/>
          <p:cNvSpPr/>
          <p:nvPr userDrawn="1"/>
        </p:nvSpPr>
        <p:spPr>
          <a:xfrm>
            <a:off x="3070159" y="4622863"/>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sp>
        <p:nvSpPr>
          <p:cNvPr id="9" name="Полилиния 8"/>
          <p:cNvSpPr/>
          <p:nvPr userDrawn="1"/>
        </p:nvSpPr>
        <p:spPr>
          <a:xfrm>
            <a:off x="3070159" y="3176329"/>
            <a:ext cx="2946031" cy="1708244"/>
          </a:xfrm>
          <a:custGeom>
            <a:avLst/>
            <a:gdLst>
              <a:gd name="connsiteX0" fmla="*/ 625538 w 1250451"/>
              <a:gd name="connsiteY0" fmla="*/ 725070 h 725069"/>
              <a:gd name="connsiteX1" fmla="*/ 568103 w 1250451"/>
              <a:gd name="connsiteY1" fmla="*/ 711339 h 725069"/>
              <a:gd name="connsiteX2" fmla="*/ 25596 w 1250451"/>
              <a:gd name="connsiteY2" fmla="*/ 399280 h 725069"/>
              <a:gd name="connsiteX3" fmla="*/ 0 w 1250451"/>
              <a:gd name="connsiteY3" fmla="*/ 362457 h 725069"/>
              <a:gd name="connsiteX4" fmla="*/ 25596 w 1250451"/>
              <a:gd name="connsiteY4" fmla="*/ 325634 h 725069"/>
              <a:gd name="connsiteX5" fmla="*/ 568103 w 1250451"/>
              <a:gd name="connsiteY5" fmla="*/ 13575 h 725069"/>
              <a:gd name="connsiteX6" fmla="*/ 682348 w 1250451"/>
              <a:gd name="connsiteY6" fmla="*/ 13575 h 725069"/>
              <a:gd name="connsiteX7" fmla="*/ 1224855 w 1250451"/>
              <a:gd name="connsiteY7" fmla="*/ 325634 h 725069"/>
              <a:gd name="connsiteX8" fmla="*/ 1250451 w 1250451"/>
              <a:gd name="connsiteY8" fmla="*/ 362457 h 725069"/>
              <a:gd name="connsiteX9" fmla="*/ 1224855 w 1250451"/>
              <a:gd name="connsiteY9" fmla="*/ 399280 h 725069"/>
              <a:gd name="connsiteX10" fmla="*/ 1224855 w 1250451"/>
              <a:gd name="connsiteY10" fmla="*/ 399280 h 725069"/>
              <a:gd name="connsiteX11" fmla="*/ 682348 w 1250451"/>
              <a:gd name="connsiteY11" fmla="*/ 711339 h 725069"/>
              <a:gd name="connsiteX12" fmla="*/ 625538 w 1250451"/>
              <a:gd name="connsiteY12" fmla="*/ 725070 h 72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0451" h="725069">
                <a:moveTo>
                  <a:pt x="625538" y="725070"/>
                </a:moveTo>
                <a:cubicBezTo>
                  <a:pt x="604936" y="725070"/>
                  <a:pt x="584335" y="720701"/>
                  <a:pt x="568103" y="711339"/>
                </a:cubicBezTo>
                <a:lnTo>
                  <a:pt x="25596" y="399280"/>
                </a:lnTo>
                <a:cubicBezTo>
                  <a:pt x="9364" y="389918"/>
                  <a:pt x="0" y="376812"/>
                  <a:pt x="0" y="362457"/>
                </a:cubicBezTo>
                <a:cubicBezTo>
                  <a:pt x="0" y="348102"/>
                  <a:pt x="8740" y="335620"/>
                  <a:pt x="25596" y="325634"/>
                </a:cubicBezTo>
                <a:lnTo>
                  <a:pt x="568103" y="13575"/>
                </a:lnTo>
                <a:cubicBezTo>
                  <a:pt x="599942" y="-4525"/>
                  <a:pt x="651134" y="-4525"/>
                  <a:pt x="682348" y="13575"/>
                </a:cubicBezTo>
                <a:lnTo>
                  <a:pt x="1224855" y="325634"/>
                </a:lnTo>
                <a:cubicBezTo>
                  <a:pt x="1241087" y="334996"/>
                  <a:pt x="1250451" y="348102"/>
                  <a:pt x="1250451" y="362457"/>
                </a:cubicBezTo>
                <a:cubicBezTo>
                  <a:pt x="1250451" y="376812"/>
                  <a:pt x="1241711" y="389294"/>
                  <a:pt x="1224855" y="399280"/>
                </a:cubicBezTo>
                <a:lnTo>
                  <a:pt x="1224855" y="399280"/>
                </a:lnTo>
                <a:lnTo>
                  <a:pt x="682348" y="711339"/>
                </a:lnTo>
                <a:cubicBezTo>
                  <a:pt x="666741" y="720701"/>
                  <a:pt x="646139" y="725070"/>
                  <a:pt x="625538" y="725070"/>
                </a:cubicBezTo>
                <a:close/>
              </a:path>
            </a:pathLst>
          </a:custGeom>
          <a:gradFill flip="none" rotWithShape="1">
            <a:gsLst>
              <a:gs pos="0">
                <a:schemeClr val="bg1">
                  <a:alpha val="6000"/>
                </a:schemeClr>
              </a:gs>
              <a:gs pos="100000">
                <a:schemeClr val="bg1">
                  <a:alpha val="27571"/>
                </a:schemeClr>
              </a:gs>
            </a:gsLst>
            <a:lin ang="5400000" scaled="1"/>
            <a:tileRect/>
          </a:gradFill>
          <a:ln w="6243" cap="flat">
            <a:noFill/>
            <a:prstDash val="solid"/>
            <a:miter/>
          </a:ln>
        </p:spPr>
        <p:txBody>
          <a:bodyPr rtlCol="0" anchor="ctr"/>
          <a:lstStyle/>
          <a:p>
            <a:endParaRPr lang="ru-RU"/>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695824" y="-8008"/>
            <a:ext cx="9496175" cy="6857820"/>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2317" y="645640"/>
            <a:ext cx="3051206" cy="908693"/>
          </a:xfrm>
          <a:prstGeom prst="rect">
            <a:avLst/>
          </a:prstGeom>
        </p:spPr>
      </p:pic>
      <p:sp>
        <p:nvSpPr>
          <p:cNvPr id="6" name="TextBox 5"/>
          <p:cNvSpPr txBox="1"/>
          <p:nvPr userDrawn="1"/>
        </p:nvSpPr>
        <p:spPr>
          <a:xfrm>
            <a:off x="816582" y="2558358"/>
            <a:ext cx="4509568" cy="1406667"/>
          </a:xfrm>
          <a:prstGeom prst="rect">
            <a:avLst/>
          </a:prstGeom>
          <a:noFill/>
        </p:spPr>
        <p:txBody>
          <a:bodyPr wrap="none" rtlCol="0">
            <a:spAutoFit/>
          </a:bodyPr>
          <a:lstStyle/>
          <a:p>
            <a:pPr>
              <a:lnSpc>
                <a:spcPts val="5080"/>
              </a:lnSpc>
            </a:pPr>
            <a:r>
              <a:rPr lang="ru-RU" sz="5400" b="1" i="0" dirty="0">
                <a:solidFill>
                  <a:srgbClr val="1190D2"/>
                </a:solidFill>
                <a:latin typeface="Gilroy" pitchFamily="2" charset="0"/>
              </a:rPr>
              <a:t>Спасибо</a:t>
            </a:r>
            <a:endParaRPr lang="ru-RU" sz="5400" b="1" i="0" dirty="0">
              <a:solidFill>
                <a:srgbClr val="1190D2"/>
              </a:solidFill>
              <a:latin typeface="Gilroy" pitchFamily="2" charset="0"/>
            </a:endParaRPr>
          </a:p>
          <a:p>
            <a:pPr>
              <a:lnSpc>
                <a:spcPts val="5080"/>
              </a:lnSpc>
            </a:pPr>
            <a:r>
              <a:rPr lang="ru-RU" sz="5400" b="1" i="0" dirty="0">
                <a:solidFill>
                  <a:srgbClr val="1190D2"/>
                </a:solidFill>
                <a:latin typeface="Gilroy" pitchFamily="2" charset="0"/>
              </a:rPr>
              <a:t>за внимание!</a:t>
            </a:r>
            <a:endParaRPr lang="ru-RU" sz="5400" b="1" i="0" dirty="0">
              <a:solidFill>
                <a:srgbClr val="1190D2"/>
              </a:solidFill>
              <a:latin typeface="Gilroy" pitchFamily="2"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3" Type="http://schemas.openxmlformats.org/officeDocument/2006/relationships/theme" Target="../theme/theme1.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61.xml"/><Relationship Id="rId8" Type="http://schemas.openxmlformats.org/officeDocument/2006/relationships/slideLayout" Target="../slideLayouts/slideLayout60.xml"/><Relationship Id="rId7" Type="http://schemas.openxmlformats.org/officeDocument/2006/relationships/slideLayout" Target="../slideLayouts/slideLayout59.xml"/><Relationship Id="rId6" Type="http://schemas.openxmlformats.org/officeDocument/2006/relationships/slideLayout" Target="../slideLayouts/slideLayout58.xml"/><Relationship Id="rId50" Type="http://schemas.openxmlformats.org/officeDocument/2006/relationships/theme" Target="../theme/theme2.xml"/><Relationship Id="rId5" Type="http://schemas.openxmlformats.org/officeDocument/2006/relationships/slideLayout" Target="../slideLayouts/slideLayout57.xml"/><Relationship Id="rId49" Type="http://schemas.openxmlformats.org/officeDocument/2006/relationships/slideLayout" Target="../slideLayouts/slideLayout101.xml"/><Relationship Id="rId48" Type="http://schemas.openxmlformats.org/officeDocument/2006/relationships/slideLayout" Target="../slideLayouts/slideLayout100.xml"/><Relationship Id="rId47" Type="http://schemas.openxmlformats.org/officeDocument/2006/relationships/slideLayout" Target="../slideLayouts/slideLayout99.xml"/><Relationship Id="rId46" Type="http://schemas.openxmlformats.org/officeDocument/2006/relationships/slideLayout" Target="../slideLayouts/slideLayout98.xml"/><Relationship Id="rId45" Type="http://schemas.openxmlformats.org/officeDocument/2006/relationships/slideLayout" Target="../slideLayouts/slideLayout97.xml"/><Relationship Id="rId44" Type="http://schemas.openxmlformats.org/officeDocument/2006/relationships/slideLayout" Target="../slideLayouts/slideLayout96.xml"/><Relationship Id="rId43" Type="http://schemas.openxmlformats.org/officeDocument/2006/relationships/slideLayout" Target="../slideLayouts/slideLayout95.xml"/><Relationship Id="rId42" Type="http://schemas.openxmlformats.org/officeDocument/2006/relationships/slideLayout" Target="../slideLayouts/slideLayout94.xml"/><Relationship Id="rId41" Type="http://schemas.openxmlformats.org/officeDocument/2006/relationships/slideLayout" Target="../slideLayouts/slideLayout93.xml"/><Relationship Id="rId40" Type="http://schemas.openxmlformats.org/officeDocument/2006/relationships/slideLayout" Target="../slideLayouts/slideLayout92.xml"/><Relationship Id="rId4" Type="http://schemas.openxmlformats.org/officeDocument/2006/relationships/slideLayout" Target="../slideLayouts/slideLayout56.xml"/><Relationship Id="rId39" Type="http://schemas.openxmlformats.org/officeDocument/2006/relationships/slideLayout" Target="../slideLayouts/slideLayout91.xml"/><Relationship Id="rId38" Type="http://schemas.openxmlformats.org/officeDocument/2006/relationships/slideLayout" Target="../slideLayouts/slideLayout90.xml"/><Relationship Id="rId37" Type="http://schemas.openxmlformats.org/officeDocument/2006/relationships/slideLayout" Target="../slideLayouts/slideLayout89.xml"/><Relationship Id="rId36" Type="http://schemas.openxmlformats.org/officeDocument/2006/relationships/slideLayout" Target="../slideLayouts/slideLayout88.xml"/><Relationship Id="rId35" Type="http://schemas.openxmlformats.org/officeDocument/2006/relationships/slideLayout" Target="../slideLayouts/slideLayout87.xml"/><Relationship Id="rId34" Type="http://schemas.openxmlformats.org/officeDocument/2006/relationships/slideLayout" Target="../slideLayouts/slideLayout86.xml"/><Relationship Id="rId33" Type="http://schemas.openxmlformats.org/officeDocument/2006/relationships/slideLayout" Target="../slideLayouts/slideLayout85.xml"/><Relationship Id="rId32" Type="http://schemas.openxmlformats.org/officeDocument/2006/relationships/slideLayout" Target="../slideLayouts/slideLayout84.xml"/><Relationship Id="rId31" Type="http://schemas.openxmlformats.org/officeDocument/2006/relationships/slideLayout" Target="../slideLayouts/slideLayout83.xml"/><Relationship Id="rId30" Type="http://schemas.openxmlformats.org/officeDocument/2006/relationships/slideLayout" Target="../slideLayouts/slideLayout82.xml"/><Relationship Id="rId3" Type="http://schemas.openxmlformats.org/officeDocument/2006/relationships/slideLayout" Target="../slideLayouts/slideLayout55.xml"/><Relationship Id="rId29" Type="http://schemas.openxmlformats.org/officeDocument/2006/relationships/slideLayout" Target="../slideLayouts/slideLayout81.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0" Type="http://schemas.openxmlformats.org/officeDocument/2006/relationships/slideLayout" Target="../slideLayouts/slideLayout72.xml"/><Relationship Id="rId2" Type="http://schemas.openxmlformats.org/officeDocument/2006/relationships/slideLayout" Target="../slideLayouts/slideLayout54.xml"/><Relationship Id="rId19" Type="http://schemas.openxmlformats.org/officeDocument/2006/relationships/slideLayout" Target="../slideLayouts/slideLayout71.xml"/><Relationship Id="rId18" Type="http://schemas.openxmlformats.org/officeDocument/2006/relationships/slideLayout" Target="../slideLayouts/slideLayout70.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10.xml"/><Relationship Id="rId8" Type="http://schemas.openxmlformats.org/officeDocument/2006/relationships/slideLayout" Target="../slideLayouts/slideLayout109.xml"/><Relationship Id="rId7" Type="http://schemas.openxmlformats.org/officeDocument/2006/relationships/slideLayout" Target="../slideLayouts/slideLayout108.xml"/><Relationship Id="rId6" Type="http://schemas.openxmlformats.org/officeDocument/2006/relationships/slideLayout" Target="../slideLayouts/slideLayout107.xml"/><Relationship Id="rId51" Type="http://schemas.openxmlformats.org/officeDocument/2006/relationships/theme" Target="../theme/theme3.xml"/><Relationship Id="rId50" Type="http://schemas.openxmlformats.org/officeDocument/2006/relationships/slideLayout" Target="../slideLayouts/slideLayout151.xml"/><Relationship Id="rId5" Type="http://schemas.openxmlformats.org/officeDocument/2006/relationships/slideLayout" Target="../slideLayouts/slideLayout106.xml"/><Relationship Id="rId49" Type="http://schemas.openxmlformats.org/officeDocument/2006/relationships/slideLayout" Target="../slideLayouts/slideLayout150.xml"/><Relationship Id="rId48" Type="http://schemas.openxmlformats.org/officeDocument/2006/relationships/slideLayout" Target="../slideLayouts/slideLayout149.xml"/><Relationship Id="rId47" Type="http://schemas.openxmlformats.org/officeDocument/2006/relationships/slideLayout" Target="../slideLayouts/slideLayout148.xml"/><Relationship Id="rId46" Type="http://schemas.openxmlformats.org/officeDocument/2006/relationships/slideLayout" Target="../slideLayouts/slideLayout147.xml"/><Relationship Id="rId45" Type="http://schemas.openxmlformats.org/officeDocument/2006/relationships/slideLayout" Target="../slideLayouts/slideLayout146.xml"/><Relationship Id="rId44" Type="http://schemas.openxmlformats.org/officeDocument/2006/relationships/slideLayout" Target="../slideLayouts/slideLayout145.xml"/><Relationship Id="rId43" Type="http://schemas.openxmlformats.org/officeDocument/2006/relationships/slideLayout" Target="../slideLayouts/slideLayout144.xml"/><Relationship Id="rId42" Type="http://schemas.openxmlformats.org/officeDocument/2006/relationships/slideLayout" Target="../slideLayouts/slideLayout143.xml"/><Relationship Id="rId41" Type="http://schemas.openxmlformats.org/officeDocument/2006/relationships/slideLayout" Target="../slideLayouts/slideLayout142.xml"/><Relationship Id="rId40" Type="http://schemas.openxmlformats.org/officeDocument/2006/relationships/slideLayout" Target="../slideLayouts/slideLayout141.xml"/><Relationship Id="rId4" Type="http://schemas.openxmlformats.org/officeDocument/2006/relationships/slideLayout" Target="../slideLayouts/slideLayout105.xml"/><Relationship Id="rId39" Type="http://schemas.openxmlformats.org/officeDocument/2006/relationships/slideLayout" Target="../slideLayouts/slideLayout140.xml"/><Relationship Id="rId38" Type="http://schemas.openxmlformats.org/officeDocument/2006/relationships/slideLayout" Target="../slideLayouts/slideLayout139.xml"/><Relationship Id="rId37" Type="http://schemas.openxmlformats.org/officeDocument/2006/relationships/slideLayout" Target="../slideLayouts/slideLayout138.xml"/><Relationship Id="rId36" Type="http://schemas.openxmlformats.org/officeDocument/2006/relationships/slideLayout" Target="../slideLayouts/slideLayout137.xml"/><Relationship Id="rId35" Type="http://schemas.openxmlformats.org/officeDocument/2006/relationships/slideLayout" Target="../slideLayouts/slideLayout136.xml"/><Relationship Id="rId34" Type="http://schemas.openxmlformats.org/officeDocument/2006/relationships/slideLayout" Target="../slideLayouts/slideLayout135.xml"/><Relationship Id="rId33" Type="http://schemas.openxmlformats.org/officeDocument/2006/relationships/slideLayout" Target="../slideLayouts/slideLayout134.xml"/><Relationship Id="rId32" Type="http://schemas.openxmlformats.org/officeDocument/2006/relationships/slideLayout" Target="../slideLayouts/slideLayout133.xml"/><Relationship Id="rId31" Type="http://schemas.openxmlformats.org/officeDocument/2006/relationships/slideLayout" Target="../slideLayouts/slideLayout132.xml"/><Relationship Id="rId30" Type="http://schemas.openxmlformats.org/officeDocument/2006/relationships/slideLayout" Target="../slideLayouts/slideLayout131.xml"/><Relationship Id="rId3" Type="http://schemas.openxmlformats.org/officeDocument/2006/relationships/slideLayout" Target="../slideLayouts/slideLayout104.xml"/><Relationship Id="rId29" Type="http://schemas.openxmlformats.org/officeDocument/2006/relationships/slideLayout" Target="../slideLayouts/slideLayout130.xml"/><Relationship Id="rId28" Type="http://schemas.openxmlformats.org/officeDocument/2006/relationships/slideLayout" Target="../slideLayouts/slideLayout129.xml"/><Relationship Id="rId27" Type="http://schemas.openxmlformats.org/officeDocument/2006/relationships/slideLayout" Target="../slideLayouts/slideLayout128.xml"/><Relationship Id="rId26" Type="http://schemas.openxmlformats.org/officeDocument/2006/relationships/slideLayout" Target="../slideLayouts/slideLayout127.xml"/><Relationship Id="rId25" Type="http://schemas.openxmlformats.org/officeDocument/2006/relationships/slideLayout" Target="../slideLayouts/slideLayout126.xml"/><Relationship Id="rId24" Type="http://schemas.openxmlformats.org/officeDocument/2006/relationships/slideLayout" Target="../slideLayouts/slideLayout125.xml"/><Relationship Id="rId23" Type="http://schemas.openxmlformats.org/officeDocument/2006/relationships/slideLayout" Target="../slideLayouts/slideLayout124.xml"/><Relationship Id="rId22" Type="http://schemas.openxmlformats.org/officeDocument/2006/relationships/slideLayout" Target="../slideLayouts/slideLayout123.xml"/><Relationship Id="rId21" Type="http://schemas.openxmlformats.org/officeDocument/2006/relationships/slideLayout" Target="../slideLayouts/slideLayout122.xml"/><Relationship Id="rId20" Type="http://schemas.openxmlformats.org/officeDocument/2006/relationships/slideLayout" Target="../slideLayouts/slideLayout121.xml"/><Relationship Id="rId2" Type="http://schemas.openxmlformats.org/officeDocument/2006/relationships/slideLayout" Target="../slideLayouts/slideLayout103.xml"/><Relationship Id="rId19" Type="http://schemas.openxmlformats.org/officeDocument/2006/relationships/slideLayout" Target="../slideLayouts/slideLayout120.xml"/><Relationship Id="rId18" Type="http://schemas.openxmlformats.org/officeDocument/2006/relationships/slideLayout" Target="../slideLayouts/slideLayout119.xml"/><Relationship Id="rId17" Type="http://schemas.openxmlformats.org/officeDocument/2006/relationships/slideLayout" Target="../slideLayouts/slideLayout118.xml"/><Relationship Id="rId16" Type="http://schemas.openxmlformats.org/officeDocument/2006/relationships/slideLayout" Target="../slideLayouts/slideLayout117.xml"/><Relationship Id="rId15" Type="http://schemas.openxmlformats.org/officeDocument/2006/relationships/slideLayout" Target="../slideLayouts/slideLayout116.xml"/><Relationship Id="rId14" Type="http://schemas.openxmlformats.org/officeDocument/2006/relationships/slideLayout" Target="../slideLayouts/slideLayout115.xml"/><Relationship Id="rId13" Type="http://schemas.openxmlformats.org/officeDocument/2006/relationships/slideLayout" Target="../slideLayouts/slideLayout114.xml"/><Relationship Id="rId12" Type="http://schemas.openxmlformats.org/officeDocument/2006/relationships/slideLayout" Target="../slideLayouts/slideLayout113.xml"/><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9121589" y="6356349"/>
            <a:ext cx="2743200" cy="365125"/>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5922A24C-CA15-4196-882E-E2BB53882FD2}" type="slidenum">
              <a:rPr lang="ru-RU" smtClean="0"/>
            </a:fld>
            <a:endParaRPr lang="ru-R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9247094" y="6374653"/>
            <a:ext cx="2743200" cy="365125"/>
          </a:xfrm>
          <a:prstGeom prst="rect">
            <a:avLst/>
          </a:prstGeom>
        </p:spPr>
        <p:txBody>
          <a:bodyPr vert="horz" lIns="91440" tIns="45720" rIns="91440" bIns="45720" rtlCol="0" anchor="ctr"/>
          <a:lstStyle>
            <a:lvl1pPr algn="r">
              <a:defRPr sz="1200">
                <a:solidFill>
                  <a:schemeClr val="tx1">
                    <a:lumMod val="95000"/>
                    <a:lumOff val="5000"/>
                  </a:schemeClr>
                </a:solidFill>
              </a:defRPr>
            </a:lvl1pPr>
          </a:lstStyle>
          <a:p>
            <a:fld id="{5922A24C-CA15-4196-882E-E2BB53882FD2}" type="slidenum">
              <a:rPr lang="ru-RU" smtClean="0"/>
            </a:fld>
            <a:endParaRPr lang="ru-RU" dirty="0"/>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 id="2147483745" r:id="rId44"/>
    <p:sldLayoutId id="2147483746" r:id="rId45"/>
    <p:sldLayoutId id="2147483747" r:id="rId46"/>
    <p:sldLayoutId id="2147483748" r:id="rId47"/>
    <p:sldLayoutId id="2147483749" r:id="rId48"/>
    <p:sldLayoutId id="2147483750" r:id="rId4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endParaRPr lang="ru-RU"/>
          </a:p>
          <a:p>
            <a:pPr lvl="1"/>
            <a:r>
              <a:rPr lang="ru-RU"/>
              <a:t>Второй уровень</a:t>
            </a:r>
            <a:endParaRPr lang="ru-RU"/>
          </a:p>
          <a:p>
            <a:pPr lvl="2"/>
            <a:r>
              <a:rPr lang="ru-RU"/>
              <a:t>Третий уровень</a:t>
            </a:r>
            <a:endParaRPr lang="ru-RU"/>
          </a:p>
          <a:p>
            <a:pPr lvl="3"/>
            <a:r>
              <a:rPr lang="ru-RU"/>
              <a:t>Четвертый уровень</a:t>
            </a:r>
            <a:endParaRPr lang="ru-RU"/>
          </a:p>
          <a:p>
            <a:pPr lvl="4"/>
            <a:r>
              <a:rPr lang="ru-RU"/>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7" name="Номер слайда 5"/>
          <p:cNvSpPr txBox="1"/>
          <p:nvPr userDrawn="1"/>
        </p:nvSpPr>
        <p:spPr>
          <a:xfrm>
            <a:off x="11615227" y="6442743"/>
            <a:ext cx="1153545" cy="192338"/>
          </a:xfrm>
          <a:prstGeom prst="rect">
            <a:avLst/>
          </a:prstGeom>
        </p:spPr>
        <p:txBody>
          <a:bodyPr lIns="0" tIns="0" rIns="0" bIns="0" anchor="b"/>
          <a:lstStyle>
            <a:defPPr>
              <a:defRPr lang="ru-RU"/>
            </a:defPPr>
            <a:lvl1pPr marL="0" algn="l" defTabSz="914400" rtl="0" eaLnBrk="1" latinLnBrk="0" hangingPunct="1">
              <a:defRPr sz="1200" b="0" i="0" kern="1200">
                <a:solidFill>
                  <a:schemeClr val="tx1"/>
                </a:solidFill>
                <a:latin typeface="GILROY-MEDIUM"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22A24C-CA15-4196-882E-E2BB53882FD2}" type="slidenum">
              <a:rPr lang="ru-RU" smtClean="0"/>
            </a:fld>
            <a:endParaRPr lang="ru-RU" dirty="0"/>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3.xml"/><Relationship Id="rId2" Type="http://schemas.openxmlformats.org/officeDocument/2006/relationships/image" Target="../media/image16.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3.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3.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3.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image" Target="../media/image26.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51.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5.xml"/><Relationship Id="rId1"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5.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7.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1.xml"/><Relationship Id="rId1"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3.xml"/><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6.xml"/><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6.xml"/><Relationship Id="rId1"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6.xml"/><Relationship Id="rId1"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6.xml"/><Relationship Id="rId1" Type="http://schemas.openxmlformats.org/officeDocument/2006/relationships/image" Target="../media/image3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3.xml"/><Relationship Id="rId4" Type="http://schemas.openxmlformats.org/officeDocument/2006/relationships/image" Target="../media/image19.png"/><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0.xml"/><Relationship Id="rId1" Type="http://schemas.openxmlformats.org/officeDocument/2006/relationships/image" Target="../media/image45.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50.xml"/><Relationship Id="rId3" Type="http://schemas.openxmlformats.org/officeDocument/2006/relationships/image" Target="../media/image46.png"/><Relationship Id="rId2" Type="http://schemas.microsoft.com/office/2007/relationships/media" Target="/home/alena/Music/conferense/01.mp4" TargetMode="External"/><Relationship Id="rId1" Type="http://schemas.openxmlformats.org/officeDocument/2006/relationships/video" Target="/home/alena/Music/conferense/01.mp4" TargetMode="Externa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chart" Target="../charts/chart1.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50.xml"/><Relationship Id="rId3" Type="http://schemas.openxmlformats.org/officeDocument/2006/relationships/image" Target="../media/image47.png"/><Relationship Id="rId2" Type="http://schemas.microsoft.com/office/2007/relationships/media" Target="/home/alena/Music/conferense/02.mp4" TargetMode="External"/><Relationship Id="rId1" Type="http://schemas.openxmlformats.org/officeDocument/2006/relationships/video" Target="/home/alena/Music/conferense/02.mp4" TargetMode="Externa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chart" Target="../charts/chart2.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50.xml"/><Relationship Id="rId3" Type="http://schemas.openxmlformats.org/officeDocument/2006/relationships/image" Target="../media/image48.png"/><Relationship Id="rId2" Type="http://schemas.microsoft.com/office/2007/relationships/media" Target="/home/alena/Music/conferense/03.mp4" TargetMode="External"/><Relationship Id="rId1" Type="http://schemas.openxmlformats.org/officeDocument/2006/relationships/video" Target="/home/alena/Music/conferense/03.mp4" TargetMode="Externa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chart" Target="../charts/chart3.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50.xml"/><Relationship Id="rId3" Type="http://schemas.openxmlformats.org/officeDocument/2006/relationships/image" Target="../media/image49.png"/><Relationship Id="rId2" Type="http://schemas.microsoft.com/office/2007/relationships/media" Target="/home/alena/Music/conferense/04.mp4" TargetMode="External"/><Relationship Id="rId1" Type="http://schemas.openxmlformats.org/officeDocument/2006/relationships/video" Target="/home/alena/Music/conferense/04.mp4" TargetMode="Externa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chart" Target="../charts/chart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image" Target="../media/image17.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50.xml"/><Relationship Id="rId3" Type="http://schemas.openxmlformats.org/officeDocument/2006/relationships/image" Target="../media/image50.png"/><Relationship Id="rId2" Type="http://schemas.microsoft.com/office/2007/relationships/media" Target="/home/alena/Music/conferense/05.mp4" TargetMode="External"/><Relationship Id="rId1" Type="http://schemas.openxmlformats.org/officeDocument/2006/relationships/video" Target="/home/alena/Music/conferense/05.mp4" TargetMode="Externa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chart" Target="../charts/char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3.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quarter" idx="15"/>
          </p:nvPr>
        </p:nvSpPr>
        <p:spPr>
          <a:xfrm>
            <a:off x="1301119" y="1890558"/>
            <a:ext cx="9105007" cy="3076410"/>
          </a:xfrm>
        </p:spPr>
        <p:txBody>
          <a:bodyPr/>
          <a:lstStyle/>
          <a:p>
            <a:pPr algn="ctr"/>
            <a:r>
              <a:rPr lang="en-US" altLang="en-US" sz="6000">
                <a:sym typeface="+mn-ea"/>
              </a:rPr>
              <a:t>Перепланирование запросов</a:t>
            </a:r>
            <a:endParaRPr lang="en-US" altLang="en-US" sz="6000">
              <a:sym typeface="+mn-ea"/>
            </a:endParaRPr>
          </a:p>
        </p:txBody>
      </p:sp>
      <p:sp>
        <p:nvSpPr>
          <p:cNvPr id="3" name="Текст 2"/>
          <p:cNvSpPr>
            <a:spLocks noGrp="1"/>
          </p:cNvSpPr>
          <p:nvPr>
            <p:ph type="body" sz="quarter" idx="16"/>
          </p:nvPr>
        </p:nvSpPr>
        <p:spPr>
          <a:xfrm>
            <a:off x="737726" y="4584774"/>
            <a:ext cx="9195435" cy="1016635"/>
          </a:xfrm>
        </p:spPr>
        <p:txBody>
          <a:bodyPr>
            <a:noAutofit/>
          </a:bodyPr>
          <a:lstStyle/>
          <a:p>
            <a:r>
              <a:rPr lang="en-US" altLang="en-US" sz="2400" b="1" dirty="0" err="1" smtClean="0">
                <a:effectLst>
                  <a:outerShdw blurRad="38100" dist="19050" dir="2700000" algn="tl" rotWithShape="0">
                    <a:schemeClr val="dk1">
                      <a:alpha val="40000"/>
                    </a:schemeClr>
                  </a:outerShdw>
                </a:effectLst>
                <a:sym typeface="+mn-ea"/>
              </a:rPr>
              <a:t>Алена</a:t>
            </a:r>
            <a:r>
              <a:rPr lang="en-US" altLang="en-US" sz="2400" b="1" dirty="0" smtClean="0">
                <a:effectLst>
                  <a:outerShdw blurRad="38100" dist="19050" dir="2700000" algn="tl" rotWithShape="0">
                    <a:schemeClr val="dk1">
                      <a:alpha val="40000"/>
                    </a:schemeClr>
                  </a:outerShdw>
                </a:effectLst>
                <a:sym typeface="+mn-ea"/>
              </a:rPr>
              <a:t> </a:t>
            </a:r>
            <a:r>
              <a:rPr lang="en-US" altLang="en-US" sz="2400" b="1" dirty="0" err="1" smtClean="0">
                <a:effectLst>
                  <a:outerShdw blurRad="38100" dist="19050" dir="2700000" algn="tl" rotWithShape="0">
                    <a:schemeClr val="dk1">
                      <a:alpha val="40000"/>
                    </a:schemeClr>
                  </a:outerShdw>
                </a:effectLst>
                <a:sym typeface="+mn-ea"/>
              </a:rPr>
              <a:t>Рыбакина</a:t>
            </a:r>
            <a:br>
              <a:rPr lang="ru-RU" altLang="en-US" sz="2400" b="1" dirty="0" smtClean="0">
                <a:effectLst>
                  <a:outerShdw blurRad="38100" dist="19050" dir="2700000" algn="tl" rotWithShape="0">
                    <a:schemeClr val="dk1">
                      <a:alpha val="40000"/>
                    </a:schemeClr>
                  </a:outerShdw>
                </a:effectLst>
                <a:sym typeface="+mn-ea"/>
              </a:rPr>
            </a:br>
            <a:r>
              <a:rPr lang="en-US" altLang="en-US" sz="2400" dirty="0"/>
              <a:t>a.rybakina@postgrespro.ru</a:t>
            </a:r>
            <a:endParaRPr lang="en-US" altLang="en-US" sz="2400" u="sng" dirty="0"/>
          </a:p>
          <a:p>
            <a:r>
              <a:rPr lang="en-US" altLang="en-US" sz="2400" b="1" dirty="0" err="1" smtClean="0">
                <a:solidFill>
                  <a:schemeClr val="tx1"/>
                </a:solidFill>
                <a:effectLst>
                  <a:outerShdw blurRad="38100" dist="19050" dir="2700000" algn="tl" rotWithShape="0">
                    <a:schemeClr val="dk1">
                      <a:alpha val="40000"/>
                    </a:schemeClr>
                  </a:outerShdw>
                </a:effectLst>
                <a:sym typeface="+mn-ea"/>
              </a:rPr>
              <a:t>Участники</a:t>
            </a:r>
            <a:r>
              <a:rPr lang="en-US" altLang="en-US" sz="2400" b="1" dirty="0" smtClean="0">
                <a:solidFill>
                  <a:schemeClr val="tx1"/>
                </a:solidFill>
                <a:effectLst>
                  <a:outerShdw blurRad="38100" dist="19050" dir="2700000" algn="tl" rotWithShape="0">
                    <a:schemeClr val="dk1">
                      <a:alpha val="40000"/>
                    </a:schemeClr>
                  </a:outerShdw>
                </a:effectLst>
                <a:sym typeface="+mn-ea"/>
              </a:rPr>
              <a:t> </a:t>
            </a:r>
            <a:r>
              <a:rPr lang="en-US" altLang="en-US" sz="2400" b="1" dirty="0" err="1">
                <a:solidFill>
                  <a:schemeClr val="tx1"/>
                </a:solidFill>
                <a:effectLst>
                  <a:outerShdw blurRad="38100" dist="19050" dir="2700000" algn="tl" rotWithShape="0">
                    <a:schemeClr val="dk1">
                      <a:alpha val="40000"/>
                    </a:schemeClr>
                  </a:outerShdw>
                </a:effectLst>
                <a:sym typeface="+mn-ea"/>
              </a:rPr>
              <a:t>проекта</a:t>
            </a:r>
            <a:r>
              <a:rPr lang="en-US" altLang="en-US" sz="2400" b="1" dirty="0">
                <a:solidFill>
                  <a:schemeClr val="tx1"/>
                </a:solidFill>
                <a:effectLst>
                  <a:outerShdw blurRad="38100" dist="19050" dir="2700000" algn="tl" rotWithShape="0">
                    <a:schemeClr val="dk1">
                      <a:alpha val="40000"/>
                    </a:schemeClr>
                  </a:outerShdw>
                </a:effectLst>
                <a:sym typeface="+mn-ea"/>
              </a:rPr>
              <a:t>:	</a:t>
            </a:r>
            <a:br>
              <a:rPr lang="en-US" altLang="en-US" sz="2400" b="1" dirty="0">
                <a:solidFill>
                  <a:schemeClr val="tx1"/>
                </a:solidFill>
                <a:effectLst>
                  <a:outerShdw blurRad="38100" dist="19050" dir="2700000" algn="tl" rotWithShape="0">
                    <a:schemeClr val="dk1">
                      <a:alpha val="40000"/>
                    </a:schemeClr>
                  </a:outerShdw>
                </a:effectLst>
                <a:sym typeface="+mn-ea"/>
              </a:rPr>
            </a:br>
            <a:r>
              <a:rPr lang="en-US" altLang="en-US" sz="2400" b="1" dirty="0" err="1">
                <a:solidFill>
                  <a:schemeClr val="tx1"/>
                </a:solidFill>
                <a:effectLst>
                  <a:outerShdw blurRad="38100" dist="19050" dir="2700000" algn="tl" rotWithShape="0">
                    <a:schemeClr val="dk1">
                      <a:alpha val="40000"/>
                    </a:schemeClr>
                  </a:outerShdw>
                </a:effectLst>
                <a:sym typeface="+mn-ea"/>
              </a:rPr>
              <a:t>Дамир</a:t>
            </a:r>
            <a:r>
              <a:rPr lang="en-US" altLang="en-US" sz="2400" b="1" dirty="0">
                <a:solidFill>
                  <a:schemeClr val="tx1"/>
                </a:solidFill>
                <a:effectLst>
                  <a:outerShdw blurRad="38100" dist="19050" dir="2700000" algn="tl" rotWithShape="0">
                    <a:schemeClr val="dk1">
                      <a:alpha val="40000"/>
                    </a:schemeClr>
                  </a:outerShdw>
                </a:effectLst>
                <a:sym typeface="+mn-ea"/>
              </a:rPr>
              <a:t> </a:t>
            </a:r>
            <a:r>
              <a:rPr lang="en-US" altLang="en-US" sz="2400" b="1" dirty="0" err="1">
                <a:solidFill>
                  <a:schemeClr val="tx1"/>
                </a:solidFill>
                <a:effectLst>
                  <a:outerShdw blurRad="38100" dist="19050" dir="2700000" algn="tl" rotWithShape="0">
                    <a:schemeClr val="dk1">
                      <a:alpha val="40000"/>
                    </a:schemeClr>
                  </a:outerShdw>
                </a:effectLst>
                <a:sym typeface="+mn-ea"/>
              </a:rPr>
              <a:t>Белялов</a:t>
            </a:r>
            <a:r>
              <a:rPr lang="en-US" altLang="en-US" sz="2400" b="1" dirty="0">
                <a:solidFill>
                  <a:schemeClr val="tx1"/>
                </a:solidFill>
                <a:effectLst>
                  <a:outerShdw blurRad="38100" dist="19050" dir="2700000" algn="tl" rotWithShape="0">
                    <a:schemeClr val="dk1">
                      <a:alpha val="40000"/>
                    </a:schemeClr>
                  </a:outerShdw>
                </a:effectLst>
                <a:sym typeface="+mn-ea"/>
              </a:rPr>
              <a:t>, </a:t>
            </a:r>
            <a:r>
              <a:rPr lang="en-US" altLang="en-US" sz="2400" b="1" dirty="0" err="1">
                <a:solidFill>
                  <a:schemeClr val="tx1"/>
                </a:solidFill>
                <a:effectLst>
                  <a:outerShdw blurRad="38100" dist="19050" dir="2700000" algn="tl" rotWithShape="0">
                    <a:schemeClr val="dk1">
                      <a:alpha val="40000"/>
                    </a:schemeClr>
                  </a:outerShdw>
                </a:effectLst>
                <a:sym typeface="+mn-ea"/>
              </a:rPr>
              <a:t>Андрей</a:t>
            </a:r>
            <a:r>
              <a:rPr lang="en-US" altLang="en-US" sz="2400" b="1" dirty="0">
                <a:solidFill>
                  <a:schemeClr val="tx1"/>
                </a:solidFill>
                <a:effectLst>
                  <a:outerShdw blurRad="38100" dist="19050" dir="2700000" algn="tl" rotWithShape="0">
                    <a:schemeClr val="dk1">
                      <a:alpha val="40000"/>
                    </a:schemeClr>
                  </a:outerShdw>
                </a:effectLst>
                <a:sym typeface="+mn-ea"/>
              </a:rPr>
              <a:t> </a:t>
            </a:r>
            <a:r>
              <a:rPr lang="en-US" altLang="en-US" sz="2400" b="1" dirty="0" err="1">
                <a:solidFill>
                  <a:schemeClr val="tx1"/>
                </a:solidFill>
                <a:effectLst>
                  <a:outerShdw blurRad="38100" dist="19050" dir="2700000" algn="tl" rotWithShape="0">
                    <a:schemeClr val="dk1">
                      <a:alpha val="40000"/>
                    </a:schemeClr>
                  </a:outerShdw>
                </a:effectLst>
                <a:sym typeface="+mn-ea"/>
              </a:rPr>
              <a:t>Лепихов</a:t>
            </a:r>
            <a:r>
              <a:rPr lang="en-US" altLang="en-US" sz="2400" b="1" dirty="0">
                <a:solidFill>
                  <a:schemeClr val="tx1"/>
                </a:solidFill>
                <a:effectLst>
                  <a:outerShdw blurRad="38100" dist="19050" dir="2700000" algn="tl" rotWithShape="0">
                    <a:schemeClr val="dk1">
                      <a:alpha val="40000"/>
                    </a:schemeClr>
                  </a:outerShdw>
                </a:effectLst>
                <a:sym typeface="+mn-ea"/>
              </a:rPr>
              <a:t>, </a:t>
            </a:r>
            <a:r>
              <a:rPr lang="en-US" altLang="ru-RU" sz="2400" b="1" dirty="0" err="1">
                <a:solidFill>
                  <a:schemeClr val="tx1"/>
                </a:solidFill>
                <a:effectLst>
                  <a:outerShdw blurRad="38100" dist="19050" dir="2700000" algn="tl" rotWithShape="0">
                    <a:schemeClr val="dk1">
                      <a:alpha val="40000"/>
                    </a:schemeClr>
                  </a:outerShdw>
                </a:effectLst>
                <a:sym typeface="+mn-ea"/>
              </a:rPr>
              <a:t>Алена</a:t>
            </a:r>
            <a:r>
              <a:rPr lang="en-US" altLang="ru-RU" sz="2400" b="1" dirty="0">
                <a:solidFill>
                  <a:schemeClr val="tx1"/>
                </a:solidFill>
                <a:effectLst>
                  <a:outerShdw blurRad="38100" dist="19050" dir="2700000" algn="tl" rotWithShape="0">
                    <a:schemeClr val="dk1">
                      <a:alpha val="40000"/>
                    </a:schemeClr>
                  </a:outerShdw>
                </a:effectLst>
                <a:sym typeface="+mn-ea"/>
              </a:rPr>
              <a:t> </a:t>
            </a:r>
            <a:r>
              <a:rPr lang="en-US" altLang="ru-RU" sz="2400" b="1" dirty="0" err="1">
                <a:solidFill>
                  <a:schemeClr val="tx1"/>
                </a:solidFill>
                <a:effectLst>
                  <a:outerShdw blurRad="38100" dist="19050" dir="2700000" algn="tl" rotWithShape="0">
                    <a:schemeClr val="dk1">
                      <a:alpha val="40000"/>
                    </a:schemeClr>
                  </a:outerShdw>
                </a:effectLst>
                <a:sym typeface="+mn-ea"/>
              </a:rPr>
              <a:t>Рыбакина</a:t>
            </a:r>
            <a:endParaRPr lang="en-US" altLang="en-US" sz="2400" b="1"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5669280" y="4371340"/>
            <a:ext cx="1026160" cy="699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787833" y="4460240"/>
            <a:ext cx="4427220" cy="521970"/>
          </a:xfrm>
          <a:prstGeom prst="rect">
            <a:avLst/>
          </a:prstGeom>
          <a:noFill/>
          <a:ln>
            <a:noFill/>
          </a:ln>
        </p:spPr>
        <p:txBody>
          <a:bodyPr wrap="none" rtlCol="0" anchor="t">
            <a:spAutoFit/>
          </a:bodyPr>
          <a:lstStyle/>
          <a:p>
            <a:pPr algn="ctr"/>
            <a:r>
              <a:rPr lang="en-US" altLang="en-US" sz="2800" b="1">
                <a:solidFill>
                  <a:schemeClr val="accent1"/>
                </a:solidFill>
                <a:effectLst>
                  <a:outerShdw blurRad="38100" dist="25400" dir="5400000" algn="ctr" rotWithShape="0">
                    <a:srgbClr val="6E747A">
                      <a:alpha val="43000"/>
                    </a:srgbClr>
                  </a:outerShdw>
                </a:effectLst>
              </a:rPr>
              <a:t>rows</a:t>
            </a:r>
            <a:r>
              <a:rPr lang="en-US" altLang="en-US" sz="2800" b="1" baseline="-25000">
                <a:solidFill>
                  <a:schemeClr val="accent1"/>
                </a:solidFill>
                <a:effectLst>
                  <a:outerShdw blurRad="38100" dist="25400" dir="5400000" algn="ctr" rotWithShape="0">
                    <a:srgbClr val="6E747A">
                      <a:alpha val="43000"/>
                    </a:srgbClr>
                  </a:outerShdw>
                </a:effectLst>
              </a:rPr>
              <a:t>join</a:t>
            </a:r>
            <a:r>
              <a:rPr lang="en-US" altLang="en-US" sz="2800" b="1">
                <a:solidFill>
                  <a:schemeClr val="accent1"/>
                </a:solidFill>
                <a:effectLst>
                  <a:outerShdw blurRad="38100" dist="25400" dir="5400000" algn="ctr" rotWithShape="0">
                    <a:srgbClr val="6E747A">
                      <a:alpha val="43000"/>
                    </a:srgbClr>
                  </a:outerShdw>
                </a:effectLst>
              </a:rPr>
              <a:t> = 2, sel = 0.5</a:t>
            </a:r>
            <a:endParaRPr lang="en-US" altLang="en-US" sz="2800" b="1">
              <a:solidFill>
                <a:schemeClr val="accent1"/>
              </a:solidFill>
              <a:effectLst>
                <a:outerShdw blurRad="38100" dist="25400" dir="5400000" algn="ctr" rotWithShape="0">
                  <a:srgbClr val="6E747A">
                    <a:alpha val="43000"/>
                  </a:srgbClr>
                </a:outerShdw>
              </a:effectLst>
            </a:endParaRPr>
          </a:p>
        </p:txBody>
      </p:sp>
      <p:sp>
        <p:nvSpPr>
          <p:cNvPr id="16" name="Right Arrow 15"/>
          <p:cNvSpPr/>
          <p:nvPr/>
        </p:nvSpPr>
        <p:spPr>
          <a:xfrm>
            <a:off x="5669280" y="2788285"/>
            <a:ext cx="1026160" cy="69977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448425" y="2529840"/>
            <a:ext cx="4766945" cy="521970"/>
          </a:xfrm>
          <a:prstGeom prst="rect">
            <a:avLst/>
          </a:prstGeom>
          <a:noFill/>
          <a:ln>
            <a:noFill/>
          </a:ln>
        </p:spPr>
        <p:txBody>
          <a:bodyPr wrap="square" rtlCol="0" anchor="t">
            <a:spAutoFit/>
          </a:bodyPr>
          <a:lstStyle/>
          <a:p>
            <a:pPr algn="ctr"/>
            <a:r>
              <a:rPr lang="en-US" altLang="en-US" sz="2800" b="1">
                <a:solidFill>
                  <a:srgbClr val="E66F18"/>
                </a:solidFill>
                <a:effectLst>
                  <a:outerShdw blurRad="38100" dist="25400" dir="5400000" algn="ctr" rotWithShape="0">
                    <a:srgbClr val="6E747A">
                      <a:alpha val="43000"/>
                    </a:srgbClr>
                  </a:outerShdw>
                </a:effectLst>
              </a:rPr>
              <a:t>rows</a:t>
            </a:r>
            <a:r>
              <a:rPr lang="en-US" altLang="en-US" sz="2800" b="1" baseline="-25000">
                <a:solidFill>
                  <a:srgbClr val="E66F18"/>
                </a:solidFill>
                <a:effectLst>
                  <a:outerShdw blurRad="38100" dist="25400" dir="5400000" algn="ctr" rotWithShape="0">
                    <a:srgbClr val="6E747A">
                      <a:alpha val="43000"/>
                    </a:srgbClr>
                  </a:outerShdw>
                </a:effectLst>
              </a:rPr>
              <a:t>tab1</a:t>
            </a:r>
            <a:r>
              <a:rPr lang="en-US" altLang="en-US" sz="2800" b="1">
                <a:solidFill>
                  <a:srgbClr val="E66F18"/>
                </a:solidFill>
                <a:effectLst>
                  <a:outerShdw blurRad="38100" dist="25400" dir="5400000" algn="ctr" rotWithShape="0">
                    <a:srgbClr val="6E747A">
                      <a:alpha val="43000"/>
                    </a:srgbClr>
                  </a:outerShdw>
                </a:effectLst>
              </a:rPr>
              <a:t> = 4, sel = 1</a:t>
            </a:r>
            <a:endParaRPr lang="en-US" altLang="en-US" sz="2800" b="1">
              <a:solidFill>
                <a:srgbClr val="E66F18"/>
              </a:solidFill>
              <a:effectLst>
                <a:outerShdw blurRad="38100" dist="25400" dir="5400000" algn="ctr" rotWithShape="0">
                  <a:srgbClr val="6E747A">
                    <a:alpha val="43000"/>
                  </a:srgbClr>
                </a:outerShdw>
              </a:effectLst>
            </a:endParaRPr>
          </a:p>
        </p:txBody>
      </p:sp>
      <p:sp>
        <p:nvSpPr>
          <p:cNvPr id="18" name="Rectangle 17"/>
          <p:cNvSpPr/>
          <p:nvPr/>
        </p:nvSpPr>
        <p:spPr>
          <a:xfrm>
            <a:off x="6448425" y="3127375"/>
            <a:ext cx="4676775" cy="521970"/>
          </a:xfrm>
          <a:prstGeom prst="rect">
            <a:avLst/>
          </a:prstGeom>
          <a:noFill/>
          <a:ln>
            <a:noFill/>
          </a:ln>
        </p:spPr>
        <p:txBody>
          <a:bodyPr wrap="square" rtlCol="0" anchor="t">
            <a:spAutoFit/>
          </a:bodyPr>
          <a:lstStyle/>
          <a:p>
            <a:pPr algn="ctr"/>
            <a:r>
              <a:rPr lang="en-US" altLang="en-US" sz="2800" b="1">
                <a:solidFill>
                  <a:srgbClr val="E66F18"/>
                </a:solidFill>
                <a:effectLst>
                  <a:outerShdw blurRad="38100" dist="25400" dir="5400000" algn="ctr" rotWithShape="0">
                    <a:srgbClr val="6E747A">
                      <a:alpha val="43000"/>
                    </a:srgbClr>
                  </a:outerShdw>
                </a:effectLst>
              </a:rPr>
              <a:t>rows</a:t>
            </a:r>
            <a:r>
              <a:rPr lang="en-US" altLang="en-US" sz="2800" b="1" baseline="-25000">
                <a:solidFill>
                  <a:srgbClr val="E66F18"/>
                </a:solidFill>
                <a:effectLst>
                  <a:outerShdw blurRad="38100" dist="25400" dir="5400000" algn="ctr" rotWithShape="0">
                    <a:srgbClr val="6E747A">
                      <a:alpha val="43000"/>
                    </a:srgbClr>
                  </a:outerShdw>
                </a:effectLst>
              </a:rPr>
              <a:t>tab2</a:t>
            </a:r>
            <a:r>
              <a:rPr lang="en-US" altLang="en-US" sz="2800" b="1">
                <a:solidFill>
                  <a:srgbClr val="E66F18"/>
                </a:solidFill>
                <a:effectLst>
                  <a:outerShdw blurRad="38100" dist="25400" dir="5400000" algn="ctr" rotWithShape="0">
                    <a:srgbClr val="6E747A">
                      <a:alpha val="43000"/>
                    </a:srgbClr>
                  </a:outerShdw>
                </a:effectLst>
              </a:rPr>
              <a:t> = 4, sel = 1</a:t>
            </a:r>
            <a:endParaRPr lang="en-US" altLang="en-US" sz="2800" b="1">
              <a:solidFill>
                <a:srgbClr val="E66F18"/>
              </a:solidFill>
              <a:effectLst>
                <a:outerShdw blurRad="38100" dist="25400" dir="5400000" algn="ctr" rotWithShape="0">
                  <a:srgbClr val="6E747A">
                    <a:alpha val="43000"/>
                  </a:srgbClr>
                </a:outerShdw>
              </a:effectLst>
            </a:endParaRPr>
          </a:p>
        </p:txBody>
      </p:sp>
      <p:pic>
        <p:nvPicPr>
          <p:cNvPr id="12" name="Picture 11"/>
          <p:cNvPicPr>
            <a:picLocks noChangeAspect="1"/>
          </p:cNvPicPr>
          <p:nvPr/>
        </p:nvPicPr>
        <p:blipFill>
          <a:blip r:embed="rId1">
            <a:clrChange>
              <a:clrFrom>
                <a:srgbClr val="FFFFFF">
                  <a:alpha val="100000"/>
                </a:srgbClr>
              </a:clrFrom>
              <a:clrTo>
                <a:srgbClr val="FFFFFF">
                  <a:alpha val="100000"/>
                  <a:alpha val="0"/>
                </a:srgbClr>
              </a:clrTo>
            </a:clrChange>
          </a:blip>
          <a:srcRect b="34307"/>
          <a:stretch>
            <a:fillRect/>
          </a:stretch>
        </p:blipFill>
        <p:spPr>
          <a:xfrm>
            <a:off x="807085" y="2530475"/>
            <a:ext cx="4862195" cy="3150870"/>
          </a:xfrm>
          <a:prstGeom prst="rect">
            <a:avLst/>
          </a:prstGeom>
        </p:spPr>
      </p:pic>
      <p:sp>
        <p:nvSpPr>
          <p:cNvPr id="4" name="Rectangle 3"/>
          <p:cNvSpPr/>
          <p:nvPr/>
        </p:nvSpPr>
        <p:spPr>
          <a:xfrm>
            <a:off x="951865" y="2604770"/>
            <a:ext cx="10263505" cy="3153410"/>
          </a:xfrm>
          <a:prstGeom prst="rect">
            <a:avLst/>
          </a:prstGeom>
          <a:solidFill>
            <a:schemeClr val="bg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93776" y="283464"/>
            <a:ext cx="10074595" cy="390078"/>
          </a:xfrm>
        </p:spPr>
        <p:txBody>
          <a:bodyPr anchor="t" anchorCtr="0"/>
          <a:lstStyle/>
          <a:p>
            <a:r>
              <a:rPr lang="en-US" altLang="en-US"/>
              <a:t>Что такое кардинальность и селективность</a:t>
            </a:r>
            <a:endParaRPr lang="en-US" altLang="en-US"/>
          </a:p>
        </p:txBody>
      </p:sp>
      <p:sp>
        <p:nvSpPr>
          <p:cNvPr id="2" name="Rectangle 1"/>
          <p:cNvSpPr/>
          <p:nvPr/>
        </p:nvSpPr>
        <p:spPr>
          <a:xfrm>
            <a:off x="1113791" y="2675255"/>
            <a:ext cx="8406765" cy="2306955"/>
          </a:xfrm>
          <a:prstGeom prst="rect">
            <a:avLst/>
          </a:prstGeom>
          <a:noFill/>
          <a:ln>
            <a:noFill/>
          </a:ln>
        </p:spPr>
        <p:txBody>
          <a:bodyPr wrap="square" rtlCol="0" anchor="t">
            <a:spAutoFit/>
          </a:bodyPr>
          <a:lstStyle/>
          <a:p>
            <a:pPr algn="ctr"/>
            <a:r>
              <a:rPr lang="en-US" sz="7200" b="1" dirty="0" err="1">
                <a:ln w="12700">
                  <a:solidFill>
                    <a:schemeClr val="accent1"/>
                  </a:solidFill>
                  <a:prstDash val="solid"/>
                </a:ln>
                <a:solidFill>
                  <a:srgbClr val="C00000"/>
                </a:solidFill>
                <a:effectLst>
                  <a:outerShdw dist="38100" dir="2640000" algn="bl" rotWithShape="0">
                    <a:schemeClr val="accent1"/>
                  </a:outerShdw>
                </a:effectLst>
              </a:rPr>
              <a:t>Мы</a:t>
            </a:r>
            <a:r>
              <a:rPr lang="en-US" sz="7200" b="1" dirty="0">
                <a:ln w="12700">
                  <a:solidFill>
                    <a:schemeClr val="accent1"/>
                  </a:solidFill>
                  <a:prstDash val="solid"/>
                </a:ln>
                <a:solidFill>
                  <a:srgbClr val="C00000"/>
                </a:solidFill>
                <a:effectLst>
                  <a:outerShdw dist="38100" dir="2640000" algn="bl" rotWithShape="0">
                    <a:schemeClr val="accent1"/>
                  </a:outerShdw>
                </a:effectLst>
              </a:rPr>
              <a:t> не </a:t>
            </a:r>
            <a:endParaRPr lang="en-US" sz="7200" b="1" dirty="0">
              <a:ln w="12700">
                <a:solidFill>
                  <a:schemeClr val="accent1"/>
                </a:solidFill>
                <a:prstDash val="solid"/>
              </a:ln>
              <a:solidFill>
                <a:srgbClr val="C00000"/>
              </a:solidFill>
              <a:effectLst>
                <a:outerShdw dist="38100" dir="2640000" algn="bl" rotWithShape="0">
                  <a:schemeClr val="accent1"/>
                </a:outerShdw>
              </a:effectLst>
            </a:endParaRPr>
          </a:p>
          <a:p>
            <a:pPr algn="ctr"/>
            <a:r>
              <a:rPr lang="en-US" sz="7200" b="1" dirty="0" err="1">
                <a:ln w="12700">
                  <a:solidFill>
                    <a:schemeClr val="accent1"/>
                  </a:solidFill>
                  <a:prstDash val="solid"/>
                </a:ln>
                <a:solidFill>
                  <a:srgbClr val="C00000"/>
                </a:solidFill>
                <a:effectLst>
                  <a:outerShdw dist="38100" dir="2640000" algn="bl" rotWithShape="0">
                    <a:schemeClr val="accent1"/>
                  </a:outerShdw>
                </a:effectLst>
              </a:rPr>
              <a:t>Нострадамусы</a:t>
            </a:r>
            <a:r>
              <a:rPr lang="en-US" sz="7200" b="1" dirty="0">
                <a:ln w="12700">
                  <a:solidFill>
                    <a:schemeClr val="accent1"/>
                  </a:solidFill>
                  <a:prstDash val="solid"/>
                </a:ln>
                <a:solidFill>
                  <a:srgbClr val="C00000"/>
                </a:solidFill>
                <a:effectLst>
                  <a:outerShdw dist="38100" dir="2640000" algn="bl" rotWithShape="0">
                    <a:schemeClr val="accent1"/>
                  </a:outerShdw>
                </a:effectLst>
              </a:rPr>
              <a:t>(</a:t>
            </a:r>
            <a:endParaRPr lang="en-US" sz="7200" b="1" dirty="0">
              <a:ln w="12700">
                <a:solidFill>
                  <a:schemeClr val="accent1"/>
                </a:solidFill>
                <a:prstDash val="solid"/>
              </a:ln>
              <a:solidFill>
                <a:srgbClr val="C00000"/>
              </a:solidFill>
              <a:effectLst>
                <a:outerShdw dist="38100" dir="2640000" algn="bl" rotWithShape="0">
                  <a:schemeClr val="accent1"/>
                </a:outerShdw>
              </a:effectLst>
            </a:endParaRPr>
          </a:p>
        </p:txBody>
      </p:sp>
      <p:sp>
        <p:nvSpPr>
          <p:cNvPr id="7" name="Text Box 6"/>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9" name="Text Box 8"/>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Как работает оптимизатор</a:t>
            </a:r>
            <a:endParaRPr lang="en-US" altLang="en-US" sz="1600" noProof="0">
              <a:ln w="12700" cmpd="sng">
                <a:solidFill>
                  <a:srgbClr val="C00000"/>
                </a:solidFill>
                <a:prstDash val="solid"/>
              </a:ln>
              <a:solidFill>
                <a:srgbClr val="C00000"/>
              </a:solidFill>
              <a:effectLst/>
              <a:uLnTx/>
              <a:uFillTx/>
              <a:latin typeface="Cera CY"/>
              <a:sym typeface="+mn-ea"/>
            </a:endParaRPr>
          </a:p>
        </p:txBody>
      </p:sp>
      <p:pic>
        <p:nvPicPr>
          <p:cNvPr id="6" name="Picture 5" descr="boy1_chng"/>
          <p:cNvPicPr>
            <a:picLocks noChangeAspect="1"/>
          </p:cNvPicPr>
          <p:nvPr/>
        </p:nvPicPr>
        <p:blipFill>
          <a:blip r:embed="rId2"/>
          <a:stretch>
            <a:fillRect/>
          </a:stretch>
        </p:blipFill>
        <p:spPr>
          <a:xfrm>
            <a:off x="9520555" y="3345815"/>
            <a:ext cx="2276475" cy="2618740"/>
          </a:xfrm>
          <a:prstGeom prst="rect">
            <a:avLst/>
          </a:prstGeom>
        </p:spPr>
      </p:pic>
      <p:sp>
        <p:nvSpPr>
          <p:cNvPr id="11" name="Text Box 10"/>
          <p:cNvSpPr txBox="1"/>
          <p:nvPr/>
        </p:nvSpPr>
        <p:spPr>
          <a:xfrm>
            <a:off x="1109345" y="1128395"/>
            <a:ext cx="10106025" cy="1200329"/>
          </a:xfrm>
          <a:prstGeom prst="rect">
            <a:avLst/>
          </a:prstGeom>
          <a:noFill/>
        </p:spPr>
        <p:txBody>
          <a:bodyPr wrap="square" rtlCol="0" anchor="t">
            <a:spAutoFit/>
          </a:bodyPr>
          <a:lstStyle/>
          <a:p>
            <a:pPr lvl="0" indent="0">
              <a:buFont typeface="Arial" panose="02080604020202020204" pitchFamily="34" charset="0"/>
              <a:buNone/>
            </a:pPr>
            <a:r>
              <a:rPr lang="en-US" altLang="en-US" b="1"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Кардинальность</a:t>
            </a:r>
            <a:r>
              <a:rPr lang="en-US" altLang="en-US"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ru-RU" altLang="en-US" sz="1800"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a:t>
            </a:r>
            <a:r>
              <a:rPr lang="en-US" altLang="en-US"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количество</a:t>
            </a:r>
            <a:r>
              <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туплов</a:t>
            </a:r>
            <a:r>
              <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полученных</a:t>
            </a:r>
            <a:r>
              <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после</a:t>
            </a:r>
            <a:r>
              <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выполнения</a:t>
            </a:r>
            <a:r>
              <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операции</a:t>
            </a:r>
            <a:b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br>
            <a:endPar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endParaRPr>
          </a:p>
          <a:p>
            <a:pPr lvl="0" indent="0">
              <a:buFont typeface="Arial" panose="02080604020202020204" pitchFamily="34" charset="0"/>
              <a:buNone/>
            </a:pPr>
            <a:r>
              <a:rPr lang="en-US" altLang="en-US" b="1" dirty="0" err="1">
                <a:solidFill>
                  <a:srgbClr val="E66F18"/>
                </a:solidFill>
                <a:effectLst>
                  <a:outerShdw blurRad="38100" dist="25400" dir="5400000" algn="ctr" rotWithShape="0">
                    <a:srgbClr val="6E747A">
                      <a:alpha val="43000"/>
                    </a:srgbClr>
                  </a:outerShdw>
                </a:effectLst>
                <a:latin typeface="Gilroy" pitchFamily="2" charset="0"/>
                <a:cs typeface="Gilroy" pitchFamily="2" charset="0"/>
                <a:sym typeface="+mn-ea"/>
              </a:rPr>
              <a:t>Селективность</a:t>
            </a:r>
            <a:r>
              <a:rPr lang="en-US" altLang="en-US" b="1" dirty="0">
                <a:solidFill>
                  <a:srgbClr val="E66F18"/>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ru-RU" altLang="en-US" sz="1800"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a:t>
            </a:r>
            <a:r>
              <a:rPr lang="en-US" altLang="en-US" b="1" dirty="0">
                <a:solidFill>
                  <a:srgbClr val="E66F18"/>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доля</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строк</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от</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декартового</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произведения</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двух</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наборов</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которая</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остается</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после</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соединения</a:t>
            </a:r>
            <a:endParaRPr lang="en-US" altLang="en-US" dirty="0">
              <a:solidFill>
                <a:srgbClr val="FF0000"/>
              </a:solidFill>
              <a:effectLst/>
              <a:latin typeface="Gilroy" pitchFamily="2" charset="0"/>
              <a:cs typeface="Gilroy" pitchFamily="2" charset="0"/>
              <a:sym typeface="+mn-ea"/>
            </a:endParaRPr>
          </a:p>
        </p:txBody>
      </p:sp>
      <p:sp>
        <p:nvSpPr>
          <p:cNvPr id="3" name="Номер слайда 2"/>
          <p:cNvSpPr>
            <a:spLocks noGrp="1"/>
          </p:cNvSpPr>
          <p:nvPr>
            <p:ph type="sldNum" sz="quarter" idx="17"/>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5133" y="283464"/>
            <a:ext cx="10074595" cy="390078"/>
          </a:xfrm>
        </p:spPr>
        <p:txBody>
          <a:bodyPr anchor="t" anchorCtr="0"/>
          <a:lstStyle/>
          <a:p>
            <a:r>
              <a:rPr lang="en-US" altLang="en-US"/>
              <a:t>Статистика</a:t>
            </a:r>
            <a:endParaRPr lang="en-US" altLang="en-US"/>
          </a:p>
        </p:txBody>
      </p:sp>
      <p:sp>
        <p:nvSpPr>
          <p:cNvPr id="2" name="Rectangle 1"/>
          <p:cNvSpPr/>
          <p:nvPr/>
        </p:nvSpPr>
        <p:spPr>
          <a:xfrm>
            <a:off x="4613593" y="1894205"/>
            <a:ext cx="2821940" cy="583565"/>
          </a:xfrm>
          <a:prstGeom prst="rect">
            <a:avLst/>
          </a:prstGeom>
          <a:noFill/>
          <a:ln>
            <a:noFill/>
          </a:ln>
        </p:spPr>
        <p:txBody>
          <a:bodyPr wrap="none" rtlCol="0" anchor="t">
            <a:spAutoFit/>
          </a:bodyPr>
          <a:lstStyle/>
          <a:p>
            <a:pPr algn="ctr"/>
            <a:r>
              <a:rPr lang="en-US" altLang="en-US" sz="3200" b="1">
                <a:solidFill>
                  <a:schemeClr val="accent1"/>
                </a:solidFill>
                <a:effectLst>
                  <a:outerShdw blurRad="38100" dist="25400" dir="5400000" algn="ctr" rotWithShape="0">
                    <a:srgbClr val="6E747A">
                      <a:alpha val="43000"/>
                    </a:srgbClr>
                  </a:outerShdw>
                </a:effectLst>
              </a:rPr>
              <a:t>Статистика</a:t>
            </a:r>
            <a:endParaRPr lang="en-US" altLang="en-US" sz="3200" b="1">
              <a:solidFill>
                <a:schemeClr val="accent1"/>
              </a:solidFill>
              <a:effectLst>
                <a:outerShdw blurRad="38100" dist="25400" dir="5400000" algn="ctr" rotWithShape="0">
                  <a:srgbClr val="6E747A">
                    <a:alpha val="43000"/>
                  </a:srgbClr>
                </a:outerShdw>
              </a:effectLst>
            </a:endParaRPr>
          </a:p>
        </p:txBody>
      </p:sp>
      <p:sp>
        <p:nvSpPr>
          <p:cNvPr id="4" name="Rectangle 3"/>
          <p:cNvSpPr/>
          <p:nvPr/>
        </p:nvSpPr>
        <p:spPr>
          <a:xfrm>
            <a:off x="958215" y="2847340"/>
            <a:ext cx="3542030" cy="829945"/>
          </a:xfrm>
          <a:prstGeom prst="rect">
            <a:avLst/>
          </a:prstGeom>
          <a:noFill/>
          <a:ln>
            <a:noFill/>
          </a:ln>
        </p:spPr>
        <p:txBody>
          <a:bodyPr wrap="square" rtlCol="0" anchor="t">
            <a:spAutoFit/>
            <a:scene3d>
              <a:camera prst="orthographicFront"/>
              <a:lightRig rig="threePt" dir="t"/>
            </a:scene3d>
          </a:bodyPr>
          <a:lstStyle/>
          <a:p>
            <a:pPr algn="ctr"/>
            <a:r>
              <a:rPr lang="en-US" altLang="en-US" sz="2400" b="1">
                <a:solidFill>
                  <a:srgbClr val="E66F18"/>
                </a:solidFill>
                <a:effectLst>
                  <a:outerShdw blurRad="38100" dist="25400" dir="5400000" algn="ctr" rotWithShape="0">
                    <a:srgbClr val="6E747A">
                      <a:alpha val="43000"/>
                    </a:srgbClr>
                  </a:outerShdw>
                </a:effectLst>
                <a:sym typeface="+mn-ea"/>
              </a:rPr>
              <a:t>most common values (</a:t>
            </a:r>
            <a:r>
              <a:rPr lang="en-US" altLang="en-US" sz="2400" b="1">
                <a:solidFill>
                  <a:srgbClr val="E66F18"/>
                </a:solidFill>
                <a:effectLst>
                  <a:outerShdw blurRad="38100" dist="25400" dir="5400000" algn="ctr" rotWithShape="0">
                    <a:srgbClr val="6E747A">
                      <a:alpha val="43000"/>
                    </a:srgbClr>
                  </a:outerShdw>
                </a:effectLst>
              </a:rPr>
              <a:t>MCV)</a:t>
            </a:r>
            <a:endParaRPr lang="en-US" altLang="en-US" sz="2400" b="1">
              <a:solidFill>
                <a:srgbClr val="E66F18"/>
              </a:solidFill>
              <a:effectLst>
                <a:outerShdw blurRad="38100" dist="25400" dir="5400000" algn="ctr" rotWithShape="0">
                  <a:srgbClr val="6E747A">
                    <a:alpha val="43000"/>
                  </a:srgbClr>
                </a:outerShdw>
              </a:effectLst>
            </a:endParaRPr>
          </a:p>
        </p:txBody>
      </p:sp>
      <p:sp>
        <p:nvSpPr>
          <p:cNvPr id="6" name="Rectangle 5"/>
          <p:cNvSpPr/>
          <p:nvPr/>
        </p:nvSpPr>
        <p:spPr>
          <a:xfrm>
            <a:off x="4281805" y="3032125"/>
            <a:ext cx="3768090" cy="460375"/>
          </a:xfrm>
          <a:prstGeom prst="rect">
            <a:avLst/>
          </a:prstGeom>
          <a:noFill/>
          <a:ln>
            <a:noFill/>
          </a:ln>
        </p:spPr>
        <p:txBody>
          <a:bodyPr wrap="square" rtlCol="0" anchor="t">
            <a:spAutoFit/>
            <a:scene3d>
              <a:camera prst="orthographicFront"/>
              <a:lightRig rig="threePt" dir="t"/>
            </a:scene3d>
          </a:bodyPr>
          <a:lstStyle/>
          <a:p>
            <a:pPr algn="ctr"/>
            <a:r>
              <a:rPr lang="en-US" altLang="en-US" sz="2400" b="1">
                <a:solidFill>
                  <a:srgbClr val="E66F18"/>
                </a:solidFill>
                <a:effectLst>
                  <a:outerShdw blurRad="38100" dist="25400" dir="5400000" algn="ctr" rotWithShape="0">
                    <a:srgbClr val="6E747A">
                      <a:alpha val="43000"/>
                    </a:srgbClr>
                  </a:outerShdw>
                </a:effectLst>
              </a:rPr>
              <a:t>Гистограмма</a:t>
            </a:r>
            <a:endParaRPr lang="en-US" altLang="en-US" sz="2400" b="1">
              <a:solidFill>
                <a:srgbClr val="E66F18"/>
              </a:solidFill>
              <a:effectLst>
                <a:outerShdw blurRad="38100" dist="25400" dir="5400000" algn="ctr" rotWithShape="0">
                  <a:srgbClr val="6E747A">
                    <a:alpha val="43000"/>
                  </a:srgbClr>
                </a:outerShdw>
              </a:effectLst>
            </a:endParaRPr>
          </a:p>
        </p:txBody>
      </p:sp>
      <p:sp>
        <p:nvSpPr>
          <p:cNvPr id="7" name="Rectangle 6"/>
          <p:cNvSpPr/>
          <p:nvPr/>
        </p:nvSpPr>
        <p:spPr>
          <a:xfrm>
            <a:off x="8049895" y="2893060"/>
            <a:ext cx="3255645" cy="1568450"/>
          </a:xfrm>
          <a:prstGeom prst="rect">
            <a:avLst/>
          </a:prstGeom>
          <a:noFill/>
          <a:ln>
            <a:noFill/>
          </a:ln>
        </p:spPr>
        <p:txBody>
          <a:bodyPr wrap="square" rtlCol="0" anchor="t">
            <a:spAutoFit/>
            <a:scene3d>
              <a:camera prst="orthographicFront"/>
              <a:lightRig rig="threePt" dir="t"/>
            </a:scene3d>
          </a:bodyPr>
          <a:lstStyle/>
          <a:p>
            <a:pPr algn="ctr"/>
            <a:r>
              <a:rPr lang="en-US" altLang="en-US" sz="2400" b="1" dirty="0" err="1">
                <a:solidFill>
                  <a:srgbClr val="E66F18"/>
                </a:solidFill>
                <a:effectLst>
                  <a:outerShdw blurRad="38100" dist="25400" dir="5400000" algn="ctr" rotWithShape="0">
                    <a:srgbClr val="6E747A">
                      <a:alpha val="43000"/>
                    </a:srgbClr>
                  </a:outerShdw>
                </a:effectLst>
                <a:sym typeface="+mn-ea"/>
              </a:rPr>
              <a:t>Доля</a:t>
            </a:r>
            <a:r>
              <a:rPr lang="en-US" altLang="en-US" sz="2400" b="1" dirty="0">
                <a:solidFill>
                  <a:srgbClr val="E66F18"/>
                </a:solidFill>
                <a:effectLst>
                  <a:outerShdw blurRad="38100" dist="25400" dir="5400000" algn="ctr" rotWithShape="0">
                    <a:srgbClr val="6E747A">
                      <a:alpha val="43000"/>
                    </a:srgbClr>
                  </a:outerShdw>
                </a:effectLst>
                <a:sym typeface="+mn-ea"/>
              </a:rPr>
              <a:t> </a:t>
            </a:r>
            <a:r>
              <a:rPr lang="en-US" altLang="en-US" sz="2400" b="1" dirty="0" err="1">
                <a:solidFill>
                  <a:srgbClr val="E66F18"/>
                </a:solidFill>
                <a:effectLst>
                  <a:outerShdw blurRad="38100" dist="25400" dir="5400000" algn="ctr" rotWithShape="0">
                    <a:srgbClr val="6E747A">
                      <a:alpha val="43000"/>
                    </a:srgbClr>
                  </a:outerShdw>
                </a:effectLst>
                <a:sym typeface="+mn-ea"/>
              </a:rPr>
              <a:t>неопределенных</a:t>
            </a:r>
            <a:r>
              <a:rPr lang="en-US" altLang="en-US" sz="2400" b="1" dirty="0">
                <a:solidFill>
                  <a:srgbClr val="E66F18"/>
                </a:solidFill>
                <a:effectLst>
                  <a:outerShdw blurRad="38100" dist="25400" dir="5400000" algn="ctr" rotWithShape="0">
                    <a:srgbClr val="6E747A">
                      <a:alpha val="43000"/>
                    </a:srgbClr>
                  </a:outerShdw>
                </a:effectLst>
                <a:sym typeface="+mn-ea"/>
              </a:rPr>
              <a:t> </a:t>
            </a:r>
            <a:r>
              <a:rPr lang="en-US" altLang="en-US" sz="2400" b="1" dirty="0" err="1">
                <a:solidFill>
                  <a:srgbClr val="E66F18"/>
                </a:solidFill>
                <a:effectLst>
                  <a:outerShdw blurRad="38100" dist="25400" dir="5400000" algn="ctr" rotWithShape="0">
                    <a:srgbClr val="6E747A">
                      <a:alpha val="43000"/>
                    </a:srgbClr>
                  </a:outerShdw>
                </a:effectLst>
                <a:sym typeface="+mn-ea"/>
              </a:rPr>
              <a:t>значении</a:t>
            </a:r>
            <a:r>
              <a:rPr lang="en-US" altLang="en-US" sz="2400" b="1" dirty="0">
                <a:solidFill>
                  <a:srgbClr val="E66F18"/>
                </a:solidFill>
                <a:effectLst>
                  <a:outerShdw blurRad="38100" dist="25400" dir="5400000" algn="ctr" rotWithShape="0">
                    <a:srgbClr val="6E747A">
                      <a:alpha val="43000"/>
                    </a:srgbClr>
                  </a:outerShdw>
                </a:effectLst>
                <a:sym typeface="+mn-ea"/>
              </a:rPr>
              <a:t>̆ (</a:t>
            </a:r>
            <a:r>
              <a:rPr lang="en-US" altLang="en-US" sz="2400" b="1" dirty="0" err="1">
                <a:solidFill>
                  <a:srgbClr val="E66F18"/>
                </a:solidFill>
                <a:effectLst>
                  <a:outerShdw blurRad="38100" dist="25400" dir="5400000" algn="ctr" rotWithShape="0">
                    <a:srgbClr val="6E747A">
                      <a:alpha val="43000"/>
                    </a:srgbClr>
                  </a:outerShdw>
                </a:effectLst>
              </a:rPr>
              <a:t>Null_frac</a:t>
            </a:r>
            <a:r>
              <a:rPr lang="en-US" altLang="en-US" sz="2400" b="1" dirty="0">
                <a:solidFill>
                  <a:srgbClr val="E66F18"/>
                </a:solidFill>
                <a:effectLst>
                  <a:outerShdw blurRad="38100" dist="25400" dir="5400000" algn="ctr" rotWithShape="0">
                    <a:srgbClr val="6E747A">
                      <a:alpha val="43000"/>
                    </a:srgbClr>
                  </a:outerShdw>
                </a:effectLst>
              </a:rPr>
              <a:t>)</a:t>
            </a:r>
            <a:endParaRPr lang="en-US" altLang="en-US" sz="2400" b="1" dirty="0">
              <a:solidFill>
                <a:srgbClr val="E66F18"/>
              </a:solidFill>
              <a:effectLst>
                <a:outerShdw blurRad="38100" dist="25400" dir="5400000" algn="ctr" rotWithShape="0">
                  <a:srgbClr val="6E747A">
                    <a:alpha val="43000"/>
                  </a:srgbClr>
                </a:outerShdw>
              </a:effectLst>
            </a:endParaRPr>
          </a:p>
        </p:txBody>
      </p:sp>
      <p:sp>
        <p:nvSpPr>
          <p:cNvPr id="8" name="Down Arrow 7"/>
          <p:cNvSpPr/>
          <p:nvPr/>
        </p:nvSpPr>
        <p:spPr>
          <a:xfrm rot="3120000">
            <a:off x="3758565" y="2287270"/>
            <a:ext cx="384175" cy="6591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5833110" y="2426970"/>
            <a:ext cx="384175" cy="605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rot="18360000">
            <a:off x="7933055" y="2291080"/>
            <a:ext cx="384175" cy="6737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2"/>
          <p:cNvSpPr txBox="1"/>
          <p:nvPr/>
        </p:nvSpPr>
        <p:spPr>
          <a:xfrm>
            <a:off x="1322705" y="3677285"/>
            <a:ext cx="3005455" cy="922020"/>
          </a:xfrm>
          <a:prstGeom prst="rect">
            <a:avLst/>
          </a:prstGeom>
          <a:noFill/>
        </p:spPr>
        <p:txBody>
          <a:bodyPr wrap="square" rtlCol="0" anchor="t">
            <a:spAutoFit/>
          </a:bodyPr>
          <a:lstStyle/>
          <a:p>
            <a:r>
              <a:rPr lang="en-US" altLang="en-US" b="1">
                <a:solidFill>
                  <a:schemeClr val="accent1"/>
                </a:solidFill>
                <a:effectLst>
                  <a:outerShdw blurRad="38100" dist="25400" dir="5400000" algn="ctr" rotWithShape="0">
                    <a:srgbClr val="6E747A">
                      <a:alpha val="43000"/>
                    </a:srgbClr>
                  </a:outerShdw>
                </a:effectLst>
                <a:sym typeface="+mn-ea"/>
              </a:rPr>
              <a:t>если количество   различных значений не очень велико</a:t>
            </a:r>
            <a:endParaRPr lang="en-US"/>
          </a:p>
        </p:txBody>
      </p:sp>
      <p:sp>
        <p:nvSpPr>
          <p:cNvPr id="19" name="Text Box 18"/>
          <p:cNvSpPr txBox="1"/>
          <p:nvPr/>
        </p:nvSpPr>
        <p:spPr>
          <a:xfrm>
            <a:off x="5099050" y="3677285"/>
            <a:ext cx="2809875" cy="922020"/>
          </a:xfrm>
          <a:prstGeom prst="rect">
            <a:avLst/>
          </a:prstGeom>
          <a:noFill/>
        </p:spPr>
        <p:txBody>
          <a:bodyPr wrap="square" rtlCol="0" anchor="t">
            <a:spAutoFit/>
          </a:bodyPr>
          <a:lstStyle/>
          <a:p>
            <a:r>
              <a:rPr lang="en-US" altLang="en-US" b="1">
                <a:solidFill>
                  <a:schemeClr val="accent1"/>
                </a:solidFill>
                <a:effectLst>
                  <a:outerShdw blurRad="38100" dist="25400" dir="5400000" algn="ctr" rotWithShape="0">
                    <a:srgbClr val="6E747A">
                      <a:alpha val="43000"/>
                    </a:srgbClr>
                  </a:outerShdw>
                </a:effectLst>
                <a:sym typeface="+mn-ea"/>
              </a:rPr>
              <a:t>если количество   различных значений большое</a:t>
            </a:r>
            <a:endParaRPr lang="en-US" altLang="en-US"/>
          </a:p>
        </p:txBody>
      </p:sp>
      <p:sp>
        <p:nvSpPr>
          <p:cNvPr id="12" name="Text Box 11"/>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4" name="Text Box 13"/>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Как работает оптимизатор</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3" name="Номер слайда 2"/>
          <p:cNvSpPr>
            <a:spLocks noGrp="1"/>
          </p:cNvSpPr>
          <p:nvPr>
            <p:ph type="sldNum" sz="quarter" idx="17"/>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776" y="283464"/>
            <a:ext cx="10074595" cy="390078"/>
          </a:xfrm>
          <a:noFill/>
          <a:extLst>
            <a:ext uri="{909E8E84-426E-40DD-AFC4-6F175D3DCCD1}">
              <a14:hiddenFill xmlns:a14="http://schemas.microsoft.com/office/drawing/2010/main">
                <a:solidFill>
                  <a:schemeClr val="accent2"/>
                </a:solidFill>
              </a14:hiddenFill>
            </a:ext>
          </a:extLst>
        </p:spPr>
        <p:txBody>
          <a:bodyPr/>
          <a:lstStyle/>
          <a:p>
            <a:br>
              <a:rPr lang="en-US" altLang="en-US">
                <a:sym typeface="+mn-ea"/>
              </a:rPr>
            </a:br>
            <a:r>
              <a:rPr lang="en-US" altLang="en-US">
                <a:sym typeface="+mn-ea"/>
              </a:rPr>
              <a:t>Статистика: Most Common Values </a:t>
            </a:r>
            <a:endParaRPr lang="en-US" altLang="en-US">
              <a:sym typeface="+mn-ea"/>
            </a:endParaRPr>
          </a:p>
        </p:txBody>
      </p:sp>
      <p:sp>
        <p:nvSpPr>
          <p:cNvPr id="4" name="Rectangle 3"/>
          <p:cNvSpPr/>
          <p:nvPr/>
        </p:nvSpPr>
        <p:spPr>
          <a:xfrm>
            <a:off x="896938" y="1174750"/>
            <a:ext cx="909320" cy="398780"/>
          </a:xfrm>
          <a:prstGeom prst="rect">
            <a:avLst/>
          </a:prstGeom>
          <a:noFill/>
          <a:ln>
            <a:noFill/>
          </a:ln>
        </p:spPr>
        <p:txBody>
          <a:bodyPr wrap="none" rtlCol="0" anchor="t">
            <a:spAutoFit/>
          </a:bodyPr>
          <a:lstStyle/>
          <a:p>
            <a:pPr algn="ctr"/>
            <a:r>
              <a:rPr lang="en-US" altLang="en-US" sz="2000" b="1">
                <a:solidFill>
                  <a:schemeClr val="accent1"/>
                </a:solidFill>
                <a:effectLst>
                  <a:outerShdw blurRad="38100" dist="25400" dir="5400000" algn="ctr" rotWithShape="0">
                    <a:srgbClr val="6E747A">
                      <a:alpha val="43000"/>
                    </a:srgbClr>
                  </a:outerShdw>
                </a:effectLst>
              </a:rPr>
              <a:t>MCV:</a:t>
            </a:r>
            <a:endParaRPr lang="en-US" altLang="en-US" sz="2000" b="1">
              <a:solidFill>
                <a:schemeClr val="accent1"/>
              </a:solidFill>
              <a:effectLst>
                <a:outerShdw blurRad="38100" dist="25400" dir="5400000" algn="ctr" rotWithShape="0">
                  <a:srgbClr val="6E747A">
                    <a:alpha val="43000"/>
                  </a:srgbClr>
                </a:outerShdw>
              </a:effectLst>
            </a:endParaRPr>
          </a:p>
        </p:txBody>
      </p:sp>
      <p:sp>
        <p:nvSpPr>
          <p:cNvPr id="6" name="Rectangle 5"/>
          <p:cNvSpPr/>
          <p:nvPr/>
        </p:nvSpPr>
        <p:spPr>
          <a:xfrm>
            <a:off x="1296353" y="1573530"/>
            <a:ext cx="3750945" cy="645160"/>
          </a:xfrm>
          <a:prstGeom prst="rect">
            <a:avLst/>
          </a:prstGeom>
          <a:noFill/>
          <a:ln>
            <a:noFill/>
          </a:ln>
        </p:spPr>
        <p:txBody>
          <a:bodyPr wrap="none" rtlCol="0" anchor="t">
            <a:spAutoFit/>
          </a:bodyPr>
          <a:lstStyle/>
          <a:p>
            <a:pPr algn="l"/>
            <a:r>
              <a:rPr lang="en-US" altLang="en-US" b="1" dirty="0">
                <a:solidFill>
                  <a:srgbClr val="E66F18"/>
                </a:solidFill>
                <a:effectLst>
                  <a:outerShdw blurRad="38100" dist="25400" dir="5400000" algn="ctr" rotWithShape="0">
                    <a:srgbClr val="6E747A">
                      <a:alpha val="43000"/>
                    </a:srgbClr>
                  </a:outerShdw>
                </a:effectLst>
              </a:rPr>
              <a:t>- </a:t>
            </a:r>
            <a:r>
              <a:rPr lang="en-US" altLang="en-US" b="1" dirty="0" err="1">
                <a:solidFill>
                  <a:srgbClr val="E66F18"/>
                </a:solidFill>
                <a:effectLst>
                  <a:outerShdw blurRad="38100" dist="25400" dir="5400000" algn="ctr" rotWithShape="0">
                    <a:srgbClr val="6E747A">
                      <a:alpha val="43000"/>
                    </a:srgbClr>
                  </a:outerShdw>
                </a:effectLst>
              </a:rPr>
              <a:t>most_common_values</a:t>
            </a:r>
            <a:endParaRPr lang="en-US" altLang="en-US" b="1" dirty="0">
              <a:solidFill>
                <a:srgbClr val="E66F18"/>
              </a:solidFill>
              <a:effectLst>
                <a:outerShdw blurRad="38100" dist="25400" dir="5400000" algn="ctr" rotWithShape="0">
                  <a:srgbClr val="6E747A">
                    <a:alpha val="43000"/>
                  </a:srgbClr>
                </a:outerShdw>
              </a:effectLst>
            </a:endParaRPr>
          </a:p>
          <a:p>
            <a:pPr algn="l"/>
            <a:r>
              <a:rPr lang="en-US" altLang="en-US" b="1" dirty="0">
                <a:solidFill>
                  <a:srgbClr val="E66F18"/>
                </a:solidFill>
                <a:effectLst>
                  <a:outerShdw blurRad="38100" dist="25400" dir="5400000" algn="ctr" rotWithShape="0">
                    <a:srgbClr val="6E747A">
                      <a:alpha val="43000"/>
                    </a:srgbClr>
                  </a:outerShdw>
                </a:effectLst>
              </a:rPr>
              <a:t>- </a:t>
            </a:r>
            <a:r>
              <a:rPr lang="en-US" altLang="en-US" b="1" dirty="0" err="1">
                <a:solidFill>
                  <a:srgbClr val="E66F18"/>
                </a:solidFill>
                <a:effectLst>
                  <a:outerShdw blurRad="38100" dist="25400" dir="5400000" algn="ctr" rotWithShape="0">
                    <a:srgbClr val="6E747A">
                      <a:alpha val="43000"/>
                    </a:srgbClr>
                  </a:outerShdw>
                </a:effectLst>
              </a:rPr>
              <a:t>most_common_frequences</a:t>
            </a:r>
            <a:endParaRPr lang="en-US" altLang="en-US" b="1" dirty="0">
              <a:solidFill>
                <a:srgbClr val="E66F18"/>
              </a:solidFill>
              <a:effectLst>
                <a:outerShdw blurRad="38100" dist="25400" dir="5400000" algn="ctr" rotWithShape="0">
                  <a:srgbClr val="6E747A">
                    <a:alpha val="43000"/>
                  </a:srgbClr>
                </a:outerShdw>
              </a:effectLst>
            </a:endParaRPr>
          </a:p>
        </p:txBody>
      </p:sp>
      <p:sp>
        <p:nvSpPr>
          <p:cNvPr id="9" name="Text Box 8"/>
          <p:cNvSpPr txBox="1"/>
          <p:nvPr/>
        </p:nvSpPr>
        <p:spPr>
          <a:xfrm>
            <a:off x="787400" y="2305050"/>
            <a:ext cx="5761990" cy="3322955"/>
          </a:xfrm>
          <a:prstGeom prst="rect">
            <a:avLst/>
          </a:prstGeom>
          <a:noFill/>
        </p:spPr>
        <p:txBody>
          <a:bodyPr wrap="square" rtlCol="0" anchor="t">
            <a:spAutoFit/>
          </a:bodyPr>
          <a:lstStyle/>
          <a:p>
            <a:r>
              <a:rPr lang="en-US" alt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SELECT</a:t>
            </a:r>
            <a: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 </a:t>
            </a:r>
            <a:r>
              <a:rPr lang="en-US" sz="1400" b="1" dirty="0" err="1">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most_common_vals</a:t>
            </a:r>
            <a: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 </a:t>
            </a:r>
            <a:r>
              <a:rPr lang="en-US" sz="1400" b="1" dirty="0" err="1">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most_common_freqs</a:t>
            </a:r>
            <a: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 </a:t>
            </a:r>
            <a:endPar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endParaRPr>
          </a:p>
          <a:p>
            <a:r>
              <a:rPr lang="en-US" alt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FROM</a:t>
            </a:r>
            <a: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 </a:t>
            </a:r>
            <a:r>
              <a:rPr lang="en-US" sz="1400" b="1" dirty="0" err="1">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pg_stats</a:t>
            </a:r>
            <a: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 </a:t>
            </a:r>
            <a:endPar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endParaRPr>
          </a:p>
          <a:p>
            <a:r>
              <a:rPr lang="en-US" alt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WHERE</a:t>
            </a:r>
            <a: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 </a:t>
            </a:r>
            <a:r>
              <a:rPr lang="en-US" sz="1400" b="1" dirty="0" err="1">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tablename</a:t>
            </a:r>
            <a: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 = 'start</a:t>
            </a:r>
            <a:r>
              <a:rPr lang="en-US" alt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u</a:t>
            </a:r>
            <a: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ps' </a:t>
            </a:r>
            <a:b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br>
            <a: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  </a:t>
            </a:r>
            <a:r>
              <a:rPr lang="en-US" alt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AND</a:t>
            </a:r>
            <a: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 </a:t>
            </a:r>
            <a:r>
              <a:rPr lang="en-US" sz="1400" b="1" dirty="0" err="1">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attname</a:t>
            </a:r>
            <a:r>
              <a:rPr lang="en-US" sz="1400" b="1" dirty="0">
                <a:solidFill>
                  <a:schemeClr val="accent1"/>
                </a:solidFill>
                <a:effectLst>
                  <a:outerShdw blurRad="38100" dist="25400" dir="5400000" algn="ctr" rotWithShape="0">
                    <a:srgbClr val="6E747A">
                      <a:alpha val="43000"/>
                    </a:srgbClr>
                  </a:outerShdw>
                </a:effectLst>
                <a:latin typeface="DejaVu Sans Mono" panose="020B0609030804020204" charset="0"/>
                <a:cs typeface="DejaVu Sans Mono" panose="020B0609030804020204" charset="0"/>
              </a:rPr>
              <a:t>   = 'country' </a:t>
            </a:r>
            <a:endPar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endParaRPr>
          </a:p>
          <a:p>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a:t>
            </a:r>
            <a:endPar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endParaRPr>
          </a:p>
          <a:p>
            <a:r>
              <a:rPr lang="en-US" sz="1400" b="1" dirty="0" err="1">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attname</a:t>
            </a:r>
            <a:r>
              <a:rPr lang="en-US" sz="1400" b="1" dirty="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a:t>
            </a:r>
            <a:r>
              <a:rPr lang="en-US" sz="1400" dirty="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 country</a:t>
            </a:r>
            <a:endParaRPr lang="en-US" sz="1400" b="1"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endParaRPr>
          </a:p>
          <a:p>
            <a:r>
              <a:rPr lang="en-US" sz="1400" b="1" dirty="0" err="1">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null_frac</a:t>
            </a:r>
            <a:r>
              <a:rPr lang="en-US" sz="1400" b="1"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         </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 0</a:t>
            </a:r>
            <a:endParaRPr lang="en-US" sz="1400" b="1"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endParaRPr>
          </a:p>
          <a:p>
            <a:r>
              <a:rPr lang="en-US" sz="1400" b="1" dirty="0" err="1">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most_common_vals</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  | {"United </a:t>
            </a:r>
            <a:r>
              <a:rPr lang="en-US" sz="1400" dirty="0" err="1">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States",India,China,"United</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 </a:t>
            </a:r>
            <a:r>
              <a:rPr lang="en-US" sz="1400" dirty="0" err="1">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Kingdom",Canada,"South</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 Korea",Germany,France,Israel,Argentina,Australia,Belgium,Brazil,Indonesia,Mexico,Sweden,Turkey}</a:t>
            </a:r>
            <a:endPar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endParaRPr>
          </a:p>
          <a:p>
            <a:r>
              <a:rPr lang="en-US" sz="1400" b="1" dirty="0" err="1">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most_common_freqs</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      | {0.</a:t>
            </a:r>
            <a:r>
              <a:rPr lang="en-US" alt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515</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,0.</a:t>
            </a:r>
            <a:r>
              <a:rPr lang="en-US" alt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121</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,0.</a:t>
            </a:r>
            <a:r>
              <a:rPr lang="en-US" alt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117</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,0.0</a:t>
            </a:r>
            <a:r>
              <a:rPr lang="en-US" alt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53</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,0.0</a:t>
            </a:r>
            <a:r>
              <a:rPr lang="en-US" alt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29</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,0.02</a:t>
            </a:r>
            <a:r>
              <a:rPr lang="en-US" alt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9</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,0.02</a:t>
            </a:r>
            <a:r>
              <a:rPr lang="en-US" alt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4</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,0.01</a:t>
            </a:r>
            <a:r>
              <a:rPr lang="en-US" alt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9</a:t>
            </a:r>
            <a:r>
              <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rPr>
              <a:t>,0.014,0.009,0.009,0.009,0.009,0.009,0.009,0.009,0.009}</a:t>
            </a:r>
            <a:endParaRPr lang="en-US" sz="1400" dirty="0">
              <a:solidFill>
                <a:schemeClr val="tx1"/>
              </a:solidFill>
              <a:effectLst>
                <a:outerShdw blurRad="38100" dist="19050" dir="2700000" algn="tl" rotWithShape="0">
                  <a:schemeClr val="dk1">
                    <a:alpha val="40000"/>
                  </a:schemeClr>
                </a:outerShdw>
              </a:effectLst>
              <a:latin typeface="DejaVu Sans Mono" panose="020B0609030804020204" charset="0"/>
              <a:cs typeface="DejaVu Sans Mono" panose="020B0609030804020204" charset="0"/>
            </a:endParaRPr>
          </a:p>
        </p:txBody>
      </p:sp>
      <p:sp>
        <p:nvSpPr>
          <p:cNvPr id="5" name="Text Box 4"/>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7" name="Text Box 6"/>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Как работает оптимизатор</a:t>
            </a:r>
            <a:endParaRPr lang="en-US" altLang="en-US" sz="1600" noProof="0">
              <a:ln w="12700" cmpd="sng">
                <a:solidFill>
                  <a:srgbClr val="C00000"/>
                </a:solidFill>
                <a:prstDash val="solid"/>
              </a:ln>
              <a:solidFill>
                <a:srgbClr val="C00000"/>
              </a:solidFill>
              <a:effectLst/>
              <a:uLnTx/>
              <a:uFillTx/>
              <a:latin typeface="Cera CY"/>
              <a:sym typeface="+mn-ea"/>
            </a:endParaRPr>
          </a:p>
        </p:txBody>
      </p:sp>
      <p:pic>
        <p:nvPicPr>
          <p:cNvPr id="3" name="Picture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492240" y="1174750"/>
            <a:ext cx="4914265" cy="4519295"/>
          </a:xfrm>
          <a:prstGeom prst="rect">
            <a:avLst/>
          </a:prstGeom>
        </p:spPr>
      </p:pic>
      <p:sp>
        <p:nvSpPr>
          <p:cNvPr id="8" name="Номер слайда 7"/>
          <p:cNvSpPr>
            <a:spLocks noGrp="1"/>
          </p:cNvSpPr>
          <p:nvPr>
            <p:ph type="sldNum" sz="quarter" idx="17"/>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776" y="283464"/>
            <a:ext cx="10074595" cy="390078"/>
          </a:xfrm>
          <a:noFill/>
          <a:extLst>
            <a:ext uri="{909E8E84-426E-40DD-AFC4-6F175D3DCCD1}">
              <a14:hiddenFill xmlns:a14="http://schemas.microsoft.com/office/drawing/2010/main">
                <a:solidFill>
                  <a:schemeClr val="accent2"/>
                </a:solidFill>
              </a14:hiddenFill>
            </a:ext>
          </a:extLst>
        </p:spPr>
        <p:txBody>
          <a:bodyPr/>
          <a:lstStyle/>
          <a:p>
            <a:br>
              <a:rPr lang="en-US" altLang="en-US">
                <a:sym typeface="+mn-ea"/>
              </a:rPr>
            </a:br>
            <a:r>
              <a:rPr lang="en-US" altLang="en-US">
                <a:sym typeface="+mn-ea"/>
              </a:rPr>
              <a:t>Статистика: Гистограмма</a:t>
            </a:r>
            <a:endParaRPr lang="en-US" altLang="en-US">
              <a:sym typeface="+mn-ea"/>
            </a:endParaRPr>
          </a:p>
        </p:txBody>
      </p:sp>
      <p:sp>
        <p:nvSpPr>
          <p:cNvPr id="6" name="Text Box 5"/>
          <p:cNvSpPr txBox="1"/>
          <p:nvPr/>
        </p:nvSpPr>
        <p:spPr>
          <a:xfrm>
            <a:off x="804545" y="1413510"/>
            <a:ext cx="10776585" cy="4030980"/>
          </a:xfrm>
          <a:prstGeom prst="rect">
            <a:avLst/>
          </a:prstGeom>
          <a:noFill/>
        </p:spPr>
        <p:txBody>
          <a:bodyPr wrap="square" rtlCol="0" anchor="t">
            <a:spAutoFit/>
          </a:bodyPr>
          <a:lstStyle/>
          <a:p>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postgres=#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SELECT</a:t>
            </a:r>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attname, histogram_bounds </a:t>
            </a:r>
            <a:endPar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endParaRPr>
          </a:p>
          <a:p>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FROM pg_stats </a:t>
            </a:r>
            <a:endPar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endParaRPr>
          </a:p>
          <a:p>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WHERE tablename =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startups</a:t>
            </a:r>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a:t>
            </a:r>
            <a:endPar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endParaRPr>
          </a:p>
          <a:p>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OR</a:t>
            </a:r>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attname   = 'country' </a:t>
            </a:r>
            <a:endPar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endParaRPr>
          </a:p>
          <a:p>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OR </a:t>
            </a:r>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sym typeface="+mn-ea"/>
              </a:rPr>
              <a:t>attname   = 'company'</a:t>
            </a:r>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\gx</a:t>
            </a:r>
            <a:endParaRPr lang="en-US" sz="1600">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endParaRPr>
          </a:p>
          <a:p>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RECORD 1 ]---</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attname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 country</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histogram_bounds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 </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RECORD 2 ]--</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attname</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 company</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most_common_vals</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 </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most_common_freqs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null_frac</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 0</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histogram_bounds</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 {Acorns,Addepar,Airtable,"AmWINS Group","Animoca Brands","Arctic Wolf Networks",Articulate,"Automation Anywhere",Better.com,"Biosplice Therapeutics",BitSight,Bitpanda,Blockchain.com,Bolt,BrowserStack,ByteDance</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p:txBody>
      </p:sp>
      <p:sp>
        <p:nvSpPr>
          <p:cNvPr id="4" name="Text Box 3"/>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5" name="Text Box 4"/>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Как работает оптимизатор</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3" name="Номер слайда 2"/>
          <p:cNvSpPr>
            <a:spLocks noGrp="1"/>
          </p:cNvSpPr>
          <p:nvPr>
            <p:ph type="sldNum" sz="quarter" idx="17"/>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a:t>Статистка: гистограмма и MCV</a:t>
            </a:r>
            <a:endParaRPr lang="en-US" altLang="en-US"/>
          </a:p>
        </p:txBody>
      </p:sp>
      <p:sp>
        <p:nvSpPr>
          <p:cNvPr id="9" name="Text Box 8"/>
          <p:cNvSpPr txBox="1"/>
          <p:nvPr/>
        </p:nvSpPr>
        <p:spPr>
          <a:xfrm>
            <a:off x="791210" y="1526540"/>
            <a:ext cx="10776585" cy="3291840"/>
          </a:xfrm>
          <a:prstGeom prst="rect">
            <a:avLst/>
          </a:prstGeom>
          <a:noFill/>
        </p:spPr>
        <p:txBody>
          <a:bodyPr wrap="square" rtlCol="0" anchor="t">
            <a:spAutoFit/>
          </a:bodyPr>
          <a:lstStyle/>
          <a:p>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postgres=#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SELECT</a:t>
            </a:r>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attname, histogram_bounds </a:t>
            </a:r>
            <a:endPar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endParaRPr>
          </a:p>
          <a:p>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FROM pg_stats </a:t>
            </a:r>
            <a:endPar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endParaRPr>
          </a:p>
          <a:p>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WHERE tablename =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startups</a:t>
            </a:r>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a:t>
            </a:r>
            <a:endPar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endParaRPr>
          </a:p>
          <a:p>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OR</a:t>
            </a:r>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attname   =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valuation</a:t>
            </a:r>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sym typeface="+mn-ea"/>
              </a:rPr>
              <a:t>'</a:t>
            </a:r>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\gx</a:t>
            </a:r>
            <a:endPar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endParaRPr>
          </a:p>
          <a:p>
            <a:r>
              <a:rPr 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RECORD 1 ]---</a:t>
            </a:r>
            <a:r>
              <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a:t>
            </a:r>
            <a:r>
              <a:rPr 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a:t>
            </a:r>
            <a:endParaRPr lang="en-US" sz="1600">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endParaRPr>
          </a:p>
          <a:p>
            <a:r>
              <a:rPr 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attname                |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valuation</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most_common_vals       |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{4,3.7,2.75,3.1,3.4,3.55,2.25,3,3.15,3.35,3.5,3.6,3.65,3.75,2.2,2.45,2.6,2.8,</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most_common_freqs      |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{0.032,0.028,0.01</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9</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,0.01</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9</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,0.01</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9</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,0.01</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9</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,0.014,0.014,0.014,0.014,0.014,0.014,0.014,</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histogram_bounds       |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{2.1,2.17,2.23,2.3,2.33,2.35,2.4,2.48,2.5,2.52,2.55,2.56,2.61,2.63,2.65,2.68,2.7,2.</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78,2.81,2.82,2.88,3.05,3.27,3.3,3.31,3.33,3.95,4.05,4.2,4.25,4.4,4.6,4.65,4.75,</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p:txBody>
      </p:sp>
      <p:sp>
        <p:nvSpPr>
          <p:cNvPr id="12" name="Text Box 11"/>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3" name="Text Box 12"/>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Как работает оптимизатор</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2" name="Номер слайда 1"/>
          <p:cNvSpPr>
            <a:spLocks noGrp="1"/>
          </p:cNvSpPr>
          <p:nvPr>
            <p:ph type="sldNum" sz="quarter" idx="17"/>
          </p:nvPr>
        </p:nvSpPr>
        <p:spPr/>
        <p:txBody>
          <a:bodyPr/>
          <a:lstStyle/>
          <a:p>
            <a:fld id="{5922A24C-CA15-4196-882E-E2BB53882FD2}" type="slidenum">
              <a:rPr lang="ru-RU" smtClean="0"/>
            </a:fld>
            <a:endParaRPr lang="ru-RU"/>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a:t>Как считается кардинальность</a:t>
            </a:r>
            <a:endParaRPr lang="en-US" altLang="en-US"/>
          </a:p>
        </p:txBody>
      </p:sp>
      <p:sp>
        <p:nvSpPr>
          <p:cNvPr id="9" name="Text Box 8"/>
          <p:cNvSpPr txBox="1"/>
          <p:nvPr/>
        </p:nvSpPr>
        <p:spPr>
          <a:xfrm>
            <a:off x="762635" y="1099820"/>
            <a:ext cx="10667365" cy="4523105"/>
          </a:xfrm>
          <a:prstGeom prst="rect">
            <a:avLst/>
          </a:prstGeom>
          <a:noFill/>
        </p:spPr>
        <p:txBody>
          <a:bodyPr wrap="square" rtlCol="0" anchor="t">
            <a:spAutoFit/>
          </a:bodyPr>
          <a:lstStyle/>
          <a:p>
            <a:r>
              <a:rPr lang="en-US" sz="1600" b="1">
                <a:solidFill>
                  <a:srgbClr val="C0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attname   </a:t>
            </a:r>
            <a:r>
              <a:rPr lang="en-US" sz="1600">
                <a:solidFill>
                  <a:srgbClr val="C0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 valuation</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rgbClr val="C0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n_distinct</a:t>
            </a:r>
            <a:r>
              <a:rPr lang="en-US" sz="1600">
                <a:solidFill>
                  <a:srgbClr val="C0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 -0.7196262</a:t>
            </a:r>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b="1">
                <a:solidFill>
                  <a:srgbClr val="C0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most_common_vals  </a:t>
            </a:r>
            <a:r>
              <a:rPr lang="en-US" sz="1600">
                <a:solidFill>
                  <a:srgbClr val="C0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 {4,3.7,2.75,3.1,</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a:t>
            </a:r>
            <a:r>
              <a:rPr lang="en-US" alt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-35 значений, соответствующие условию</a:t>
            </a:r>
            <a:endParaRPr lang="en-US" altLang="en-US" sz="1600" b="1">
              <a:solidFill>
                <a:srgbClr val="C00000"/>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endParaRPr>
          </a:p>
          <a:p>
            <a:r>
              <a:rPr lang="en-US" sz="1600" b="1">
                <a:solidFill>
                  <a:srgbClr val="C0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most_common_freqs </a:t>
            </a:r>
            <a:r>
              <a:rPr lang="en-US" sz="1600">
                <a:solidFill>
                  <a:srgbClr val="C0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{0.032,0.028,0.01</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9</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,0.01</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9</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,0.01</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9</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,0.01</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9</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,0.014,</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a:t>
            </a:r>
            <a:endParaRPr lang="en-US" sz="1600">
              <a:solidFill>
                <a:srgbClr val="C0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sz="1600">
                <a:solidFill>
                  <a:srgbClr val="C0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histogram_bounds       </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18,20,30,</a:t>
            </a:r>
            <a:r>
              <a:rPr lang="en-US" sz="1600" b="1">
                <a:solidFill>
                  <a:srgbClr val="FF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40,50</a:t>
            </a:r>
            <a:r>
              <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,60,80,90,100,110,120,140}</a:t>
            </a:r>
            <a:endParaRPr lang="en-US" sz="1600">
              <a:solidFill>
                <a:srgbClr val="C0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endParaRPr 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alt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NDistinct_tuples</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 217 * 0.7196 = 156</a:t>
            </a:r>
            <a:endPar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alt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Selectivity_hyst=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bound[i]/(N</a:t>
            </a:r>
            <a:r>
              <a:rPr lang="en-US" altLang="en-US" sz="1600" b="1" baseline="-25000">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BOUNDS</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-1)-1/(N</a:t>
            </a:r>
            <a:r>
              <a:rPr lang="en-US" altLang="en-US" sz="1600" b="1" baseline="-25000">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DISTINCT</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-N</a:t>
            </a:r>
            <a:r>
              <a:rPr lang="en-US" altLang="en-US" sz="1600" b="1" baseline="-25000">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MCV</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 </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(93/(101-1)-1/(156-35) = 0.922</a:t>
            </a:r>
            <a:endPar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endParaRPr>
          </a:p>
          <a:p>
            <a:r>
              <a:rPr lang="en-US" alt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Selectivity_mcv</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(1-null_frac-Sum</a:t>
            </a:r>
            <a:r>
              <a:rPr lang="en-US" altLang="en-US" sz="1600" b="1" baseline="-25000">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MCV</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)*Selectivity</a:t>
            </a:r>
            <a:r>
              <a:rPr lang="en-US" altLang="en-US" sz="1600" b="1" baseline="-25000">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HYST</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+Selectivity</a:t>
            </a:r>
            <a:r>
              <a:rPr lang="en-US" altLang="en-US" sz="1600" b="1" baseline="-25000">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rPr>
              <a:t>MCV </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a:t>
            </a:r>
            <a:b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b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rPr>
              <a:t>		 =(1-0.44393)*</a:t>
            </a:r>
            <a:r>
              <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0.922+0.444 = </a:t>
            </a:r>
            <a:r>
              <a:rPr lang="en-US" altLang="en-US" sz="1600">
                <a:solidFill>
                  <a:srgbClr val="FF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0.956</a:t>
            </a:r>
            <a:br>
              <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br>
            <a:r>
              <a:rPr lang="en-US" altLang="en-US" sz="1600" b="1">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Cardinality</a:t>
            </a:r>
            <a:r>
              <a:rPr lang="en-US" altLang="en-US" sz="1600">
                <a:solidFill>
                  <a:schemeClr val="tx1"/>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a:t>
            </a:r>
            <a:r>
              <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sym typeface="+mn-ea"/>
              </a:rPr>
              <a:t>NTuples*Selectivity </a:t>
            </a:r>
            <a:r>
              <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a:t>
            </a:r>
            <a:r>
              <a:rPr lang="en-US" altLang="en-US" sz="1600">
                <a:solidFill>
                  <a:srgbClr val="FF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0.956</a:t>
            </a:r>
            <a:r>
              <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 </a:t>
            </a:r>
            <a:r>
              <a:rPr lang="en-US" altLang="en-US" sz="1600">
                <a:solidFill>
                  <a:srgbClr val="FF0000"/>
                </a:solidFill>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NTuples</a:t>
            </a:r>
            <a:r>
              <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(217) = 207.23</a:t>
            </a:r>
            <a:endPar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endParaRPr>
          </a:p>
          <a:p>
            <a:endPar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endParaRPr>
          </a:p>
          <a:p>
            <a:endPar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sym typeface="+mn-ea"/>
            </a:endParaRPr>
          </a:p>
          <a:p>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sym typeface="+mn-ea"/>
              </a:rPr>
              <a:t>SELECT</a:t>
            </a:r>
            <a:r>
              <a:rPr 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sym typeface="+mn-ea"/>
              </a:rPr>
              <a:t> </a:t>
            </a:r>
            <a:r>
              <a:rPr lang="en-US" altLang="en-US" sz="1600" b="1">
                <a:solidFill>
                  <a:schemeClr val="accent1"/>
                </a:solidFill>
                <a:effectLst>
                  <a:outerShdw blurRad="38100" dist="25400" dir="5400000" algn="ctr" rotWithShape="0">
                    <a:srgbClr val="6E747A">
                      <a:alpha val="43000"/>
                    </a:srgbClr>
                  </a:outerShdw>
                </a:effectLst>
                <a:latin typeface="DejaVu Sans Mono" panose="020B0609030804020204" charset="0"/>
                <a:ea typeface="Monospace" charset="0"/>
                <a:cs typeface="DejaVu Sans Mono" panose="020B0609030804020204" charset="0"/>
                <a:sym typeface="+mn-ea"/>
              </a:rPr>
              <a:t>count(*) from startups WHERE valuation &lt; 50;</a:t>
            </a:r>
            <a:endPar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endParaRPr>
          </a:p>
          <a:p>
            <a:r>
              <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a:t>
            </a:r>
            <a:endPar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endParaRPr>
          </a:p>
          <a:p>
            <a:r>
              <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Aggregate  (cost=7.19..7.20 rows=1 width=8)</a:t>
            </a:r>
            <a:endPar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endParaRPr>
          </a:p>
          <a:p>
            <a:r>
              <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-&gt;  Seq Scan on best_cities_for_startaps  (cost=0.00..6.68 rows=207 width=0)</a:t>
            </a:r>
            <a:endPar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endParaRPr>
          </a:p>
          <a:p>
            <a:r>
              <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rPr>
              <a:t>         Filter: (valuation &lt; '50'::double precision)</a:t>
            </a:r>
            <a:endParaRPr lang="en-US" altLang="en-US" sz="1600">
              <a:effectLst>
                <a:outerShdw blurRad="38100" dist="19050" dir="2700000" algn="tl" rotWithShape="0">
                  <a:schemeClr val="dk1">
                    <a:alpha val="40000"/>
                  </a:schemeClr>
                </a:outerShdw>
              </a:effectLst>
              <a:latin typeface="DejaVu Sans Mono" panose="020B0609030804020204" charset="0"/>
              <a:ea typeface="Monospace" charset="0"/>
              <a:cs typeface="DejaVu Sans Mono" panose="020B0609030804020204" charset="0"/>
              <a:sym typeface="+mn-ea"/>
            </a:endParaRPr>
          </a:p>
        </p:txBody>
      </p:sp>
      <p:sp>
        <p:nvSpPr>
          <p:cNvPr id="8" name="Rectangular Callout 7"/>
          <p:cNvSpPr/>
          <p:nvPr/>
        </p:nvSpPr>
        <p:spPr>
          <a:xfrm>
            <a:off x="6012180" y="2459990"/>
            <a:ext cx="430530" cy="304800"/>
          </a:xfrm>
          <a:prstGeom prst="wedgeRectCallout">
            <a:avLst>
              <a:gd name="adj1" fmla="val -25055"/>
              <a:gd name="adj2" fmla="val -82640"/>
            </a:avLst>
          </a:prstGeom>
          <a:solidFill>
            <a:srgbClr val="FF88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a:t>93</a:t>
            </a:r>
            <a:endParaRPr lang="en-US" altLang="en-US" sz="1400"/>
          </a:p>
        </p:txBody>
      </p:sp>
      <p:sp>
        <p:nvSpPr>
          <p:cNvPr id="10" name="Text Box 9"/>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1" name="Text Box 10"/>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Как работает оптимизатор</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2" name="Номер слайда 1"/>
          <p:cNvSpPr>
            <a:spLocks noGrp="1"/>
          </p:cNvSpPr>
          <p:nvPr>
            <p:ph type="sldNum" sz="quarter" idx="17"/>
          </p:nvPr>
        </p:nvSpPr>
        <p:spPr/>
        <p:txBody>
          <a:bodyPr/>
          <a:lstStyle/>
          <a:p>
            <a:fld id="{5922A24C-CA15-4196-882E-E2BB53882FD2}" type="slidenum">
              <a:rPr lang="ru-RU" smtClean="0"/>
            </a:fld>
            <a:endParaRPr lang="ru-RU"/>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776" y="283464"/>
            <a:ext cx="10074595" cy="390078"/>
          </a:xfrm>
        </p:spPr>
        <p:txBody>
          <a:bodyPr>
            <a:scene3d>
              <a:camera prst="orthographicFront"/>
              <a:lightRig rig="threePt" dir="t"/>
            </a:scene3d>
          </a:bodyPr>
          <a:lstStyle/>
          <a:p>
            <a:br>
              <a:rPr lang="en-US" altLang="en-US">
                <a:solidFill>
                  <a:srgbClr val="E66F18"/>
                </a:solidFill>
                <a:sym typeface="+mn-ea"/>
              </a:rPr>
            </a:br>
            <a:r>
              <a:rPr lang="en-US" altLang="en-US">
                <a:solidFill>
                  <a:srgbClr val="E66F18"/>
                </a:solidFill>
                <a:effectLst>
                  <a:outerShdw blurRad="38100" dist="25400" dir="5400000" algn="ctr" rotWithShape="0">
                    <a:srgbClr val="6E747A">
                      <a:alpha val="43000"/>
                    </a:srgbClr>
                  </a:outerShdw>
                </a:effectLst>
                <a:sym typeface="+mn-ea"/>
              </a:rPr>
              <a:t>Расчет стоимости </a:t>
            </a:r>
            <a:endParaRPr lang="en-US" altLang="en-US">
              <a:solidFill>
                <a:srgbClr val="E66F18"/>
              </a:solidFill>
              <a:effectLst>
                <a:outerShdw blurRad="38100" dist="25400" dir="5400000" algn="ctr" rotWithShape="0">
                  <a:srgbClr val="6E747A">
                    <a:alpha val="43000"/>
                  </a:srgbClr>
                </a:outerShdw>
              </a:effectLst>
              <a:sym typeface="+mn-ea"/>
            </a:endParaRPr>
          </a:p>
        </p:txBody>
      </p:sp>
      <p:sp>
        <p:nvSpPr>
          <p:cNvPr id="10" name="Text Box 9"/>
          <p:cNvSpPr txBox="1"/>
          <p:nvPr/>
        </p:nvSpPr>
        <p:spPr>
          <a:xfrm>
            <a:off x="935355" y="3143885"/>
            <a:ext cx="10466705" cy="645160"/>
          </a:xfrm>
          <a:prstGeom prst="rect">
            <a:avLst/>
          </a:prstGeom>
          <a:noFill/>
        </p:spPr>
        <p:txBody>
          <a:bodyPr wrap="square" rtlCol="0" anchor="t">
            <a:spAutoFit/>
          </a:bodyPr>
          <a:lstStyle/>
          <a:p>
            <a:pPr algn="ctr"/>
            <a:r>
              <a:rPr lang="ru-RU" b="1" dirty="0">
                <a:solidFill>
                  <a:schemeClr val="accent1"/>
                </a:solidFill>
                <a:effectLst>
                  <a:outerShdw blurRad="38100" dist="25400" dir="5400000" algn="ctr" rotWithShape="0">
                    <a:srgbClr val="6E747A">
                      <a:alpha val="43000"/>
                    </a:srgbClr>
                  </a:outerShdw>
                </a:effectLst>
                <a:sym typeface="+mn-ea"/>
              </a:rPr>
              <a:t>Стоимость </a:t>
            </a:r>
            <a:r>
              <a:rPr lang="en-US" altLang="ru-RU" b="1" dirty="0" err="1">
                <a:solidFill>
                  <a:schemeClr val="accent1"/>
                </a:solidFill>
                <a:effectLst>
                  <a:outerShdw blurRad="38100" dist="25400" dir="5400000" algn="ctr" rotWithShape="0">
                    <a:srgbClr val="6E747A">
                      <a:alpha val="43000"/>
                    </a:srgbClr>
                  </a:outerShdw>
                </a:effectLst>
                <a:sym typeface="+mn-ea"/>
              </a:rPr>
              <a:t>одного</a:t>
            </a:r>
            <a:r>
              <a:rPr lang="en-US" altLang="ru-RU" b="1" dirty="0">
                <a:solidFill>
                  <a:schemeClr val="accent1"/>
                </a:solidFill>
                <a:effectLst>
                  <a:outerShdw blurRad="38100" dist="25400" dir="5400000" algn="ctr" rotWithShape="0">
                    <a:srgbClr val="6E747A">
                      <a:alpha val="43000"/>
                    </a:srgbClr>
                  </a:outerShdw>
                </a:effectLst>
                <a:sym typeface="+mn-ea"/>
              </a:rPr>
              <a:t> </a:t>
            </a:r>
            <a:r>
              <a:rPr lang="ru-RU" b="1" dirty="0">
                <a:solidFill>
                  <a:schemeClr val="accent1"/>
                </a:solidFill>
                <a:effectLst>
                  <a:outerShdw blurRad="38100" dist="25400" dir="5400000" algn="ctr" rotWithShape="0">
                    <a:srgbClr val="6E747A">
                      <a:alpha val="43000"/>
                    </a:srgbClr>
                  </a:outerShdw>
                </a:effectLst>
                <a:sym typeface="+mn-ea"/>
              </a:rPr>
              <a:t>узла зависит от типа этого узла и от объема обрабатываемых этим узлом данных</a:t>
            </a:r>
            <a:endParaRPr lang="ru-RU" altLang="ru-RU" b="1" dirty="0">
              <a:solidFill>
                <a:schemeClr val="accent1"/>
              </a:solidFill>
              <a:effectLst>
                <a:outerShdw blurRad="38100" dist="25400" dir="5400000" algn="ctr" rotWithShape="0">
                  <a:srgbClr val="6E747A">
                    <a:alpha val="43000"/>
                  </a:srgbClr>
                </a:outerShdw>
              </a:effectLst>
              <a:sym typeface="+mn-ea"/>
            </a:endParaRPr>
          </a:p>
        </p:txBody>
      </p:sp>
      <p:sp>
        <p:nvSpPr>
          <p:cNvPr id="4" name="Rectangle 3"/>
          <p:cNvSpPr/>
          <p:nvPr/>
        </p:nvSpPr>
        <p:spPr>
          <a:xfrm>
            <a:off x="1796415" y="2609850"/>
            <a:ext cx="8744585" cy="460375"/>
          </a:xfrm>
          <a:prstGeom prst="rect">
            <a:avLst/>
          </a:prstGeom>
          <a:noFill/>
          <a:ln>
            <a:noFill/>
          </a:ln>
        </p:spPr>
        <p:txBody>
          <a:bodyPr wrap="none" rtlCol="0" anchor="t">
            <a:spAutoFit/>
            <a:scene3d>
              <a:camera prst="orthographicFront"/>
              <a:lightRig rig="threePt" dir="t"/>
            </a:scene3d>
          </a:bodyPr>
          <a:lstStyle/>
          <a:p>
            <a:pPr algn="ctr"/>
            <a:r>
              <a:rPr lang="en-US" altLang="en-US" sz="2400" b="1">
                <a:solidFill>
                  <a:srgbClr val="E66F18"/>
                </a:solidFill>
                <a:effectLst>
                  <a:outerShdw blurRad="38100" dist="25400" dir="5400000" algn="ctr" rotWithShape="0">
                    <a:srgbClr val="6E747A">
                      <a:alpha val="43000"/>
                    </a:srgbClr>
                  </a:outerShdw>
                </a:effectLst>
              </a:rPr>
              <a:t>Стоимость плана =       стоимость частей плана</a:t>
            </a:r>
            <a:r>
              <a:rPr lang="en-US" altLang="en-US" sz="2400" b="1">
                <a:solidFill>
                  <a:schemeClr val="accent1"/>
                </a:solidFill>
                <a:effectLst>
                  <a:outerShdw blurRad="38100" dist="25400" dir="5400000" algn="ctr" rotWithShape="0">
                    <a:srgbClr val="6E747A">
                      <a:alpha val="43000"/>
                    </a:srgbClr>
                  </a:outerShdw>
                </a:effectLst>
              </a:rPr>
              <a:t>  </a:t>
            </a:r>
            <a:endParaRPr lang="en-US" altLang="en-US" sz="2400" b="1">
              <a:solidFill>
                <a:schemeClr val="accent1"/>
              </a:solidFill>
              <a:effectLst>
                <a:outerShdw blurRad="38100" dist="25400" dir="5400000" algn="ctr" rotWithShape="0">
                  <a:srgbClr val="6E747A">
                    <a:alpha val="43000"/>
                  </a:srgbClr>
                </a:outerShdw>
              </a:effectLst>
            </a:endParaRPr>
          </a:p>
        </p:txBody>
      </p:sp>
      <p:pic>
        <p:nvPicPr>
          <p:cNvPr id="8" name="Picture 7"/>
          <p:cNvPicPr>
            <a:picLocks noChangeAspect="1"/>
          </p:cNvPicPr>
          <p:nvPr/>
        </p:nvPicPr>
        <p:blipFill>
          <a:blip r:embed="rId1"/>
          <a:stretch>
            <a:fillRect/>
          </a:stretch>
        </p:blipFill>
        <p:spPr>
          <a:xfrm>
            <a:off x="5359400" y="2547620"/>
            <a:ext cx="522605" cy="522605"/>
          </a:xfrm>
          <a:prstGeom prst="rect">
            <a:avLst/>
          </a:prstGeom>
          <a:ln>
            <a:solidFill>
              <a:srgbClr val="FFC000"/>
            </a:solidFill>
          </a:ln>
        </p:spPr>
      </p:pic>
      <p:sp>
        <p:nvSpPr>
          <p:cNvPr id="11" name="Text Box 10"/>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2" name="Text Box 11"/>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Cera CY"/>
                <a:sym typeface="+mn-ea"/>
              </a:rPr>
              <a:t>Как</a:t>
            </a:r>
            <a:r>
              <a:rPr lang="en-US" altLang="en-US" sz="1600" noProof="0" dirty="0">
                <a:ln w="12700" cmpd="sng">
                  <a:solidFill>
                    <a:srgbClr val="C00000"/>
                  </a:solidFill>
                  <a:prstDash val="solid"/>
                </a:ln>
                <a:solidFill>
                  <a:srgbClr val="C00000"/>
                </a:solidFill>
                <a:effectLst/>
                <a:uLnTx/>
                <a:uFillTx/>
                <a:latin typeface="Cera CY"/>
                <a:sym typeface="+mn-ea"/>
              </a:rPr>
              <a:t> </a:t>
            </a:r>
            <a:r>
              <a:rPr lang="en-US" altLang="en-US" sz="1600" noProof="0" dirty="0" err="1">
                <a:ln w="12700" cmpd="sng">
                  <a:solidFill>
                    <a:srgbClr val="C00000"/>
                  </a:solidFill>
                  <a:prstDash val="solid"/>
                </a:ln>
                <a:solidFill>
                  <a:srgbClr val="C00000"/>
                </a:solidFill>
                <a:effectLst/>
                <a:uLnTx/>
                <a:uFillTx/>
                <a:latin typeface="Cera CY"/>
                <a:sym typeface="+mn-ea"/>
              </a:rPr>
              <a:t>работает</a:t>
            </a:r>
            <a:r>
              <a:rPr lang="en-US" altLang="en-US" sz="1600" noProof="0" dirty="0">
                <a:ln w="12700" cmpd="sng">
                  <a:solidFill>
                    <a:srgbClr val="C00000"/>
                  </a:solidFill>
                  <a:prstDash val="solid"/>
                </a:ln>
                <a:solidFill>
                  <a:srgbClr val="C00000"/>
                </a:solidFill>
                <a:effectLst/>
                <a:uLnTx/>
                <a:uFillTx/>
                <a:latin typeface="Cera CY"/>
                <a:sym typeface="+mn-ea"/>
              </a:rPr>
              <a:t> </a:t>
            </a:r>
            <a:r>
              <a:rPr lang="en-US" altLang="en-US" sz="1600" noProof="0" dirty="0" err="1">
                <a:ln w="12700" cmpd="sng">
                  <a:solidFill>
                    <a:srgbClr val="C00000"/>
                  </a:solidFill>
                  <a:prstDash val="solid"/>
                </a:ln>
                <a:solidFill>
                  <a:srgbClr val="C00000"/>
                </a:solidFill>
                <a:effectLst/>
                <a:uLnTx/>
                <a:uFillTx/>
                <a:latin typeface="Cera CY"/>
                <a:sym typeface="+mn-ea"/>
              </a:rPr>
              <a:t>оптимизатор</a:t>
            </a:r>
            <a:endParaRPr lang="en-US" altLang="en-US" sz="1600" noProof="0" dirty="0">
              <a:ln w="12700" cmpd="sng">
                <a:solidFill>
                  <a:srgbClr val="C00000"/>
                </a:solidFill>
                <a:prstDash val="solid"/>
              </a:ln>
              <a:solidFill>
                <a:srgbClr val="C00000"/>
              </a:solidFill>
              <a:effectLst/>
              <a:uLnTx/>
              <a:uFillTx/>
              <a:latin typeface="Cera CY"/>
              <a:sym typeface="+mn-ea"/>
            </a:endParaRPr>
          </a:p>
        </p:txBody>
      </p:sp>
      <p:pic>
        <p:nvPicPr>
          <p:cNvPr id="17" name="Picture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rot="16020000">
            <a:off x="5290185" y="2479040"/>
            <a:ext cx="659765" cy="659765"/>
          </a:xfrm>
          <a:prstGeom prst="rect">
            <a:avLst/>
          </a:prstGeom>
        </p:spPr>
      </p:pic>
      <p:sp>
        <p:nvSpPr>
          <p:cNvPr id="3" name="Номер слайда 2"/>
          <p:cNvSpPr>
            <a:spLocks noGrp="1"/>
          </p:cNvSpPr>
          <p:nvPr>
            <p:ph type="sldNum" sz="quarter" idx="17"/>
          </p:nvPr>
        </p:nvSpPr>
        <p:spPr/>
        <p:txBody>
          <a:bodyPr/>
          <a:lstStyle/>
          <a:p>
            <a:fld id="{5922A24C-CA15-4196-882E-E2BB53882FD2}" type="slidenum">
              <a:rPr lang="ru-RU" smtClean="0"/>
            </a:fld>
            <a:endParaRPr lang="ru-RU"/>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776" y="283464"/>
            <a:ext cx="10074595" cy="390078"/>
          </a:xfrm>
        </p:spPr>
        <p:txBody>
          <a:bodyPr>
            <a:scene3d>
              <a:camera prst="orthographicFront"/>
              <a:lightRig rig="threePt" dir="t"/>
            </a:scene3d>
          </a:bodyPr>
          <a:lstStyle/>
          <a:p>
            <a:br>
              <a:rPr lang="en-US" altLang="en-US">
                <a:solidFill>
                  <a:srgbClr val="E66F18"/>
                </a:solidFill>
                <a:sym typeface="+mn-ea"/>
              </a:rPr>
            </a:br>
            <a:r>
              <a:rPr lang="en-US" altLang="en-US">
                <a:solidFill>
                  <a:srgbClr val="E66F18"/>
                </a:solidFill>
                <a:effectLst>
                  <a:outerShdw blurRad="38100" dist="25400" dir="5400000" algn="ctr" rotWithShape="0">
                    <a:srgbClr val="6E747A">
                      <a:alpha val="43000"/>
                    </a:srgbClr>
                  </a:outerShdw>
                </a:effectLst>
                <a:sym typeface="+mn-ea"/>
              </a:rPr>
              <a:t>Расчет стоимости </a:t>
            </a:r>
            <a:endParaRPr lang="en-US" altLang="en-US">
              <a:solidFill>
                <a:srgbClr val="E66F18"/>
              </a:solidFill>
              <a:effectLst>
                <a:outerShdw blurRad="38100" dist="25400" dir="5400000" algn="ctr" rotWithShape="0">
                  <a:srgbClr val="6E747A">
                    <a:alpha val="43000"/>
                  </a:srgbClr>
                </a:outerShdw>
              </a:effectLst>
              <a:sym typeface="+mn-ea"/>
            </a:endParaRPr>
          </a:p>
        </p:txBody>
      </p:sp>
      <p:sp>
        <p:nvSpPr>
          <p:cNvPr id="10" name="Text Box 9"/>
          <p:cNvSpPr txBox="1"/>
          <p:nvPr/>
        </p:nvSpPr>
        <p:spPr>
          <a:xfrm>
            <a:off x="986790" y="2047240"/>
            <a:ext cx="10466705" cy="369332"/>
          </a:xfrm>
          <a:prstGeom prst="rect">
            <a:avLst/>
          </a:prstGeom>
          <a:noFill/>
        </p:spPr>
        <p:txBody>
          <a:bodyPr wrap="square" rtlCol="0" anchor="t">
            <a:spAutoFit/>
          </a:bodyPr>
          <a:lstStyle/>
          <a:p>
            <a:pPr algn="ctr"/>
            <a:r>
              <a:rPr lang="ru-RU" b="1" dirty="0">
                <a:solidFill>
                  <a:schemeClr val="accent1"/>
                </a:solidFill>
                <a:effectLst>
                  <a:outerShdw blurRad="38100" dist="25400" dir="5400000" algn="ctr" rotWithShape="0">
                    <a:srgbClr val="6E747A">
                      <a:alpha val="43000"/>
                    </a:srgbClr>
                  </a:outerShdw>
                </a:effectLst>
                <a:sym typeface="+mn-ea"/>
              </a:rPr>
              <a:t>Стоимость </a:t>
            </a:r>
            <a:r>
              <a:rPr lang="en-US" altLang="ru-RU" b="1" dirty="0" err="1">
                <a:solidFill>
                  <a:schemeClr val="accent1"/>
                </a:solidFill>
                <a:effectLst>
                  <a:outerShdw blurRad="38100" dist="25400" dir="5400000" algn="ctr" rotWithShape="0">
                    <a:srgbClr val="6E747A">
                      <a:alpha val="43000"/>
                    </a:srgbClr>
                  </a:outerShdw>
                </a:effectLst>
                <a:sym typeface="+mn-ea"/>
              </a:rPr>
              <a:t>одного</a:t>
            </a:r>
            <a:r>
              <a:rPr lang="en-US" altLang="ru-RU" b="1" dirty="0">
                <a:solidFill>
                  <a:schemeClr val="accent1"/>
                </a:solidFill>
                <a:effectLst>
                  <a:outerShdw blurRad="38100" dist="25400" dir="5400000" algn="ctr" rotWithShape="0">
                    <a:srgbClr val="6E747A">
                      <a:alpha val="43000"/>
                    </a:srgbClr>
                  </a:outerShdw>
                </a:effectLst>
                <a:sym typeface="+mn-ea"/>
              </a:rPr>
              <a:t> </a:t>
            </a:r>
            <a:r>
              <a:rPr lang="ru-RU" b="1" dirty="0">
                <a:solidFill>
                  <a:schemeClr val="accent1"/>
                </a:solidFill>
                <a:effectLst>
                  <a:outerShdw blurRad="38100" dist="25400" dir="5400000" algn="ctr" rotWithShape="0">
                    <a:srgbClr val="6E747A">
                      <a:alpha val="43000"/>
                    </a:srgbClr>
                  </a:outerShdw>
                </a:effectLst>
                <a:sym typeface="+mn-ea"/>
              </a:rPr>
              <a:t>узла зависит от типа этого узла и от объема обрабатываемых этим узлом данных</a:t>
            </a:r>
            <a:endParaRPr lang="en-US" altLang="ru-RU" b="1" dirty="0">
              <a:solidFill>
                <a:schemeClr val="accent1"/>
              </a:solidFill>
              <a:effectLst>
                <a:outerShdw blurRad="38100" dist="25400" dir="5400000" algn="ctr" rotWithShape="0">
                  <a:srgbClr val="6E747A">
                    <a:alpha val="43000"/>
                  </a:srgbClr>
                </a:outerShdw>
              </a:effectLst>
              <a:sym typeface="+mn-ea"/>
            </a:endParaRPr>
          </a:p>
        </p:txBody>
      </p:sp>
      <p:sp>
        <p:nvSpPr>
          <p:cNvPr id="4" name="Rectangle 3"/>
          <p:cNvSpPr/>
          <p:nvPr/>
        </p:nvSpPr>
        <p:spPr>
          <a:xfrm>
            <a:off x="1847850" y="1513205"/>
            <a:ext cx="8744585" cy="460375"/>
          </a:xfrm>
          <a:prstGeom prst="rect">
            <a:avLst/>
          </a:prstGeom>
          <a:noFill/>
          <a:ln>
            <a:noFill/>
          </a:ln>
        </p:spPr>
        <p:txBody>
          <a:bodyPr wrap="none" rtlCol="0" anchor="t">
            <a:spAutoFit/>
            <a:scene3d>
              <a:camera prst="orthographicFront"/>
              <a:lightRig rig="threePt" dir="t"/>
            </a:scene3d>
          </a:bodyPr>
          <a:lstStyle/>
          <a:p>
            <a:pPr algn="ctr"/>
            <a:r>
              <a:rPr lang="en-US" altLang="en-US" sz="2400" b="1">
                <a:solidFill>
                  <a:srgbClr val="E66F18"/>
                </a:solidFill>
                <a:effectLst>
                  <a:outerShdw blurRad="38100" dist="25400" dir="5400000" algn="ctr" rotWithShape="0">
                    <a:srgbClr val="6E747A">
                      <a:alpha val="43000"/>
                    </a:srgbClr>
                  </a:outerShdw>
                </a:effectLst>
              </a:rPr>
              <a:t>Стоимость плана =       стоимость частей плана</a:t>
            </a:r>
            <a:r>
              <a:rPr lang="en-US" altLang="en-US" sz="2400" b="1">
                <a:solidFill>
                  <a:schemeClr val="accent1"/>
                </a:solidFill>
                <a:effectLst>
                  <a:outerShdw blurRad="38100" dist="25400" dir="5400000" algn="ctr" rotWithShape="0">
                    <a:srgbClr val="6E747A">
                      <a:alpha val="43000"/>
                    </a:srgbClr>
                  </a:outerShdw>
                </a:effectLst>
              </a:rPr>
              <a:t>  </a:t>
            </a:r>
            <a:endParaRPr lang="en-US" altLang="en-US" sz="2400" b="1">
              <a:solidFill>
                <a:schemeClr val="accent1"/>
              </a:solidFill>
              <a:effectLst>
                <a:outerShdw blurRad="38100" dist="25400" dir="5400000" algn="ctr" rotWithShape="0">
                  <a:srgbClr val="6E747A">
                    <a:alpha val="43000"/>
                  </a:srgbClr>
                </a:outerShdw>
              </a:effectLst>
            </a:endParaRPr>
          </a:p>
        </p:txBody>
      </p:sp>
      <p:pic>
        <p:nvPicPr>
          <p:cNvPr id="8" name="Picture 7"/>
          <p:cNvPicPr>
            <a:picLocks noChangeAspect="1"/>
          </p:cNvPicPr>
          <p:nvPr/>
        </p:nvPicPr>
        <p:blipFill>
          <a:blip r:embed="rId1"/>
          <a:stretch>
            <a:fillRect/>
          </a:stretch>
        </p:blipFill>
        <p:spPr>
          <a:xfrm>
            <a:off x="5410835" y="1450975"/>
            <a:ext cx="522605" cy="522605"/>
          </a:xfrm>
          <a:prstGeom prst="rect">
            <a:avLst/>
          </a:prstGeom>
          <a:ln>
            <a:solidFill>
              <a:srgbClr val="FFC000"/>
            </a:solidFill>
          </a:ln>
        </p:spPr>
      </p:pic>
      <p:sp>
        <p:nvSpPr>
          <p:cNvPr id="3" name="Vertical Scroll 2"/>
          <p:cNvSpPr/>
          <p:nvPr/>
        </p:nvSpPr>
        <p:spPr>
          <a:xfrm>
            <a:off x="4587875" y="2945130"/>
            <a:ext cx="6590665" cy="2868295"/>
          </a:xfrm>
          <a:prstGeom prst="verticalScroll">
            <a:avLst/>
          </a:prstGeom>
          <a:solidFill>
            <a:srgbClr val="F6F3D2"/>
          </a:solidFill>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sz="1600">
              <a:solidFill>
                <a:schemeClr val="tx1"/>
              </a:solidFill>
              <a:effectLst>
                <a:outerShdw blurRad="38100" dist="19050" dir="2700000" algn="tl" rotWithShape="0">
                  <a:schemeClr val="dk1">
                    <a:alpha val="40000"/>
                  </a:schemeClr>
                </a:outerShdw>
              </a:effectLst>
            </a:endParaRPr>
          </a:p>
          <a:p>
            <a:pPr indent="0" algn="l">
              <a:buFont typeface="Arial" panose="02080604020202020204" pitchFamily="34" charset="0"/>
              <a:buNone/>
            </a:pPr>
            <a:r>
              <a:rPr lang="en-US" altLang="en-US" sz="1600">
                <a:solidFill>
                  <a:schemeClr val="accent1"/>
                </a:solidFill>
                <a:effectLst>
                  <a:outerShdw blurRad="38100" dist="19050" dir="2700000" algn="tl" rotWithShape="0">
                    <a:schemeClr val="dk1">
                      <a:alpha val="40000"/>
                    </a:schemeClr>
                  </a:outerShdw>
                </a:effectLst>
              </a:rPr>
              <a:t>SeqScan tbl1:</a:t>
            </a:r>
            <a:endParaRPr lang="en-US" altLang="en-US" sz="1600">
              <a:solidFill>
                <a:schemeClr val="accent1"/>
              </a:solidFill>
              <a:effectLst>
                <a:outerShdw blurRad="38100" dist="19050" dir="2700000" algn="tl" rotWithShape="0">
                  <a:schemeClr val="dk1">
                    <a:alpha val="40000"/>
                  </a:schemeClr>
                </a:outerShdw>
              </a:effectLst>
            </a:endParaRPr>
          </a:p>
          <a:p>
            <a:pPr marL="742950" lvl="1" indent="-285750" algn="l">
              <a:buFont typeface="Arial" panose="02080604020202020204" pitchFamily="34" charset="0"/>
              <a:buChar char="•"/>
            </a:pPr>
            <a:r>
              <a:rPr lang="en-US" altLang="en-US" sz="1600">
                <a:solidFill>
                  <a:srgbClr val="E66F18"/>
                </a:solidFill>
                <a:effectLst>
                  <a:outerShdw blurRad="38100" dist="19050" dir="2700000" algn="tl" rotWithShape="0">
                    <a:schemeClr val="dk1">
                      <a:alpha val="40000"/>
                    </a:schemeClr>
                  </a:outerShdw>
                </a:effectLst>
              </a:rPr>
              <a:t>cpu_run_cost:</a:t>
            </a:r>
            <a:endParaRPr lang="en-US" altLang="en-US" sz="1600">
              <a:solidFill>
                <a:srgbClr val="E66F18"/>
              </a:solidFill>
              <a:effectLst>
                <a:outerShdw blurRad="38100" dist="19050" dir="2700000" algn="tl" rotWithShape="0">
                  <a:schemeClr val="dk1">
                    <a:alpha val="40000"/>
                  </a:schemeClr>
                </a:outerShdw>
              </a:effectLst>
            </a:endParaRPr>
          </a:p>
          <a:p>
            <a:pPr marL="1200150" lvl="2" indent="-285750" algn="l">
              <a:buFont typeface="Arial" panose="02080604020202020204" pitchFamily="34" charset="0"/>
              <a:buChar char="•"/>
            </a:pPr>
            <a:r>
              <a:rPr lang="en-US" altLang="en-US" sz="1600">
                <a:solidFill>
                  <a:srgbClr val="C00000"/>
                </a:solidFill>
                <a:effectLst>
                  <a:outerShdw blurRad="38100" dist="19050" dir="2700000" algn="tl" rotWithShape="0">
                    <a:schemeClr val="dk1">
                      <a:alpha val="40000"/>
                    </a:schemeClr>
                  </a:outerShdw>
                </a:effectLst>
              </a:rPr>
              <a:t>cpu_tuple_cost</a:t>
            </a:r>
            <a:r>
              <a:rPr lang="en-US" altLang="en-US" sz="1600">
                <a:solidFill>
                  <a:schemeClr val="tx1"/>
                </a:solidFill>
                <a:effectLst>
                  <a:outerShdw blurRad="38100" dist="19050" dir="2700000" algn="tl" rotWithShape="0">
                    <a:schemeClr val="dk1">
                      <a:alpha val="40000"/>
                    </a:schemeClr>
                  </a:outerShdw>
                </a:effectLst>
              </a:rPr>
              <a:t> * </a:t>
            </a:r>
            <a:r>
              <a:rPr lang="en-US" altLang="en-US" sz="1600">
                <a:solidFill>
                  <a:schemeClr val="accent1"/>
                </a:solidFill>
                <a:effectLst>
                  <a:outerShdw blurRad="38100" dist="25400" dir="5400000" algn="ctr" rotWithShape="0">
                    <a:srgbClr val="6E747A">
                      <a:alpha val="43000"/>
                    </a:srgbClr>
                  </a:outerShdw>
                </a:effectLst>
                <a:sym typeface="+mn-ea"/>
              </a:rPr>
              <a:t>Ntuples</a:t>
            </a:r>
            <a:endParaRPr lang="en-US" altLang="en-US" sz="1600">
              <a:solidFill>
                <a:schemeClr val="tx1"/>
              </a:solidFill>
              <a:effectLst>
                <a:outerShdw blurRad="38100" dist="19050" dir="2700000" algn="tl" rotWithShape="0">
                  <a:schemeClr val="dk1">
                    <a:alpha val="40000"/>
                  </a:schemeClr>
                </a:outerShdw>
              </a:effectLst>
            </a:endParaRPr>
          </a:p>
          <a:p>
            <a:pPr marL="1200150" lvl="2" indent="-285750" algn="l">
              <a:buFont typeface="Arial" panose="02080604020202020204" pitchFamily="34" charset="0"/>
              <a:buChar char="•"/>
            </a:pPr>
            <a:r>
              <a:rPr lang="en-US" altLang="en-US" sz="1600">
                <a:solidFill>
                  <a:srgbClr val="C00000"/>
                </a:solidFill>
                <a:effectLst>
                  <a:outerShdw blurRad="38100" dist="19050" dir="2700000" algn="tl" rotWithShape="0">
                    <a:schemeClr val="dk1">
                      <a:alpha val="40000"/>
                    </a:schemeClr>
                  </a:outerShdw>
                </a:effectLst>
              </a:rPr>
              <a:t>cpu_operator_cost</a:t>
            </a:r>
            <a:r>
              <a:rPr lang="en-US" altLang="en-US" sz="1600">
                <a:solidFill>
                  <a:schemeClr val="tx1"/>
                </a:solidFill>
                <a:effectLst>
                  <a:outerShdw blurRad="38100" dist="19050" dir="2700000" algn="tl" rotWithShape="0">
                    <a:schemeClr val="dk1">
                      <a:alpha val="40000"/>
                    </a:schemeClr>
                  </a:outerShdw>
                </a:effectLst>
              </a:rPr>
              <a:t> * </a:t>
            </a:r>
            <a:r>
              <a:rPr lang="en-US" altLang="en-US" sz="1600">
                <a:solidFill>
                  <a:schemeClr val="accent1"/>
                </a:solidFill>
                <a:effectLst>
                  <a:outerShdw blurRad="38100" dist="25400" dir="5400000" algn="ctr" rotWithShape="0">
                    <a:srgbClr val="6E747A">
                      <a:alpha val="43000"/>
                    </a:srgbClr>
                  </a:outerShdw>
                </a:effectLst>
                <a:sym typeface="+mn-ea"/>
              </a:rPr>
              <a:t>Ntuples</a:t>
            </a:r>
            <a:endParaRPr lang="en-US" altLang="en-US" sz="1600">
              <a:solidFill>
                <a:schemeClr val="accent1"/>
              </a:solidFill>
              <a:effectLst>
                <a:outerShdw blurRad="38100" dist="19050" dir="2700000" algn="tl" rotWithShape="0">
                  <a:schemeClr val="dk1">
                    <a:alpha val="40000"/>
                  </a:schemeClr>
                </a:outerShdw>
              </a:effectLst>
            </a:endParaRPr>
          </a:p>
          <a:p>
            <a:pPr marL="742950" lvl="1" indent="-285750" algn="l">
              <a:buFont typeface="Arial" panose="02080604020202020204" pitchFamily="34" charset="0"/>
              <a:buChar char="•"/>
            </a:pPr>
            <a:r>
              <a:rPr lang="en-US" altLang="en-US" sz="1600">
                <a:solidFill>
                  <a:srgbClr val="E66F18"/>
                </a:solidFill>
                <a:effectLst>
                  <a:outerShdw blurRad="38100" dist="19050" dir="2700000" algn="tl" rotWithShape="0">
                    <a:schemeClr val="dk1">
                      <a:alpha val="40000"/>
                    </a:schemeClr>
                  </a:outerShdw>
                </a:effectLst>
              </a:rPr>
              <a:t>disk_run_cost:</a:t>
            </a:r>
            <a:endParaRPr lang="en-US" altLang="en-US" sz="1600">
              <a:solidFill>
                <a:schemeClr val="accent1"/>
              </a:solidFill>
              <a:effectLst>
                <a:outerShdw blurRad="38100" dist="19050" dir="2700000" algn="tl" rotWithShape="0">
                  <a:schemeClr val="dk1">
                    <a:alpha val="40000"/>
                  </a:schemeClr>
                </a:outerShdw>
              </a:effectLst>
            </a:endParaRPr>
          </a:p>
          <a:p>
            <a:pPr marL="1200150" lvl="2" indent="-285750" algn="l">
              <a:buFont typeface="Arial" panose="02080604020202020204" pitchFamily="34" charset="0"/>
              <a:buChar char="•"/>
            </a:pPr>
            <a:r>
              <a:rPr lang="en-US" altLang="en-US" sz="1600">
                <a:solidFill>
                  <a:srgbClr val="C00000"/>
                </a:solidFill>
                <a:effectLst>
                  <a:outerShdw blurRad="38100" dist="19050" dir="2700000" algn="tl" rotWithShape="0">
                    <a:schemeClr val="dk1">
                      <a:alpha val="40000"/>
                    </a:schemeClr>
                  </a:outerShdw>
                </a:effectLst>
              </a:rPr>
              <a:t>seq_page_cost </a:t>
            </a:r>
            <a:r>
              <a:rPr lang="en-US" altLang="en-US" sz="1600">
                <a:solidFill>
                  <a:schemeClr val="tx1"/>
                </a:solidFill>
                <a:effectLst>
                  <a:outerShdw blurRad="38100" dist="19050" dir="2700000" algn="tl" rotWithShape="0">
                    <a:schemeClr val="dk1">
                      <a:alpha val="40000"/>
                    </a:schemeClr>
                  </a:outerShdw>
                </a:effectLst>
              </a:rPr>
              <a:t>* </a:t>
            </a:r>
            <a:r>
              <a:rPr lang="en-US" altLang="en-US" sz="1600">
                <a:solidFill>
                  <a:schemeClr val="accent1"/>
                </a:solidFill>
                <a:effectLst>
                  <a:outerShdw blurRad="38100" dist="25400" dir="5400000" algn="ctr" rotWithShape="0">
                    <a:srgbClr val="6E747A">
                      <a:alpha val="43000"/>
                    </a:srgbClr>
                  </a:outerShdw>
                </a:effectLst>
                <a:sym typeface="+mn-ea"/>
              </a:rPr>
              <a:t>Npages</a:t>
            </a:r>
            <a:endParaRPr lang="en-US" altLang="en-US" sz="1600">
              <a:solidFill>
                <a:schemeClr val="accent1"/>
              </a:solidFill>
              <a:effectLst>
                <a:outerShdw blurRad="38100" dist="19050" dir="2700000" algn="tl" rotWithShape="0">
                  <a:schemeClr val="dk1">
                    <a:alpha val="40000"/>
                  </a:schemeClr>
                </a:outerShdw>
              </a:effectLst>
            </a:endParaRPr>
          </a:p>
          <a:p>
            <a:pPr lvl="0" indent="0" algn="l">
              <a:buFont typeface="Arial" panose="02080604020202020204" pitchFamily="34" charset="0"/>
              <a:buNone/>
            </a:pPr>
            <a:r>
              <a:rPr lang="en-US" altLang="en-US" sz="1600">
                <a:solidFill>
                  <a:schemeClr val="accent1"/>
                </a:solidFill>
                <a:effectLst>
                  <a:outerShdw blurRad="38100" dist="19050" dir="2700000" algn="tl" rotWithShape="0">
                    <a:schemeClr val="dk1">
                      <a:alpha val="40000"/>
                    </a:schemeClr>
                  </a:outerShdw>
                </a:effectLst>
              </a:rPr>
              <a:t>-------------------------------------------------------------------</a:t>
            </a:r>
            <a:endParaRPr lang="en-US" altLang="en-US" sz="1600">
              <a:solidFill>
                <a:schemeClr val="accent1"/>
              </a:solidFill>
              <a:effectLst>
                <a:outerShdw blurRad="38100" dist="19050" dir="2700000" algn="tl" rotWithShape="0">
                  <a:schemeClr val="dk1">
                    <a:alpha val="40000"/>
                  </a:schemeClr>
                </a:outerShdw>
              </a:effectLst>
            </a:endParaRPr>
          </a:p>
          <a:p>
            <a:pPr lvl="0" indent="0" algn="ctr">
              <a:buFont typeface="Arial" panose="02080604020202020204" pitchFamily="34" charset="0"/>
              <a:buNone/>
            </a:pPr>
            <a:r>
              <a:rPr lang="en-US" altLang="en-US" sz="1600">
                <a:solidFill>
                  <a:schemeClr val="accent1"/>
                </a:solidFill>
                <a:effectLst>
                  <a:outerShdw blurRad="38100" dist="19050" dir="2700000" algn="tl" rotWithShape="0">
                    <a:schemeClr val="dk1">
                      <a:alpha val="40000"/>
                    </a:schemeClr>
                  </a:outerShdw>
                </a:effectLst>
              </a:rPr>
              <a:t>                                                  Total Cost: 170.0</a:t>
            </a:r>
            <a:endParaRPr lang="en-US" altLang="en-US" sz="1600">
              <a:solidFill>
                <a:schemeClr val="accent1"/>
              </a:solidFill>
              <a:effectLst>
                <a:outerShdw blurRad="38100" dist="19050" dir="2700000" algn="tl" rotWithShape="0">
                  <a:schemeClr val="dk1">
                    <a:alpha val="40000"/>
                  </a:schemeClr>
                </a:outerShdw>
              </a:effectLst>
            </a:endParaRPr>
          </a:p>
        </p:txBody>
      </p:sp>
      <p:sp>
        <p:nvSpPr>
          <p:cNvPr id="7" name="Right Arrow 6"/>
          <p:cNvSpPr/>
          <p:nvPr/>
        </p:nvSpPr>
        <p:spPr>
          <a:xfrm>
            <a:off x="3797935" y="3935730"/>
            <a:ext cx="1022350" cy="888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ard 8"/>
          <p:cNvSpPr/>
          <p:nvPr/>
        </p:nvSpPr>
        <p:spPr>
          <a:xfrm>
            <a:off x="1759585" y="3611245"/>
            <a:ext cx="1976755" cy="1536700"/>
          </a:xfrm>
          <a:prstGeom prst="flowChartPunchedCard">
            <a:avLst/>
          </a:prstGeom>
          <a:solidFill>
            <a:srgbClr val="F6F3D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en-US" sz="1600">
                <a:solidFill>
                  <a:schemeClr val="accent1"/>
                </a:solidFill>
                <a:effectLst>
                  <a:outerShdw blurRad="38100" dist="25400" dir="5400000" algn="ctr" rotWithShape="0">
                    <a:srgbClr val="6E747A">
                      <a:alpha val="43000"/>
                    </a:srgbClr>
                  </a:outerShdw>
                </a:effectLst>
              </a:rPr>
              <a:t>Npages: </a:t>
            </a:r>
            <a:r>
              <a:rPr lang="en-US" altLang="en-US" sz="1600">
                <a:solidFill>
                  <a:schemeClr val="tx1"/>
                </a:solidFill>
                <a:effectLst>
                  <a:outerShdw blurRad="38100" dist="19050" dir="2700000" algn="tl" rotWithShape="0">
                    <a:schemeClr val="dk1">
                      <a:alpha val="40000"/>
                    </a:schemeClr>
                  </a:outerShdw>
                </a:effectLst>
              </a:rPr>
              <a:t>45</a:t>
            </a:r>
            <a:endParaRPr lang="en-US" altLang="en-US" sz="1600">
              <a:solidFill>
                <a:schemeClr val="accent1"/>
              </a:solidFill>
              <a:effectLst>
                <a:outerShdw blurRad="38100" dist="25400" dir="5400000" algn="ctr" rotWithShape="0">
                  <a:srgbClr val="6E747A">
                    <a:alpha val="43000"/>
                  </a:srgbClr>
                </a:outerShdw>
              </a:effectLst>
            </a:endParaRPr>
          </a:p>
          <a:p>
            <a:pPr algn="l"/>
            <a:r>
              <a:rPr lang="en-US" altLang="en-US" sz="1600">
                <a:solidFill>
                  <a:schemeClr val="accent1"/>
                </a:solidFill>
                <a:effectLst>
                  <a:outerShdw blurRad="38100" dist="25400" dir="5400000" algn="ctr" rotWithShape="0">
                    <a:srgbClr val="6E747A">
                      <a:alpha val="43000"/>
                    </a:srgbClr>
                  </a:outerShdw>
                </a:effectLst>
                <a:sym typeface="+mn-ea"/>
              </a:rPr>
              <a:t>Ntuples: </a:t>
            </a:r>
            <a:r>
              <a:rPr lang="en-US" altLang="en-US" sz="1600">
                <a:solidFill>
                  <a:schemeClr val="tx1"/>
                </a:solidFill>
                <a:effectLst>
                  <a:outerShdw blurRad="38100" dist="19050" dir="2700000" algn="tl" rotWithShape="0">
                    <a:schemeClr val="dk1">
                      <a:alpha val="40000"/>
                    </a:schemeClr>
                  </a:outerShdw>
                </a:effectLst>
                <a:sym typeface="+mn-ea"/>
              </a:rPr>
              <a:t>10000</a:t>
            </a:r>
            <a:endParaRPr lang="en-US" altLang="en-US" sz="1600">
              <a:solidFill>
                <a:schemeClr val="tx1"/>
              </a:solidFill>
              <a:effectLst>
                <a:outerShdw blurRad="38100" dist="19050" dir="2700000" algn="tl" rotWithShape="0">
                  <a:schemeClr val="dk1">
                    <a:alpha val="40000"/>
                  </a:schemeClr>
                </a:outerShdw>
              </a:effectLst>
              <a:sym typeface="+mn-ea"/>
            </a:endParaRPr>
          </a:p>
        </p:txBody>
      </p:sp>
      <p:sp>
        <p:nvSpPr>
          <p:cNvPr id="11" name="Text Box 10"/>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2" name="Text Box 11"/>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Cera CY"/>
                <a:sym typeface="+mn-ea"/>
              </a:rPr>
              <a:t>Как</a:t>
            </a:r>
            <a:r>
              <a:rPr lang="en-US" altLang="en-US" sz="1600" noProof="0" dirty="0">
                <a:ln w="12700" cmpd="sng">
                  <a:solidFill>
                    <a:srgbClr val="C00000"/>
                  </a:solidFill>
                  <a:prstDash val="solid"/>
                </a:ln>
                <a:solidFill>
                  <a:srgbClr val="C00000"/>
                </a:solidFill>
                <a:effectLst/>
                <a:uLnTx/>
                <a:uFillTx/>
                <a:latin typeface="Cera CY"/>
                <a:sym typeface="+mn-ea"/>
              </a:rPr>
              <a:t> </a:t>
            </a:r>
            <a:r>
              <a:rPr lang="en-US" altLang="en-US" sz="1600" noProof="0" dirty="0" err="1">
                <a:ln w="12700" cmpd="sng">
                  <a:solidFill>
                    <a:srgbClr val="C00000"/>
                  </a:solidFill>
                  <a:prstDash val="solid"/>
                </a:ln>
                <a:solidFill>
                  <a:srgbClr val="C00000"/>
                </a:solidFill>
                <a:effectLst/>
                <a:uLnTx/>
                <a:uFillTx/>
                <a:latin typeface="Cera CY"/>
                <a:sym typeface="+mn-ea"/>
              </a:rPr>
              <a:t>работает</a:t>
            </a:r>
            <a:r>
              <a:rPr lang="en-US" altLang="en-US" sz="1600" noProof="0" dirty="0">
                <a:ln w="12700" cmpd="sng">
                  <a:solidFill>
                    <a:srgbClr val="C00000"/>
                  </a:solidFill>
                  <a:prstDash val="solid"/>
                </a:ln>
                <a:solidFill>
                  <a:srgbClr val="C00000"/>
                </a:solidFill>
                <a:effectLst/>
                <a:uLnTx/>
                <a:uFillTx/>
                <a:latin typeface="Cera CY"/>
                <a:sym typeface="+mn-ea"/>
              </a:rPr>
              <a:t> </a:t>
            </a:r>
            <a:r>
              <a:rPr lang="en-US" altLang="en-US" sz="1600" noProof="0" dirty="0" err="1">
                <a:ln w="12700" cmpd="sng">
                  <a:solidFill>
                    <a:srgbClr val="C00000"/>
                  </a:solidFill>
                  <a:prstDash val="solid"/>
                </a:ln>
                <a:solidFill>
                  <a:srgbClr val="C00000"/>
                </a:solidFill>
                <a:effectLst/>
                <a:uLnTx/>
                <a:uFillTx/>
                <a:latin typeface="Cera CY"/>
                <a:sym typeface="+mn-ea"/>
              </a:rPr>
              <a:t>оптимизатор</a:t>
            </a:r>
            <a:endParaRPr lang="en-US" altLang="en-US" sz="1600" noProof="0" dirty="0">
              <a:ln w="12700" cmpd="sng">
                <a:solidFill>
                  <a:srgbClr val="C00000"/>
                </a:solidFill>
                <a:prstDash val="solid"/>
              </a:ln>
              <a:solidFill>
                <a:srgbClr val="C00000"/>
              </a:solidFill>
              <a:effectLst/>
              <a:uLnTx/>
              <a:uFillTx/>
              <a:latin typeface="Cera CY"/>
              <a:sym typeface="+mn-ea"/>
            </a:endParaRPr>
          </a:p>
        </p:txBody>
      </p:sp>
      <p:pic>
        <p:nvPicPr>
          <p:cNvPr id="17" name="Picture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rot="16020000">
            <a:off x="5341620" y="1382395"/>
            <a:ext cx="659765" cy="659765"/>
          </a:xfrm>
          <a:prstGeom prst="rect">
            <a:avLst/>
          </a:prstGeom>
        </p:spPr>
      </p:pic>
      <p:sp>
        <p:nvSpPr>
          <p:cNvPr id="5" name="Номер слайда 4"/>
          <p:cNvSpPr>
            <a:spLocks noGrp="1"/>
          </p:cNvSpPr>
          <p:nvPr>
            <p:ph type="sldNum" sz="quarter" idx="17"/>
          </p:nvPr>
        </p:nvSpPr>
        <p:spPr/>
        <p:txBody>
          <a:bodyPr/>
          <a:lstStyle/>
          <a:p>
            <a:fld id="{5922A24C-CA15-4196-882E-E2BB53882FD2}" type="slidenum">
              <a:rPr lang="ru-RU" smtClean="0"/>
            </a:fld>
            <a:endParaRPr lang="ru-RU"/>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776" y="283464"/>
            <a:ext cx="10074595" cy="390078"/>
          </a:xfrm>
        </p:spPr>
        <p:txBody>
          <a:bodyPr>
            <a:scene3d>
              <a:camera prst="orthographicFront"/>
              <a:lightRig rig="threePt" dir="t"/>
            </a:scene3d>
          </a:bodyPr>
          <a:lstStyle/>
          <a:p>
            <a:br>
              <a:rPr lang="en-US" altLang="en-US">
                <a:solidFill>
                  <a:srgbClr val="E66F18"/>
                </a:solidFill>
                <a:sym typeface="+mn-ea"/>
              </a:rPr>
            </a:br>
            <a:r>
              <a:rPr lang="en-US" altLang="en-US">
                <a:solidFill>
                  <a:srgbClr val="E66F18"/>
                </a:solidFill>
                <a:effectLst>
                  <a:outerShdw blurRad="38100" dist="25400" dir="5400000" algn="ctr" rotWithShape="0">
                    <a:srgbClr val="6E747A">
                      <a:alpha val="43000"/>
                    </a:srgbClr>
                  </a:outerShdw>
                </a:effectLst>
                <a:sym typeface="+mn-ea"/>
              </a:rPr>
              <a:t>Расчет стоимости </a:t>
            </a:r>
            <a:endParaRPr lang="en-US" altLang="en-US">
              <a:solidFill>
                <a:srgbClr val="E66F18"/>
              </a:solidFill>
              <a:effectLst>
                <a:outerShdw blurRad="38100" dist="25400" dir="5400000" algn="ctr" rotWithShape="0">
                  <a:srgbClr val="6E747A">
                    <a:alpha val="43000"/>
                  </a:srgbClr>
                </a:outerShdw>
              </a:effectLst>
              <a:sym typeface="+mn-ea"/>
            </a:endParaRPr>
          </a:p>
        </p:txBody>
      </p:sp>
      <p:sp>
        <p:nvSpPr>
          <p:cNvPr id="3" name="Vertical Scroll 2"/>
          <p:cNvSpPr/>
          <p:nvPr/>
        </p:nvSpPr>
        <p:spPr>
          <a:xfrm>
            <a:off x="3179445" y="1503680"/>
            <a:ext cx="8341360" cy="3684905"/>
          </a:xfrm>
          <a:prstGeom prst="verticalScroll">
            <a:avLst/>
          </a:prstGeom>
          <a:solidFill>
            <a:srgbClr val="F6F3D2"/>
          </a:solidFill>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l">
              <a:buFont typeface="Arial" panose="02080604020202020204" pitchFamily="34" charset="0"/>
              <a:buNone/>
            </a:pPr>
            <a:endParaRPr lang="en-US" altLang="en-US" sz="1600">
              <a:solidFill>
                <a:schemeClr val="accent1"/>
              </a:solidFill>
              <a:effectLst>
                <a:outerShdw blurRad="38100" dist="19050" dir="2700000" algn="tl" rotWithShape="0">
                  <a:schemeClr val="dk1">
                    <a:alpha val="40000"/>
                  </a:schemeClr>
                </a:outerShdw>
              </a:effectLst>
            </a:endParaRPr>
          </a:p>
          <a:p>
            <a:pPr indent="0" algn="l">
              <a:buFont typeface="Arial" panose="02080604020202020204" pitchFamily="34" charset="0"/>
              <a:buNone/>
            </a:pPr>
            <a:r>
              <a:rPr lang="en-US" altLang="en-US" sz="1600">
                <a:solidFill>
                  <a:schemeClr val="accent1"/>
                </a:solidFill>
                <a:effectLst>
                  <a:outerShdw blurRad="38100" dist="19050" dir="2700000" algn="tl" rotWithShape="0">
                    <a:schemeClr val="dk1">
                      <a:alpha val="40000"/>
                    </a:schemeClr>
                  </a:outerShdw>
                </a:effectLst>
              </a:rPr>
              <a:t>IndexScan tbl1_idx:</a:t>
            </a:r>
            <a:endParaRPr lang="en-US" altLang="en-US" sz="1600">
              <a:solidFill>
                <a:schemeClr val="accent1"/>
              </a:solidFill>
              <a:effectLst>
                <a:outerShdw blurRad="38100" dist="19050" dir="2700000" algn="tl" rotWithShape="0">
                  <a:schemeClr val="dk1">
                    <a:alpha val="40000"/>
                  </a:schemeClr>
                </a:outerShdw>
              </a:effectLst>
            </a:endParaRPr>
          </a:p>
          <a:p>
            <a:pPr marL="742950" lvl="1" indent="-285750" algn="l">
              <a:buFont typeface="Arial" panose="02080604020202020204" pitchFamily="34" charset="0"/>
              <a:buChar char="•"/>
            </a:pPr>
            <a:r>
              <a:rPr lang="en-US" altLang="en-US" sz="1600">
                <a:solidFill>
                  <a:srgbClr val="E66F18"/>
                </a:solidFill>
                <a:effectLst>
                  <a:outerShdw blurRad="38100" dist="19050" dir="2700000" algn="tl" rotWithShape="0">
                    <a:schemeClr val="dk1">
                      <a:alpha val="40000"/>
                    </a:schemeClr>
                  </a:outerShdw>
                </a:effectLst>
              </a:rPr>
              <a:t>start-up cost: </a:t>
            </a:r>
            <a:r>
              <a:rPr lang="en-US" altLang="en-US" sz="1600">
                <a:solidFill>
                  <a:srgbClr val="C00000"/>
                </a:solidFill>
                <a:effectLst>
                  <a:outerShdw blurRad="38100" dist="19050" dir="2700000" algn="tl" rotWithShape="0">
                    <a:schemeClr val="dk1">
                      <a:alpha val="40000"/>
                    </a:schemeClr>
                  </a:outerShdw>
                </a:effectLst>
              </a:rPr>
              <a:t>cpu_operator_cost</a:t>
            </a:r>
            <a:r>
              <a:rPr lang="en-US" altLang="en-US" sz="1600">
                <a:solidFill>
                  <a:schemeClr val="tx1"/>
                </a:solidFill>
                <a:effectLst>
                  <a:outerShdw blurRad="38100" dist="19050" dir="2700000" algn="tl" rotWithShape="0">
                    <a:schemeClr val="dk1">
                      <a:alpha val="40000"/>
                    </a:schemeClr>
                  </a:outerShdw>
                </a:effectLst>
              </a:rPr>
              <a:t> * (</a:t>
            </a:r>
            <a:r>
              <a:rPr lang="en-US" altLang="en-US" sz="1600">
                <a:solidFill>
                  <a:srgbClr val="C00000"/>
                </a:solidFill>
                <a:effectLst>
                  <a:outerShdw blurRad="38100" dist="19050" dir="2700000" algn="tl" rotWithShape="0">
                    <a:schemeClr val="dk1">
                      <a:alpha val="40000"/>
                    </a:schemeClr>
                  </a:outerShdw>
                </a:effectLst>
              </a:rPr>
              <a:t>log2</a:t>
            </a:r>
            <a:r>
              <a:rPr lang="en-US" altLang="en-US" sz="1600">
                <a:solidFill>
                  <a:schemeClr val="tx1"/>
                </a:solidFill>
                <a:effectLst>
                  <a:outerShdw blurRad="38100" dist="19050" dir="2700000" algn="tl" rotWithShape="0">
                    <a:schemeClr val="dk1">
                      <a:alpha val="40000"/>
                    </a:schemeClr>
                  </a:outerShdw>
                </a:effectLst>
              </a:rPr>
              <a:t>(</a:t>
            </a:r>
            <a:r>
              <a:rPr lang="en-US" altLang="en-US" sz="1600">
                <a:solidFill>
                  <a:schemeClr val="accent1"/>
                </a:solidFill>
                <a:effectLst>
                  <a:outerShdw blurRad="38100" dist="25400" dir="5400000" algn="ctr" rotWithShape="0">
                    <a:srgbClr val="6E747A">
                      <a:alpha val="43000"/>
                    </a:srgbClr>
                  </a:outerShdw>
                </a:effectLst>
                <a:sym typeface="+mn-ea"/>
              </a:rPr>
              <a:t>NTuples</a:t>
            </a:r>
            <a:r>
              <a:rPr lang="en-US" altLang="en-US" sz="1600">
                <a:solidFill>
                  <a:schemeClr val="tx1"/>
                </a:solidFill>
                <a:effectLst>
                  <a:outerShdw blurRad="38100" dist="19050" dir="2700000" algn="tl" rotWithShape="0">
                    <a:schemeClr val="dk1">
                      <a:alpha val="40000"/>
                    </a:schemeClr>
                  </a:outerShdw>
                </a:effectLst>
              </a:rPr>
              <a:t>) + 100)</a:t>
            </a:r>
            <a:endParaRPr lang="en-US" altLang="en-US" sz="1600">
              <a:solidFill>
                <a:schemeClr val="accent1"/>
              </a:solidFill>
              <a:effectLst>
                <a:outerShdw blurRad="38100" dist="19050" dir="2700000" algn="tl" rotWithShape="0">
                  <a:schemeClr val="dk1">
                    <a:alpha val="40000"/>
                  </a:schemeClr>
                </a:outerShdw>
              </a:effectLst>
            </a:endParaRPr>
          </a:p>
          <a:p>
            <a:pPr marL="742950" lvl="1" indent="-285750" algn="l">
              <a:buFont typeface="Arial" panose="02080604020202020204" pitchFamily="34" charset="0"/>
              <a:buChar char="•"/>
            </a:pPr>
            <a:r>
              <a:rPr lang="en-US" altLang="en-US" sz="1600">
                <a:solidFill>
                  <a:srgbClr val="E66F18"/>
                </a:solidFill>
                <a:effectLst>
                  <a:outerShdw blurRad="38100" dist="19050" dir="2700000" algn="tl" rotWithShape="0">
                    <a:schemeClr val="dk1">
                      <a:alpha val="40000"/>
                    </a:schemeClr>
                  </a:outerShdw>
                </a:effectLst>
              </a:rPr>
              <a:t>run_cost:</a:t>
            </a:r>
            <a:endParaRPr lang="en-US" altLang="en-US" sz="1600">
              <a:solidFill>
                <a:schemeClr val="accent1"/>
              </a:solidFill>
              <a:effectLst>
                <a:outerShdw blurRad="38100" dist="19050" dir="2700000" algn="tl" rotWithShape="0">
                  <a:schemeClr val="dk1">
                    <a:alpha val="40000"/>
                  </a:schemeClr>
                </a:outerShdw>
              </a:effectLst>
            </a:endParaRPr>
          </a:p>
          <a:p>
            <a:pPr marL="1200150" lvl="2" indent="-285750" algn="l">
              <a:buFont typeface="Arial" panose="02080604020202020204" pitchFamily="34" charset="0"/>
              <a:buChar char="•"/>
            </a:pPr>
            <a:r>
              <a:rPr lang="en-US" altLang="en-US" sz="1600">
                <a:solidFill>
                  <a:srgbClr val="E66F18"/>
                </a:solidFill>
                <a:effectLst>
                  <a:outerShdw blurRad="38100" dist="19050" dir="2700000" algn="tl" rotWithShape="0">
                    <a:schemeClr val="dk1">
                      <a:alpha val="40000"/>
                    </a:schemeClr>
                  </a:outerShdw>
                </a:effectLst>
              </a:rPr>
              <a:t>index_cpu_cost: </a:t>
            </a:r>
            <a:r>
              <a:rPr lang="en-US" altLang="en-US" sz="1600">
                <a:solidFill>
                  <a:schemeClr val="accent1"/>
                </a:solidFill>
                <a:effectLst>
                  <a:outerShdw blurRad="38100" dist="25400" dir="5400000" algn="ctr" rotWithShape="0">
                    <a:srgbClr val="6E747A">
                      <a:alpha val="43000"/>
                    </a:srgbClr>
                  </a:outerShdw>
                </a:effectLst>
                <a:sym typeface="+mn-ea"/>
              </a:rPr>
              <a:t>Selectivity</a:t>
            </a:r>
            <a:r>
              <a:rPr lang="en-US" altLang="en-US" sz="1600">
                <a:solidFill>
                  <a:schemeClr val="tx1"/>
                </a:solidFill>
                <a:effectLst>
                  <a:outerShdw blurRad="38100" dist="19050" dir="2700000" algn="tl" rotWithShape="0">
                    <a:schemeClr val="dk1">
                      <a:alpha val="40000"/>
                    </a:schemeClr>
                  </a:outerShdw>
                </a:effectLst>
              </a:rPr>
              <a:t>*</a:t>
            </a:r>
            <a:r>
              <a:rPr lang="en-US" altLang="en-US" sz="1600">
                <a:solidFill>
                  <a:schemeClr val="accent1"/>
                </a:solidFill>
                <a:effectLst>
                  <a:outerShdw blurRad="38100" dist="25400" dir="5400000" algn="ctr" rotWithShape="0">
                    <a:srgbClr val="6E747A">
                      <a:alpha val="43000"/>
                    </a:srgbClr>
                  </a:outerShdw>
                </a:effectLst>
                <a:sym typeface="+mn-ea"/>
              </a:rPr>
              <a:t>NTuples</a:t>
            </a:r>
            <a:r>
              <a:rPr lang="en-US" altLang="en-US" sz="1600">
                <a:solidFill>
                  <a:schemeClr val="tx1"/>
                </a:solidFill>
                <a:effectLst>
                  <a:outerShdw blurRad="38100" dist="19050" dir="2700000" algn="tl" rotWithShape="0">
                    <a:schemeClr val="dk1">
                      <a:alpha val="40000"/>
                    </a:schemeClr>
                  </a:outerShdw>
                </a:effectLst>
              </a:rPr>
              <a:t>*(</a:t>
            </a:r>
            <a:r>
              <a:rPr lang="en-US" altLang="en-US" sz="1600">
                <a:solidFill>
                  <a:srgbClr val="C00000"/>
                </a:solidFill>
                <a:effectLst>
                  <a:outerShdw blurRad="38100" dist="19050" dir="2700000" algn="tl" rotWithShape="0">
                    <a:schemeClr val="dk1">
                      <a:alpha val="40000"/>
                    </a:schemeClr>
                  </a:outerShdw>
                </a:effectLst>
              </a:rPr>
              <a:t>cpu_index_tuple_cost</a:t>
            </a:r>
            <a:r>
              <a:rPr lang="en-US" altLang="en-US" sz="1600">
                <a:solidFill>
                  <a:schemeClr val="tx1"/>
                </a:solidFill>
                <a:effectLst>
                  <a:outerShdw blurRad="38100" dist="19050" dir="2700000" algn="tl" rotWithShape="0">
                    <a:schemeClr val="dk1">
                      <a:alpha val="40000"/>
                    </a:schemeClr>
                  </a:outerShdw>
                </a:effectLst>
              </a:rPr>
              <a:t>+</a:t>
            </a:r>
            <a:r>
              <a:rPr lang="en-US" altLang="en-US" sz="1600">
                <a:solidFill>
                  <a:srgbClr val="C00000"/>
                </a:solidFill>
                <a:effectLst>
                  <a:outerShdw blurRad="38100" dist="19050" dir="2700000" algn="tl" rotWithShape="0">
                    <a:schemeClr val="dk1">
                      <a:alpha val="40000"/>
                    </a:schemeClr>
                  </a:outerShdw>
                </a:effectLst>
              </a:rPr>
              <a:t>qual_op_cost</a:t>
            </a:r>
            <a:r>
              <a:rPr lang="en-US" altLang="en-US" sz="1600">
                <a:solidFill>
                  <a:schemeClr val="tx1"/>
                </a:solidFill>
                <a:effectLst>
                  <a:outerShdw blurRad="38100" dist="19050" dir="2700000" algn="tl" rotWithShape="0">
                    <a:schemeClr val="dk1">
                      <a:alpha val="40000"/>
                    </a:schemeClr>
                  </a:outerShdw>
                </a:effectLst>
              </a:rPr>
              <a:t>)</a:t>
            </a:r>
            <a:endParaRPr lang="en-US" altLang="en-US" sz="1600">
              <a:solidFill>
                <a:schemeClr val="tx1"/>
              </a:solidFill>
              <a:effectLst>
                <a:outerShdw blurRad="38100" dist="19050" dir="2700000" algn="tl" rotWithShape="0">
                  <a:schemeClr val="dk1">
                    <a:alpha val="40000"/>
                  </a:schemeClr>
                </a:outerShdw>
              </a:effectLst>
            </a:endParaRPr>
          </a:p>
          <a:p>
            <a:pPr marL="1200150" lvl="2" indent="-285750" algn="l">
              <a:buFont typeface="Arial" panose="02080604020202020204" pitchFamily="34" charset="0"/>
              <a:buChar char="•"/>
            </a:pPr>
            <a:r>
              <a:rPr lang="en-US" altLang="en-US" sz="1600">
                <a:solidFill>
                  <a:srgbClr val="E66F18"/>
                </a:solidFill>
                <a:effectLst>
                  <a:outerShdw blurRad="38100" dist="19050" dir="2700000" algn="tl" rotWithShape="0">
                    <a:schemeClr val="dk1">
                      <a:alpha val="40000"/>
                    </a:schemeClr>
                  </a:outerShdw>
                </a:effectLst>
              </a:rPr>
              <a:t>table_cpu_cost:</a:t>
            </a:r>
            <a:r>
              <a:rPr lang="en-US" altLang="en-US" sz="1600">
                <a:solidFill>
                  <a:schemeClr val="tx1"/>
                </a:solidFill>
                <a:effectLst>
                  <a:outerShdw blurRad="38100" dist="19050" dir="2700000" algn="tl" rotWithShape="0">
                    <a:schemeClr val="dk1">
                      <a:alpha val="40000"/>
                    </a:schemeClr>
                  </a:outerShdw>
                </a:effectLst>
              </a:rPr>
              <a:t> </a:t>
            </a:r>
            <a:r>
              <a:rPr lang="en-US" altLang="en-US" sz="1600">
                <a:solidFill>
                  <a:schemeClr val="accent1"/>
                </a:solidFill>
                <a:effectLst>
                  <a:outerShdw blurRad="38100" dist="25400" dir="5400000" algn="ctr" rotWithShape="0">
                    <a:srgbClr val="6E747A">
                      <a:alpha val="43000"/>
                    </a:srgbClr>
                  </a:outerShdw>
                </a:effectLst>
                <a:sym typeface="+mn-ea"/>
              </a:rPr>
              <a:t>Selectivity</a:t>
            </a:r>
            <a:r>
              <a:rPr lang="en-US" altLang="en-US" sz="1600">
                <a:solidFill>
                  <a:schemeClr val="tx1"/>
                </a:solidFill>
                <a:effectLst>
                  <a:outerShdw blurRad="38100" dist="19050" dir="2700000" algn="tl" rotWithShape="0">
                    <a:schemeClr val="dk1">
                      <a:alpha val="40000"/>
                    </a:schemeClr>
                  </a:outerShdw>
                </a:effectLst>
              </a:rPr>
              <a:t>*</a:t>
            </a:r>
            <a:r>
              <a:rPr lang="en-US" altLang="en-US" sz="1600">
                <a:solidFill>
                  <a:schemeClr val="accent1"/>
                </a:solidFill>
                <a:effectLst>
                  <a:outerShdw blurRad="38100" dist="25400" dir="5400000" algn="ctr" rotWithShape="0">
                    <a:srgbClr val="6E747A">
                      <a:alpha val="43000"/>
                    </a:srgbClr>
                  </a:outerShdw>
                </a:effectLst>
                <a:sym typeface="+mn-ea"/>
              </a:rPr>
              <a:t>NTuples</a:t>
            </a:r>
            <a:r>
              <a:rPr lang="en-US" altLang="en-US" sz="1600">
                <a:solidFill>
                  <a:schemeClr val="tx1"/>
                </a:solidFill>
                <a:effectLst>
                  <a:outerShdw blurRad="38100" dist="19050" dir="2700000" algn="tl" rotWithShape="0">
                    <a:schemeClr val="dk1">
                      <a:alpha val="40000"/>
                    </a:schemeClr>
                  </a:outerShdw>
                </a:effectLst>
              </a:rPr>
              <a:t>*</a:t>
            </a:r>
            <a:r>
              <a:rPr lang="en-US" altLang="en-US" sz="1600">
                <a:solidFill>
                  <a:srgbClr val="C00000"/>
                </a:solidFill>
                <a:effectLst>
                  <a:outerShdw blurRad="38100" dist="19050" dir="2700000" algn="tl" rotWithShape="0">
                    <a:schemeClr val="dk1">
                      <a:alpha val="40000"/>
                    </a:schemeClr>
                  </a:outerShdw>
                </a:effectLst>
              </a:rPr>
              <a:t>cpu_tuple_cost</a:t>
            </a:r>
            <a:endParaRPr lang="en-US" altLang="en-US" sz="1600">
              <a:solidFill>
                <a:srgbClr val="C00000"/>
              </a:solidFill>
              <a:effectLst>
                <a:outerShdw blurRad="38100" dist="19050" dir="2700000" algn="tl" rotWithShape="0">
                  <a:schemeClr val="dk1">
                    <a:alpha val="40000"/>
                  </a:schemeClr>
                </a:outerShdw>
              </a:effectLst>
            </a:endParaRPr>
          </a:p>
          <a:p>
            <a:pPr marL="1200150" lvl="2" indent="-285750" algn="l">
              <a:buFont typeface="Arial" panose="02080604020202020204" pitchFamily="34" charset="0"/>
              <a:buChar char="•"/>
            </a:pPr>
            <a:r>
              <a:rPr lang="en-US" altLang="en-US" sz="1600">
                <a:solidFill>
                  <a:srgbClr val="E66F18"/>
                </a:solidFill>
                <a:effectLst>
                  <a:outerShdw blurRad="38100" dist="19050" dir="2700000" algn="tl" rotWithShape="0">
                    <a:schemeClr val="dk1">
                      <a:alpha val="40000"/>
                    </a:schemeClr>
                  </a:outerShdw>
                </a:effectLst>
              </a:rPr>
              <a:t>index_io_cost</a:t>
            </a:r>
            <a:r>
              <a:rPr lang="en-US" altLang="en-US" sz="1600">
                <a:solidFill>
                  <a:schemeClr val="tx1"/>
                </a:solidFill>
                <a:effectLst>
                  <a:outerShdw blurRad="38100" dist="19050" dir="2700000" algn="tl" rotWithShape="0">
                    <a:schemeClr val="dk1">
                      <a:alpha val="40000"/>
                    </a:schemeClr>
                  </a:outerShdw>
                </a:effectLst>
              </a:rPr>
              <a:t>: </a:t>
            </a:r>
            <a:r>
              <a:rPr lang="en-US" altLang="en-US" sz="1600">
                <a:solidFill>
                  <a:schemeClr val="accent1"/>
                </a:solidFill>
                <a:effectLst>
                  <a:outerShdw blurRad="38100" dist="25400" dir="5400000" algn="ctr" rotWithShape="0">
                    <a:srgbClr val="6E747A">
                      <a:alpha val="43000"/>
                    </a:srgbClr>
                  </a:outerShdw>
                </a:effectLst>
                <a:sym typeface="+mn-ea"/>
              </a:rPr>
              <a:t>Selectivity</a:t>
            </a:r>
            <a:r>
              <a:rPr lang="en-US" altLang="en-US" sz="1600">
                <a:solidFill>
                  <a:schemeClr val="tx1"/>
                </a:solidFill>
                <a:effectLst>
                  <a:outerShdw blurRad="38100" dist="19050" dir="2700000" algn="tl" rotWithShape="0">
                    <a:schemeClr val="dk1">
                      <a:alpha val="40000"/>
                    </a:schemeClr>
                  </a:outerShdw>
                </a:effectLst>
              </a:rPr>
              <a:t>*</a:t>
            </a:r>
            <a:r>
              <a:rPr lang="en-US" altLang="en-US" sz="1600">
                <a:solidFill>
                  <a:schemeClr val="accent1"/>
                </a:solidFill>
                <a:effectLst>
                  <a:outerShdw blurRad="38100" dist="25400" dir="5400000" algn="ctr" rotWithShape="0">
                    <a:srgbClr val="6E747A">
                      <a:alpha val="43000"/>
                    </a:srgbClr>
                  </a:outerShdw>
                </a:effectLst>
                <a:sym typeface="+mn-ea"/>
              </a:rPr>
              <a:t>NIndexPage</a:t>
            </a:r>
            <a:r>
              <a:rPr lang="en-US" altLang="en-US" sz="1600">
                <a:solidFill>
                  <a:schemeClr val="tx1"/>
                </a:solidFill>
                <a:effectLst>
                  <a:outerShdw blurRad="38100" dist="19050" dir="2700000" algn="tl" rotWithShape="0">
                    <a:schemeClr val="dk1">
                      <a:alpha val="40000"/>
                    </a:schemeClr>
                  </a:outerShdw>
                </a:effectLst>
              </a:rPr>
              <a:t>*</a:t>
            </a:r>
            <a:r>
              <a:rPr lang="en-US" altLang="en-US" sz="1600">
                <a:solidFill>
                  <a:srgbClr val="C00000"/>
                </a:solidFill>
                <a:effectLst>
                  <a:outerShdw blurRad="38100" dist="19050" dir="2700000" algn="tl" rotWithShape="0">
                    <a:schemeClr val="dk1">
                      <a:alpha val="40000"/>
                    </a:schemeClr>
                  </a:outerShdw>
                </a:effectLst>
              </a:rPr>
              <a:t>random_page_cost</a:t>
            </a:r>
            <a:endParaRPr lang="en-US" altLang="en-US" sz="1600">
              <a:solidFill>
                <a:srgbClr val="C00000"/>
              </a:solidFill>
              <a:effectLst>
                <a:outerShdw blurRad="38100" dist="19050" dir="2700000" algn="tl" rotWithShape="0">
                  <a:schemeClr val="dk1">
                    <a:alpha val="40000"/>
                  </a:schemeClr>
                </a:outerShdw>
              </a:effectLst>
            </a:endParaRPr>
          </a:p>
          <a:p>
            <a:pPr marL="1200150" lvl="2" indent="-285750" algn="l">
              <a:buFont typeface="Arial" panose="02080604020202020204" pitchFamily="34" charset="0"/>
              <a:buChar char="•"/>
            </a:pPr>
            <a:r>
              <a:rPr lang="en-US" altLang="en-US" sz="1600">
                <a:solidFill>
                  <a:srgbClr val="E66F18"/>
                </a:solidFill>
                <a:effectLst>
                  <a:outerShdw blurRad="38100" dist="19050" dir="2700000" algn="tl" rotWithShape="0">
                    <a:schemeClr val="dk1">
                      <a:alpha val="40000"/>
                    </a:schemeClr>
                  </a:outerShdw>
                </a:effectLst>
              </a:rPr>
              <a:t>table_io_cost: </a:t>
            </a:r>
            <a:r>
              <a:rPr lang="en-US" altLang="en-US" sz="1600">
                <a:solidFill>
                  <a:schemeClr val="accent1"/>
                </a:solidFill>
                <a:effectLst>
                  <a:outerShdw blurRad="38100" dist="25400" dir="5400000" algn="ctr" rotWithShape="0">
                    <a:srgbClr val="6E747A">
                      <a:alpha val="43000"/>
                    </a:srgbClr>
                  </a:outerShdw>
                </a:effectLst>
                <a:sym typeface="+mn-ea"/>
              </a:rPr>
              <a:t>NPage</a:t>
            </a:r>
            <a:r>
              <a:rPr lang="en-US" altLang="en-US" sz="1600">
                <a:solidFill>
                  <a:schemeClr val="tx1"/>
                </a:solidFill>
                <a:effectLst>
                  <a:outerShdw blurRad="38100" dist="19050" dir="2700000" algn="tl" rotWithShape="0">
                    <a:schemeClr val="dk1">
                      <a:alpha val="40000"/>
                    </a:schemeClr>
                  </a:outerShdw>
                </a:effectLst>
                <a:sym typeface="+mn-ea"/>
              </a:rPr>
              <a:t> *</a:t>
            </a:r>
            <a:r>
              <a:rPr lang="en-US" altLang="en-US" sz="1600">
                <a:solidFill>
                  <a:srgbClr val="C00000"/>
                </a:solidFill>
                <a:effectLst>
                  <a:outerShdw blurRad="38100" dist="19050" dir="2700000" algn="tl" rotWithShape="0">
                    <a:schemeClr val="dk1">
                      <a:alpha val="40000"/>
                    </a:schemeClr>
                  </a:outerShdw>
                </a:effectLst>
                <a:sym typeface="+mn-ea"/>
              </a:rPr>
              <a:t> random_page_cost + indexCorrelation</a:t>
            </a:r>
            <a:r>
              <a:rPr lang="en-US" altLang="en-US" sz="1600" baseline="30000">
                <a:solidFill>
                  <a:schemeClr val="tx1"/>
                </a:solidFill>
                <a:effectLst>
                  <a:outerShdw blurRad="38100" dist="19050" dir="2700000" algn="tl" rotWithShape="0">
                    <a:schemeClr val="dk1">
                      <a:alpha val="40000"/>
                    </a:schemeClr>
                  </a:outerShdw>
                </a:effectLst>
                <a:sym typeface="+mn-ea"/>
              </a:rPr>
              <a:t>2</a:t>
            </a:r>
            <a:r>
              <a:rPr lang="en-US" altLang="en-US" sz="1600">
                <a:solidFill>
                  <a:srgbClr val="C00000"/>
                </a:solidFill>
                <a:effectLst>
                  <a:outerShdw blurRad="38100" dist="19050" dir="2700000" algn="tl" rotWithShape="0">
                    <a:schemeClr val="dk1">
                      <a:alpha val="40000"/>
                    </a:schemeClr>
                  </a:outerShdw>
                </a:effectLst>
                <a:sym typeface="+mn-ea"/>
              </a:rPr>
              <a:t> </a:t>
            </a:r>
            <a:r>
              <a:rPr lang="en-US" altLang="en-US" sz="1600">
                <a:solidFill>
                  <a:schemeClr val="tx1"/>
                </a:solidFill>
                <a:effectLst>
                  <a:outerShdw blurRad="38100" dist="19050" dir="2700000" algn="tl" rotWithShape="0">
                    <a:schemeClr val="dk1">
                      <a:alpha val="40000"/>
                    </a:schemeClr>
                  </a:outerShdw>
                </a:effectLst>
                <a:sym typeface="+mn-ea"/>
              </a:rPr>
              <a:t>* (</a:t>
            </a:r>
            <a:r>
              <a:rPr lang="en-US" altLang="en-US" sz="1600">
                <a:solidFill>
                  <a:schemeClr val="accent1"/>
                </a:solidFill>
                <a:effectLst>
                  <a:outerShdw blurRad="38100" dist="25400" dir="5400000" algn="ctr" rotWithShape="0">
                    <a:srgbClr val="6E747A">
                      <a:alpha val="43000"/>
                    </a:srgbClr>
                  </a:outerShdw>
                </a:effectLst>
                <a:sym typeface="+mn-ea"/>
              </a:rPr>
              <a:t>NPage</a:t>
            </a:r>
            <a:r>
              <a:rPr lang="en-US" altLang="en-US" sz="1600">
                <a:solidFill>
                  <a:schemeClr val="tx1"/>
                </a:solidFill>
                <a:effectLst>
                  <a:outerShdw blurRad="38100" dist="19050" dir="2700000" algn="tl" rotWithShape="0">
                    <a:schemeClr val="dk1">
                      <a:alpha val="40000"/>
                    </a:schemeClr>
                  </a:outerShdw>
                </a:effectLst>
                <a:sym typeface="+mn-ea"/>
              </a:rPr>
              <a:t> *</a:t>
            </a:r>
            <a:r>
              <a:rPr lang="en-US" altLang="en-US" sz="1600">
                <a:solidFill>
                  <a:srgbClr val="C00000"/>
                </a:solidFill>
                <a:effectLst>
                  <a:outerShdw blurRad="38100" dist="19050" dir="2700000" algn="tl" rotWithShape="0">
                    <a:schemeClr val="dk1">
                      <a:alpha val="40000"/>
                    </a:schemeClr>
                  </a:outerShdw>
                </a:effectLst>
                <a:sym typeface="+mn-ea"/>
              </a:rPr>
              <a:t> random_page_cost</a:t>
            </a:r>
            <a:r>
              <a:rPr lang="en-US" altLang="en-US" sz="1600">
                <a:solidFill>
                  <a:schemeClr val="tx1"/>
                </a:solidFill>
                <a:effectLst>
                  <a:outerShdw blurRad="38100" dist="19050" dir="2700000" algn="tl" rotWithShape="0">
                    <a:schemeClr val="dk1">
                      <a:alpha val="40000"/>
                    </a:schemeClr>
                  </a:outerShdw>
                </a:effectLst>
                <a:sym typeface="+mn-ea"/>
              </a:rPr>
              <a:t> -</a:t>
            </a:r>
            <a:r>
              <a:rPr lang="en-US" altLang="en-US" sz="1600">
                <a:solidFill>
                  <a:schemeClr val="tx1"/>
                </a:solidFill>
                <a:effectLst>
                  <a:outerShdw blurRad="38100" dist="19050" dir="2700000" algn="tl" rotWithShape="0">
                    <a:schemeClr val="dk1">
                      <a:alpha val="40000"/>
                    </a:schemeClr>
                  </a:outerShdw>
                </a:effectLst>
              </a:rPr>
              <a:t> </a:t>
            </a:r>
            <a:r>
              <a:rPr lang="en-US" altLang="en-US" sz="1600">
                <a:solidFill>
                  <a:schemeClr val="accent1"/>
                </a:solidFill>
                <a:effectLst>
                  <a:outerShdw blurRad="38100" dist="25400" dir="5400000" algn="ctr" rotWithShape="0">
                    <a:srgbClr val="6E747A">
                      <a:alpha val="43000"/>
                    </a:srgbClr>
                  </a:outerShdw>
                </a:effectLst>
                <a:sym typeface="+mn-ea"/>
              </a:rPr>
              <a:t>Selectivity</a:t>
            </a:r>
            <a:r>
              <a:rPr lang="en-US" altLang="en-US" sz="1600">
                <a:solidFill>
                  <a:schemeClr val="tx1"/>
                </a:solidFill>
                <a:effectLst>
                  <a:outerShdw blurRad="38100" dist="19050" dir="2700000" algn="tl" rotWithShape="0">
                    <a:schemeClr val="dk1">
                      <a:alpha val="40000"/>
                    </a:schemeClr>
                  </a:outerShdw>
                </a:effectLst>
              </a:rPr>
              <a:t>*</a:t>
            </a:r>
            <a:r>
              <a:rPr lang="en-US" altLang="en-US" sz="1600">
                <a:solidFill>
                  <a:schemeClr val="accent1"/>
                </a:solidFill>
                <a:effectLst>
                  <a:outerShdw blurRad="38100" dist="25400" dir="5400000" algn="ctr" rotWithShape="0">
                    <a:srgbClr val="6E747A">
                      <a:alpha val="43000"/>
                    </a:srgbClr>
                  </a:outerShdw>
                </a:effectLst>
                <a:sym typeface="+mn-ea"/>
              </a:rPr>
              <a:t>NPage</a:t>
            </a:r>
            <a:r>
              <a:rPr lang="en-US" altLang="en-US" sz="1600">
                <a:solidFill>
                  <a:schemeClr val="tx1"/>
                </a:solidFill>
                <a:effectLst>
                  <a:outerShdw blurRad="38100" dist="19050" dir="2700000" algn="tl" rotWithShape="0">
                    <a:schemeClr val="dk1">
                      <a:alpha val="40000"/>
                    </a:schemeClr>
                  </a:outerShdw>
                </a:effectLst>
              </a:rPr>
              <a:t>* </a:t>
            </a:r>
            <a:r>
              <a:rPr lang="en-US" altLang="en-US" sz="1600">
                <a:solidFill>
                  <a:srgbClr val="C00000"/>
                </a:solidFill>
                <a:effectLst>
                  <a:outerShdw blurRad="38100" dist="19050" dir="2700000" algn="tl" rotWithShape="0">
                    <a:schemeClr val="dk1">
                      <a:alpha val="40000"/>
                    </a:schemeClr>
                  </a:outerShdw>
                </a:effectLst>
              </a:rPr>
              <a:t>seq_page_cost</a:t>
            </a:r>
            <a:r>
              <a:rPr lang="en-US" altLang="en-US" sz="1600">
                <a:solidFill>
                  <a:schemeClr val="tx1"/>
                </a:solidFill>
                <a:effectLst>
                  <a:outerShdw blurRad="38100" dist="19050" dir="2700000" algn="tl" rotWithShape="0">
                    <a:schemeClr val="dk1">
                      <a:alpha val="40000"/>
                    </a:schemeClr>
                  </a:outerShdw>
                </a:effectLst>
              </a:rPr>
              <a:t>)</a:t>
            </a:r>
            <a:endParaRPr lang="en-US" altLang="en-US" sz="1600">
              <a:solidFill>
                <a:srgbClr val="C00000"/>
              </a:solidFill>
              <a:effectLst>
                <a:outerShdw blurRad="38100" dist="19050" dir="2700000" algn="tl" rotWithShape="0">
                  <a:schemeClr val="dk1">
                    <a:alpha val="40000"/>
                  </a:schemeClr>
                </a:outerShdw>
              </a:effectLst>
            </a:endParaRPr>
          </a:p>
          <a:p>
            <a:pPr lvl="0" indent="0" algn="l">
              <a:buFont typeface="Arial" panose="02080604020202020204" pitchFamily="34" charset="0"/>
              <a:buNone/>
            </a:pPr>
            <a:r>
              <a:rPr lang="en-US" altLang="en-US" sz="1600">
                <a:solidFill>
                  <a:schemeClr val="accent1"/>
                </a:solidFill>
                <a:effectLst>
                  <a:outerShdw blurRad="38100" dist="19050" dir="2700000" algn="tl" rotWithShape="0">
                    <a:schemeClr val="dk1">
                      <a:alpha val="40000"/>
                    </a:schemeClr>
                  </a:outerShdw>
                </a:effectLst>
              </a:rPr>
              <a:t>--------------------------------------------------------------------------------------------</a:t>
            </a:r>
            <a:endParaRPr lang="en-US" altLang="en-US" sz="1600">
              <a:solidFill>
                <a:schemeClr val="accent1"/>
              </a:solidFill>
              <a:effectLst>
                <a:outerShdw blurRad="38100" dist="19050" dir="2700000" algn="tl" rotWithShape="0">
                  <a:schemeClr val="dk1">
                    <a:alpha val="40000"/>
                  </a:schemeClr>
                </a:outerShdw>
              </a:effectLst>
            </a:endParaRPr>
          </a:p>
          <a:p>
            <a:pPr lvl="0" indent="0" algn="l">
              <a:buFont typeface="Arial" panose="02080604020202020204" pitchFamily="34" charset="0"/>
              <a:buNone/>
            </a:pPr>
            <a:r>
              <a:rPr lang="en-US" altLang="en-US" sz="1600">
                <a:solidFill>
                  <a:schemeClr val="accent1"/>
                </a:solidFill>
                <a:effectLst>
                  <a:outerShdw blurRad="38100" dist="19050" dir="2700000" algn="tl" rotWithShape="0">
                    <a:schemeClr val="dk1">
                      <a:alpha val="40000"/>
                    </a:schemeClr>
                  </a:outerShdw>
                </a:effectLst>
              </a:rPr>
              <a:t>                                                                             TotalCost: 13.485</a:t>
            </a:r>
            <a:endParaRPr lang="en-US" altLang="en-US" sz="1600">
              <a:solidFill>
                <a:schemeClr val="accent1"/>
              </a:solidFill>
              <a:effectLst>
                <a:outerShdw blurRad="38100" dist="19050" dir="2700000" algn="tl" rotWithShape="0">
                  <a:schemeClr val="dk1">
                    <a:alpha val="40000"/>
                  </a:schemeClr>
                </a:outerShdw>
              </a:effectLst>
            </a:endParaRPr>
          </a:p>
        </p:txBody>
      </p:sp>
      <p:sp>
        <p:nvSpPr>
          <p:cNvPr id="5" name="Right Arrow 4"/>
          <p:cNvSpPr/>
          <p:nvPr/>
        </p:nvSpPr>
        <p:spPr>
          <a:xfrm>
            <a:off x="2807970" y="3034030"/>
            <a:ext cx="688975" cy="631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ard 6"/>
          <p:cNvSpPr/>
          <p:nvPr/>
        </p:nvSpPr>
        <p:spPr>
          <a:xfrm>
            <a:off x="702310" y="2679700"/>
            <a:ext cx="1976755" cy="1332865"/>
          </a:xfrm>
          <a:prstGeom prst="flowChartPunchedCard">
            <a:avLst/>
          </a:prstGeom>
          <a:solidFill>
            <a:srgbClr val="F6F3D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a:solidFill>
                  <a:schemeClr val="accent1"/>
                </a:solidFill>
                <a:effectLst>
                  <a:outerShdw blurRad="38100" dist="25400" dir="5400000" algn="ctr" rotWithShape="0">
                    <a:srgbClr val="6E747A">
                      <a:alpha val="43000"/>
                    </a:srgbClr>
                  </a:outerShdw>
                </a:effectLst>
              </a:rPr>
              <a:t>Selectivity: </a:t>
            </a:r>
            <a:r>
              <a:rPr lang="en-US" altLang="en-US" sz="1600">
                <a:solidFill>
                  <a:schemeClr val="tx1"/>
                </a:solidFill>
                <a:effectLst>
                  <a:outerShdw blurRad="38100" dist="19050" dir="2700000" algn="tl" rotWithShape="0">
                    <a:schemeClr val="dk1">
                      <a:alpha val="40000"/>
                    </a:schemeClr>
                  </a:outerShdw>
                </a:effectLst>
              </a:rPr>
              <a:t>0.024</a:t>
            </a:r>
            <a:endParaRPr lang="en-US" altLang="en-US" sz="1600">
              <a:solidFill>
                <a:schemeClr val="tx1"/>
              </a:solidFill>
              <a:effectLst>
                <a:outerShdw blurRad="38100" dist="19050" dir="2700000" algn="tl" rotWithShape="0">
                  <a:schemeClr val="dk1">
                    <a:alpha val="40000"/>
                  </a:schemeClr>
                </a:outerShdw>
              </a:effectLst>
            </a:endParaRPr>
          </a:p>
          <a:p>
            <a:pPr algn="ctr"/>
            <a:r>
              <a:rPr lang="en-US" altLang="en-US" sz="1600">
                <a:solidFill>
                  <a:schemeClr val="accent1"/>
                </a:solidFill>
                <a:effectLst>
                  <a:outerShdw blurRad="38100" dist="25400" dir="5400000" algn="ctr" rotWithShape="0">
                    <a:srgbClr val="6E747A">
                      <a:alpha val="43000"/>
                    </a:srgbClr>
                  </a:outerShdw>
                </a:effectLst>
              </a:rPr>
              <a:t>NIndexPage</a:t>
            </a:r>
            <a:r>
              <a:rPr lang="en-US" altLang="en-US" sz="1600">
                <a:solidFill>
                  <a:schemeClr val="tx1"/>
                </a:solidFill>
                <a:effectLst>
                  <a:outerShdw blurRad="38100" dist="19050" dir="2700000" algn="tl" rotWithShape="0">
                    <a:schemeClr val="dk1">
                      <a:alpha val="40000"/>
                    </a:schemeClr>
                  </a:outerShdw>
                </a:effectLst>
              </a:rPr>
              <a:t>: 30</a:t>
            </a:r>
            <a:endParaRPr lang="en-US" altLang="en-US" sz="1600">
              <a:solidFill>
                <a:schemeClr val="accent1"/>
              </a:solidFill>
              <a:effectLst>
                <a:outerShdw blurRad="38100" dist="25400" dir="5400000" algn="ctr" rotWithShape="0">
                  <a:srgbClr val="6E747A">
                    <a:alpha val="43000"/>
                  </a:srgbClr>
                </a:outerShdw>
              </a:effectLst>
            </a:endParaRPr>
          </a:p>
          <a:p>
            <a:pPr algn="ctr"/>
            <a:r>
              <a:rPr lang="en-US" altLang="en-US" sz="1600">
                <a:solidFill>
                  <a:schemeClr val="accent1"/>
                </a:solidFill>
                <a:effectLst>
                  <a:outerShdw blurRad="38100" dist="25400" dir="5400000" algn="ctr" rotWithShape="0">
                    <a:srgbClr val="6E747A">
                      <a:alpha val="43000"/>
                    </a:srgbClr>
                  </a:outerShdw>
                </a:effectLst>
                <a:sym typeface="+mn-ea"/>
              </a:rPr>
              <a:t>NTuples: </a:t>
            </a:r>
            <a:r>
              <a:rPr lang="en-US" altLang="en-US" sz="1600">
                <a:solidFill>
                  <a:schemeClr val="tx1"/>
                </a:solidFill>
                <a:effectLst>
                  <a:outerShdw blurRad="38100" dist="19050" dir="2700000" algn="tl" rotWithShape="0">
                    <a:schemeClr val="dk1">
                      <a:alpha val="40000"/>
                    </a:schemeClr>
                  </a:outerShdw>
                </a:effectLst>
                <a:sym typeface="+mn-ea"/>
              </a:rPr>
              <a:t>10000</a:t>
            </a:r>
            <a:endParaRPr lang="en-US" altLang="en-US" sz="1600">
              <a:solidFill>
                <a:schemeClr val="tx1"/>
              </a:solidFill>
              <a:effectLst>
                <a:outerShdw blurRad="38100" dist="19050" dir="2700000" algn="tl" rotWithShape="0">
                  <a:schemeClr val="dk1">
                    <a:alpha val="40000"/>
                  </a:schemeClr>
                </a:outerShdw>
              </a:effectLst>
              <a:sym typeface="+mn-ea"/>
            </a:endParaRPr>
          </a:p>
          <a:p>
            <a:pPr algn="ctr"/>
            <a:r>
              <a:rPr lang="en-US" altLang="en-US" sz="1600">
                <a:solidFill>
                  <a:schemeClr val="accent1"/>
                </a:solidFill>
                <a:effectLst>
                  <a:outerShdw blurRad="38100" dist="25400" dir="5400000" algn="ctr" rotWithShape="0">
                    <a:srgbClr val="6E747A">
                      <a:alpha val="43000"/>
                    </a:srgbClr>
                  </a:outerShdw>
                </a:effectLst>
                <a:sym typeface="+mn-ea"/>
              </a:rPr>
              <a:t>NPage</a:t>
            </a:r>
            <a:r>
              <a:rPr lang="en-US" altLang="en-US" sz="1600">
                <a:solidFill>
                  <a:schemeClr val="tx1"/>
                </a:solidFill>
                <a:effectLst>
                  <a:outerShdw blurRad="38100" dist="19050" dir="2700000" algn="tl" rotWithShape="0">
                    <a:schemeClr val="dk1">
                      <a:alpha val="40000"/>
                    </a:schemeClr>
                  </a:outerShdw>
                </a:effectLst>
                <a:sym typeface="+mn-ea"/>
              </a:rPr>
              <a:t>: 45</a:t>
            </a:r>
            <a:endParaRPr lang="en-US" altLang="en-US" sz="1600">
              <a:solidFill>
                <a:schemeClr val="tx1"/>
              </a:solidFill>
              <a:effectLst>
                <a:outerShdw blurRad="38100" dist="19050" dir="2700000" algn="tl" rotWithShape="0">
                  <a:schemeClr val="dk1">
                    <a:alpha val="40000"/>
                  </a:schemeClr>
                </a:outerShdw>
              </a:effectLst>
              <a:sym typeface="+mn-ea"/>
            </a:endParaRPr>
          </a:p>
        </p:txBody>
      </p:sp>
      <p:sp>
        <p:nvSpPr>
          <p:cNvPr id="4" name="Text Box 3"/>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Основная</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проблема</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оптимизатора</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Cera CY"/>
                <a:sym typeface="+mn-ea"/>
              </a:rPr>
              <a:t>Как</a:t>
            </a:r>
            <a:r>
              <a:rPr lang="en-US" altLang="en-US" sz="1600" noProof="0" dirty="0">
                <a:ln w="12700" cmpd="sng">
                  <a:solidFill>
                    <a:srgbClr val="C00000"/>
                  </a:solidFill>
                  <a:prstDash val="solid"/>
                </a:ln>
                <a:solidFill>
                  <a:srgbClr val="C00000"/>
                </a:solidFill>
                <a:effectLst/>
                <a:uLnTx/>
                <a:uFillTx/>
                <a:latin typeface="Cera CY"/>
                <a:sym typeface="+mn-ea"/>
              </a:rPr>
              <a:t> </a:t>
            </a:r>
            <a:r>
              <a:rPr lang="en-US" altLang="en-US" sz="1600" noProof="0" dirty="0" err="1">
                <a:ln w="12700" cmpd="sng">
                  <a:solidFill>
                    <a:srgbClr val="C00000"/>
                  </a:solidFill>
                  <a:prstDash val="solid"/>
                </a:ln>
                <a:solidFill>
                  <a:srgbClr val="C00000"/>
                </a:solidFill>
                <a:effectLst/>
                <a:uLnTx/>
                <a:uFillTx/>
                <a:latin typeface="Cera CY"/>
                <a:sym typeface="+mn-ea"/>
              </a:rPr>
              <a:t>работает</a:t>
            </a:r>
            <a:r>
              <a:rPr lang="en-US" altLang="en-US" sz="1600" noProof="0" dirty="0">
                <a:ln w="12700" cmpd="sng">
                  <a:solidFill>
                    <a:srgbClr val="C00000"/>
                  </a:solidFill>
                  <a:prstDash val="solid"/>
                </a:ln>
                <a:solidFill>
                  <a:srgbClr val="C00000"/>
                </a:solidFill>
                <a:effectLst/>
                <a:uLnTx/>
                <a:uFillTx/>
                <a:latin typeface="Cera CY"/>
                <a:sym typeface="+mn-ea"/>
              </a:rPr>
              <a:t> </a:t>
            </a:r>
            <a:r>
              <a:rPr lang="en-US" altLang="en-US" sz="1600" noProof="0" dirty="0" err="1">
                <a:ln w="12700" cmpd="sng">
                  <a:solidFill>
                    <a:srgbClr val="C00000"/>
                  </a:solidFill>
                  <a:prstDash val="solid"/>
                </a:ln>
                <a:solidFill>
                  <a:srgbClr val="C00000"/>
                </a:solidFill>
                <a:effectLst/>
                <a:uLnTx/>
                <a:uFillTx/>
                <a:latin typeface="Cera CY"/>
                <a:sym typeface="+mn-ea"/>
              </a:rPr>
              <a:t>оптимизатор</a:t>
            </a:r>
            <a:endParaRPr lang="en-US" altLang="en-US" sz="1600" noProof="0" dirty="0">
              <a:ln w="12700" cmpd="sng">
                <a:solidFill>
                  <a:srgbClr val="C00000"/>
                </a:solidFill>
                <a:prstDash val="solid"/>
              </a:ln>
              <a:solidFill>
                <a:srgbClr val="C00000"/>
              </a:solidFill>
              <a:effectLst/>
              <a:uLnTx/>
              <a:uFillTx/>
              <a:latin typeface="Cera CY"/>
              <a:sym typeface="+mn-ea"/>
            </a:endParaRPr>
          </a:p>
        </p:txBody>
      </p:sp>
      <p:sp>
        <p:nvSpPr>
          <p:cNvPr id="6" name="Номер слайда 5"/>
          <p:cNvSpPr>
            <a:spLocks noGrp="1"/>
          </p:cNvSpPr>
          <p:nvPr>
            <p:ph type="sldNum" sz="quarter" idx="17"/>
          </p:nvPr>
        </p:nvSpPr>
        <p:spPr/>
        <p:txBody>
          <a:bodyPr/>
          <a:lstStyle/>
          <a:p>
            <a:fld id="{5922A24C-CA15-4196-882E-E2BB53882FD2}" type="slidenum">
              <a:rPr lang="ru-RU" smtClean="0"/>
            </a:fld>
            <a:endParaRPr lang="ru-RU"/>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776" y="283464"/>
            <a:ext cx="10074595" cy="390078"/>
          </a:xfrm>
        </p:spPr>
        <p:txBody>
          <a:bodyPr/>
          <a:lstStyle/>
          <a:p>
            <a:r>
              <a:rPr lang="en-US" altLang="en-US">
                <a:solidFill>
                  <a:srgbClr val="E66F18"/>
                </a:solidFill>
                <a:sym typeface="+mn-ea"/>
              </a:rPr>
              <a:t>Итак, проблема</a:t>
            </a:r>
            <a:endParaRPr lang="en-US" altLang="en-US">
              <a:solidFill>
                <a:srgbClr val="E66F18"/>
              </a:solidFill>
              <a:sym typeface="+mn-ea"/>
            </a:endParaRPr>
          </a:p>
        </p:txBody>
      </p:sp>
      <p:sp>
        <p:nvSpPr>
          <p:cNvPr id="3" name="Text Placeholder 2"/>
          <p:cNvSpPr>
            <a:spLocks noGrp="1"/>
          </p:cNvSpPr>
          <p:nvPr>
            <p:ph type="body" sz="quarter" idx="17"/>
          </p:nvPr>
        </p:nvSpPr>
        <p:spPr>
          <a:xfrm>
            <a:off x="702310" y="1075055"/>
            <a:ext cx="5727065" cy="2287905"/>
          </a:xfrm>
        </p:spPr>
        <p:txBody>
          <a:bodyPr>
            <a:noAutofit/>
          </a:bodyPr>
          <a:lstStyle/>
          <a:p>
            <a:pPr>
              <a:lnSpc>
                <a:spcPct val="100000"/>
              </a:lnSpc>
              <a:spcBef>
                <a:spcPts val="0"/>
              </a:spcBef>
              <a:spcAft>
                <a:spcPts val="0"/>
              </a:spcAft>
            </a:pPr>
            <a:r>
              <a:rPr lang="en-US" sz="1600">
                <a:solidFill>
                  <a:schemeClr val="accent1"/>
                </a:solidFill>
                <a:effectLst>
                  <a:outerShdw blurRad="38100" dist="25400" dir="5400000" algn="ctr" rotWithShape="0">
                    <a:srgbClr val="6E747A">
                      <a:alpha val="43000"/>
                    </a:srgbClr>
                  </a:outerShdw>
                </a:effectLst>
                <a:sym typeface="+mn-ea"/>
              </a:rPr>
              <a:t>Причины неточной оценки кардинальности</a:t>
            </a:r>
            <a:r>
              <a:rPr lang="en-US" altLang="ru-RU" sz="1600">
                <a:solidFill>
                  <a:schemeClr val="accent1"/>
                </a:solidFill>
                <a:effectLst>
                  <a:outerShdw blurRad="38100" dist="25400" dir="5400000" algn="ctr" rotWithShape="0">
                    <a:srgbClr val="6E747A">
                      <a:alpha val="43000"/>
                    </a:srgbClr>
                  </a:outerShdw>
                </a:effectLst>
                <a:sym typeface="+mn-ea"/>
              </a:rPr>
              <a:t>:</a:t>
            </a:r>
            <a:endParaRPr lang="en-US" altLang="ru-RU" sz="1600">
              <a:solidFill>
                <a:schemeClr val="accent1"/>
              </a:solidFill>
              <a:effectLst>
                <a:outerShdw blurRad="38100" dist="25400" dir="5400000" algn="ctr" rotWithShape="0">
                  <a:srgbClr val="6E747A">
                    <a:alpha val="43000"/>
                  </a:srgbClr>
                </a:outerShdw>
              </a:effectLst>
              <a:sym typeface="+mn-ea"/>
            </a:endParaRPr>
          </a:p>
          <a:p>
            <a:pPr marL="285750" indent="-285750">
              <a:lnSpc>
                <a:spcPct val="100000"/>
              </a:lnSpc>
              <a:spcBef>
                <a:spcPts val="0"/>
              </a:spcBef>
              <a:spcAft>
                <a:spcPts val="0"/>
              </a:spcAft>
              <a:buFont typeface="Arial" panose="02080604020202020204" pitchFamily="34" charset="0"/>
              <a:buChar char="•"/>
            </a:pPr>
            <a:endParaRPr lang="en-US" altLang="ru-RU" sz="1600">
              <a:solidFill>
                <a:srgbClr val="E66F18"/>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ru-RU" sz="1600">
                <a:solidFill>
                  <a:schemeClr val="tx1"/>
                </a:solidFill>
                <a:effectLst>
                  <a:outerShdw blurRad="38100" dist="19050" dir="2700000" algn="tl" rotWithShape="0">
                    <a:schemeClr val="dk1">
                      <a:alpha val="40000"/>
                    </a:schemeClr>
                  </a:outerShdw>
                </a:effectLst>
                <a:sym typeface="+mn-ea"/>
              </a:rPr>
              <a:t>большое</a:t>
            </a:r>
            <a:r>
              <a:rPr lang="ru-RU" sz="1600">
                <a:solidFill>
                  <a:schemeClr val="tx1"/>
                </a:solidFill>
                <a:effectLst>
                  <a:outerShdw blurRad="38100" dist="19050" dir="2700000" algn="tl" rotWithShape="0">
                    <a:schemeClr val="dk1">
                      <a:alpha val="40000"/>
                    </a:schemeClr>
                  </a:outerShdw>
                </a:effectLst>
                <a:sym typeface="+mn-ea"/>
              </a:rPr>
              <a:t> количеств</a:t>
            </a:r>
            <a:r>
              <a:rPr lang="en-US" altLang="ru-RU" sz="1600">
                <a:solidFill>
                  <a:schemeClr val="tx1"/>
                </a:solidFill>
                <a:effectLst>
                  <a:outerShdw blurRad="38100" dist="19050" dir="2700000" algn="tl" rotWithShape="0">
                    <a:schemeClr val="dk1">
                      <a:alpha val="40000"/>
                    </a:schemeClr>
                  </a:outerShdw>
                </a:effectLst>
                <a:sym typeface="+mn-ea"/>
              </a:rPr>
              <a:t>о</a:t>
            </a:r>
            <a:r>
              <a:rPr lang="ru-RU" sz="1600">
                <a:solidFill>
                  <a:schemeClr val="tx1"/>
                </a:solidFill>
                <a:effectLst>
                  <a:outerShdw blurRad="38100" dist="19050" dir="2700000" algn="tl" rotWithShape="0">
                    <a:schemeClr val="dk1">
                      <a:alpha val="40000"/>
                    </a:schemeClr>
                  </a:outerShdw>
                </a:effectLst>
                <a:sym typeface="+mn-ea"/>
              </a:rPr>
              <a:t> </a:t>
            </a:r>
            <a:r>
              <a:rPr lang="en-US" altLang="ru-RU" sz="1600">
                <a:solidFill>
                  <a:schemeClr val="tx1"/>
                </a:solidFill>
                <a:effectLst>
                  <a:outerShdw blurRad="38100" dist="19050" dir="2700000" algn="tl" rotWithShape="0">
                    <a:schemeClr val="dk1">
                      <a:alpha val="40000"/>
                    </a:schemeClr>
                  </a:outerShdw>
                </a:effectLst>
                <a:sym typeface="+mn-ea"/>
              </a:rPr>
              <a:t>со</a:t>
            </a:r>
            <a:r>
              <a:rPr lang="ru-RU" sz="1600">
                <a:solidFill>
                  <a:schemeClr val="tx1"/>
                </a:solidFill>
                <a:effectLst>
                  <a:outerShdw blurRad="38100" dist="19050" dir="2700000" algn="tl" rotWithShape="0">
                    <a:schemeClr val="dk1">
                      <a:alpha val="40000"/>
                    </a:schemeClr>
                  </a:outerShdw>
                </a:effectLst>
                <a:sym typeface="+mn-ea"/>
              </a:rPr>
              <a:t>единений </a:t>
            </a:r>
            <a:r>
              <a:rPr lang="en-US" altLang="ru-RU" sz="1600">
                <a:solidFill>
                  <a:schemeClr val="tx1"/>
                </a:solidFill>
                <a:effectLst>
                  <a:outerShdw blurRad="38100" dist="19050" dir="2700000" algn="tl" rotWithShape="0">
                    <a:schemeClr val="dk1">
                      <a:alpha val="40000"/>
                    </a:schemeClr>
                  </a:outerShdw>
                </a:effectLst>
                <a:sym typeface="+mn-ea"/>
              </a:rPr>
              <a:t>в запросе</a:t>
            </a:r>
            <a:endParaRPr lang="en-US" altLang="ru-RU" sz="1600">
              <a:solidFill>
                <a:schemeClr val="tx1"/>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ru-RU" sz="1600">
                <a:solidFill>
                  <a:srgbClr val="FF8810"/>
                </a:solidFill>
                <a:effectLst>
                  <a:outerShdw blurRad="38100" dist="19050" dir="2700000" algn="tl" rotWithShape="0">
                    <a:schemeClr val="dk1">
                      <a:alpha val="40000"/>
                    </a:schemeClr>
                  </a:outerShdw>
                </a:effectLst>
                <a:sym typeface="+mn-ea"/>
              </a:rPr>
              <a:t>наличие</a:t>
            </a:r>
            <a:r>
              <a:rPr lang="ru-RU" sz="1600">
                <a:solidFill>
                  <a:srgbClr val="FF8810"/>
                </a:solidFill>
                <a:effectLst>
                  <a:outerShdw blurRad="38100" dist="19050" dir="2700000" algn="tl" rotWithShape="0">
                    <a:schemeClr val="dk1">
                      <a:alpha val="40000"/>
                    </a:schemeClr>
                  </a:outerShdw>
                </a:effectLst>
                <a:sym typeface="+mn-ea"/>
              </a:rPr>
              <a:t> корреляций </a:t>
            </a:r>
            <a:r>
              <a:rPr lang="en-US" altLang="ru-RU" sz="1600">
                <a:solidFill>
                  <a:srgbClr val="FF8810"/>
                </a:solidFill>
                <a:effectLst>
                  <a:outerShdw blurRad="38100" dist="19050" dir="2700000" algn="tl" rotWithShape="0">
                    <a:schemeClr val="dk1">
                      <a:alpha val="40000"/>
                    </a:schemeClr>
                  </a:outerShdw>
                </a:effectLst>
                <a:sym typeface="+mn-ea"/>
              </a:rPr>
              <a:t>в данных</a:t>
            </a:r>
            <a:endParaRPr 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наличие </a:t>
            </a:r>
            <a:r>
              <a:rPr lang="en-US" altLang="ru-RU" sz="1600">
                <a:solidFill>
                  <a:srgbClr val="FF8810"/>
                </a:solidFill>
                <a:effectLst>
                  <a:outerShdw blurRad="38100" dist="19050" dir="2700000" algn="tl" rotWithShape="0">
                    <a:schemeClr val="dk1">
                      <a:alpha val="40000"/>
                    </a:schemeClr>
                  </a:outerShdw>
                </a:effectLst>
                <a:sym typeface="+mn-ea"/>
              </a:rPr>
              <a:t>перекоса значений в </a:t>
            </a:r>
            <a:r>
              <a:rPr lang="en-US" altLang="en-US" sz="1600">
                <a:solidFill>
                  <a:srgbClr val="FF8810"/>
                </a:solidFill>
                <a:effectLst>
                  <a:outerShdw blurRad="38100" dist="19050" dir="2700000" algn="tl" rotWithShape="0">
                    <a:schemeClr val="dk1">
                      <a:alpha val="40000"/>
                    </a:schemeClr>
                  </a:outerShdw>
                </a:effectLst>
                <a:sym typeface="+mn-ea"/>
              </a:rPr>
              <a:t>данных</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н</a:t>
            </a:r>
            <a:r>
              <a:rPr lang="en-US" sz="1600">
                <a:solidFill>
                  <a:srgbClr val="FF8810"/>
                </a:solidFill>
                <a:effectLst>
                  <a:outerShdw blurRad="38100" dist="19050" dir="2700000" algn="tl" rotWithShape="0">
                    <a:schemeClr val="dk1">
                      <a:alpha val="40000"/>
                    </a:schemeClr>
                  </a:outerShdw>
                </a:effectLst>
                <a:sym typeface="+mn-ea"/>
              </a:rPr>
              <a:t>есовершенство алгоритмов оценки затрат</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использование устаревшей статистики</a:t>
            </a:r>
            <a:endParaRPr lang="en-US" altLang="en-US" sz="1600">
              <a:solidFill>
                <a:srgbClr val="FF8810"/>
              </a:solidFill>
              <a:effectLst>
                <a:outerShdw blurRad="38100" dist="19050" dir="2700000" algn="tl" rotWithShape="0">
                  <a:schemeClr val="dk1">
                    <a:alpha val="40000"/>
                  </a:schemeClr>
                </a:outerShdw>
              </a:effectLst>
              <a:sym typeface="+mn-ea"/>
            </a:endParaRPr>
          </a:p>
        </p:txBody>
      </p:sp>
      <p:sp>
        <p:nvSpPr>
          <p:cNvPr id="5" name="Text Placeholder 4"/>
          <p:cNvSpPr>
            <a:spLocks noGrp="1"/>
          </p:cNvSpPr>
          <p:nvPr>
            <p:ph type="body" sz="quarter" idx="18"/>
          </p:nvPr>
        </p:nvSpPr>
        <p:spPr>
          <a:xfrm>
            <a:off x="5589270" y="3648075"/>
            <a:ext cx="5382895" cy="2287905"/>
          </a:xfrm>
        </p:spPr>
        <p:txBody>
          <a:bodyPr>
            <a:normAutofit/>
          </a:bodyPr>
          <a:lstStyle/>
          <a:p>
            <a:r>
              <a:rPr lang="en-US" sz="2400" dirty="0" err="1">
                <a:solidFill>
                  <a:schemeClr val="accent1"/>
                </a:solidFill>
                <a:effectLst>
                  <a:outerShdw blurRad="38100" dist="25400" dir="5400000" algn="ctr" rotWithShape="0">
                    <a:srgbClr val="6E747A">
                      <a:alpha val="43000"/>
                    </a:srgbClr>
                  </a:outerShdw>
                </a:effectLst>
                <a:sym typeface="+mn-ea"/>
              </a:rPr>
              <a:t>Неточность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может</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быть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очень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большой</a:t>
            </a:r>
            <a:r>
              <a:rPr lang="en-US" sz="2400" dirty="0">
                <a:solidFill>
                  <a:schemeClr val="accent1"/>
                </a:solidFill>
                <a:effectLst>
                  <a:outerShdw blurRad="38100" dist="25400" dir="5400000" algn="ctr" rotWithShape="0">
                    <a:srgbClr val="6E747A">
                      <a:alpha val="43000"/>
                    </a:srgbClr>
                  </a:outerShdw>
                </a:effectLst>
                <a:sym typeface="+mn-ea"/>
              </a:rPr>
              <a:t>, а </a:t>
            </a:r>
            <a:r>
              <a:rPr lang="en-US" sz="2400" dirty="0" err="1">
                <a:solidFill>
                  <a:schemeClr val="accent1"/>
                </a:solidFill>
                <a:effectLst>
                  <a:outerShdw blurRad="38100" dist="25400" dir="5400000" algn="ctr" rotWithShape="0">
                    <a:srgbClr val="6E747A">
                      <a:alpha val="43000"/>
                    </a:srgbClr>
                  </a:outerShdw>
                </a:effectLst>
                <a:sym typeface="+mn-ea"/>
              </a:rPr>
              <a:t>последствия</a:t>
            </a:r>
            <a:r>
              <a:rPr lang="ru-RU" sz="2400" dirty="0">
                <a:solidFill>
                  <a:schemeClr val="accent1"/>
                </a:solidFill>
                <a:effectLst>
                  <a:outerShdw blurRad="38100" dist="25400" dir="5400000" algn="ctr" rotWithShape="0">
                    <a:srgbClr val="6E747A">
                      <a:alpha val="43000"/>
                    </a:srgbClr>
                  </a:outerShdw>
                </a:effectLst>
                <a:sym typeface="+mn-ea"/>
              </a:rPr>
              <a:t> –</a:t>
            </a:r>
            <a:r>
              <a:rPr lang="en-US" sz="2400" dirty="0">
                <a:solidFill>
                  <a:schemeClr val="accent1"/>
                </a:solidFill>
                <a:effectLst>
                  <a:outerShdw blurRad="38100" dist="25400" dir="5400000" algn="ctr" rotWithShape="0">
                    <a:srgbClr val="6E747A">
                      <a:alpha val="43000"/>
                    </a:srgbClr>
                  </a:outerShdw>
                </a:effectLst>
                <a:sym typeface="+mn-ea"/>
              </a:rPr>
              <a:t> </a:t>
            </a:r>
            <a:r>
              <a:rPr lang="ru-RU" sz="2400" dirty="0">
                <a:solidFill>
                  <a:schemeClr val="accent1"/>
                </a:solidFill>
                <a:effectLst>
                  <a:outerShdw blurRad="38100" dist="25400" dir="5400000" algn="ctr" rotWithShape="0">
                    <a:srgbClr val="6E747A">
                      <a:alpha val="43000"/>
                    </a:srgbClr>
                  </a:outerShdw>
                </a:effectLst>
                <a:sym typeface="+mn-ea"/>
              </a:rPr>
              <a:t>серьезными</a:t>
            </a:r>
            <a:endParaRPr lang="en-US" sz="2400" dirty="0">
              <a:solidFill>
                <a:schemeClr val="accent1"/>
              </a:solidFill>
              <a:effectLst>
                <a:outerShdw blurRad="38100" dist="25400" dir="5400000" algn="ctr" rotWithShape="0">
                  <a:srgbClr val="6E747A">
                    <a:alpha val="43000"/>
                  </a:srgbClr>
                </a:outerShdw>
              </a:effectLst>
              <a:sym typeface="+mn-ea"/>
            </a:endParaRPr>
          </a:p>
        </p:txBody>
      </p:sp>
      <p:sp>
        <p:nvSpPr>
          <p:cNvPr id="9" name="Text Box 8"/>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Возможные решения</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1312545" y="6265545"/>
            <a:ext cx="3905885"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Основная проблема оптимизатора</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4" name="Номер слайда 3"/>
          <p:cNvSpPr>
            <a:spLocks noGrp="1"/>
          </p:cNvSpPr>
          <p:nvPr>
            <p:ph type="sldNum" sz="quarter" idx="12"/>
          </p:nvPr>
        </p:nvSpPr>
        <p:spPr/>
        <p:txBody>
          <a:bodyPr/>
          <a:lstStyle/>
          <a:p>
            <a:fld id="{5922A24C-CA15-4196-882E-E2BB53882FD2}" type="slidenum">
              <a:rPr lang="ru-RU" smtClean="0"/>
            </a:fld>
            <a:endParaRPr lang="ru-RU"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776" y="283464"/>
            <a:ext cx="10074595" cy="390078"/>
          </a:xfrm>
        </p:spPr>
        <p:txBody>
          <a:bodyPr/>
          <a:lstStyle/>
          <a:p>
            <a:r>
              <a:rPr lang="en-US" altLang="ru-RU" dirty="0">
                <a:solidFill>
                  <a:srgbClr val="E66F18"/>
                </a:solidFill>
                <a:sym typeface="+mn-ea"/>
              </a:rPr>
              <a:t>План доклада</a:t>
            </a:r>
            <a:endParaRPr lang="en-US" altLang="ru-RU" dirty="0">
              <a:solidFill>
                <a:srgbClr val="E66F18"/>
              </a:solidFill>
              <a:sym typeface="+mn-ea"/>
            </a:endParaRPr>
          </a:p>
        </p:txBody>
      </p:sp>
      <p:sp>
        <p:nvSpPr>
          <p:cNvPr id="4" name="Text Placeholder 3"/>
          <p:cNvSpPr>
            <a:spLocks noGrp="1"/>
          </p:cNvSpPr>
          <p:nvPr>
            <p:ph type="body" sz="quarter" idx="13"/>
          </p:nvPr>
        </p:nvSpPr>
        <p:spPr>
          <a:xfrm>
            <a:off x="871538" y="920434"/>
            <a:ext cx="10058400" cy="576781"/>
          </a:xfrm>
          <a:noFill/>
          <a:extLst>
            <a:ext uri="{909E8E84-426E-40DD-AFC4-6F175D3DCCD1}">
              <a14:hiddenFill xmlns:a14="http://schemas.microsoft.com/office/drawing/2010/main">
                <a:solidFill>
                  <a:srgbClr val="FFFF00"/>
                </a:solidFill>
              </a14:hiddenFill>
            </a:ext>
          </a:extLst>
        </p:spPr>
        <p:txBody>
          <a:bodyPr anchor="b" anchorCtr="0">
            <a:scene3d>
              <a:camera prst="orthographicFront"/>
              <a:lightRig rig="threePt" dir="t"/>
            </a:scene3d>
          </a:bodyPr>
          <a:lstStyle/>
          <a:p>
            <a:pPr fontAlgn="t"/>
            <a:r>
              <a:rPr lang="en-US" altLang="en-US">
                <a:solidFill>
                  <a:schemeClr val="accent1"/>
                </a:solidFill>
                <a:effectLst>
                  <a:outerShdw blurRad="38100" dist="25400" dir="5400000" algn="ctr" rotWithShape="0">
                    <a:srgbClr val="6E747A">
                      <a:alpha val="43000"/>
                    </a:srgbClr>
                  </a:outerShdw>
                </a:effectLst>
              </a:rPr>
              <a:t>Как работает оптимизатор</a:t>
            </a:r>
            <a:endParaRPr lang="en-US" altLang="en-US">
              <a:solidFill>
                <a:schemeClr val="accent1"/>
              </a:solidFill>
              <a:effectLst>
                <a:outerShdw blurRad="38100" dist="25400" dir="5400000" algn="ctr" rotWithShape="0">
                  <a:srgbClr val="6E747A">
                    <a:alpha val="43000"/>
                  </a:srgbClr>
                </a:outerShdw>
              </a:effectLst>
            </a:endParaRPr>
          </a:p>
        </p:txBody>
      </p:sp>
      <p:sp>
        <p:nvSpPr>
          <p:cNvPr id="28" name="Text Placeholder 27"/>
          <p:cNvSpPr>
            <a:spLocks noGrp="1"/>
          </p:cNvSpPr>
          <p:nvPr>
            <p:ph type="body" sz="quarter" idx="14"/>
          </p:nvPr>
        </p:nvSpPr>
        <p:spPr>
          <a:xfrm>
            <a:off x="871855" y="1704975"/>
            <a:ext cx="10058400" cy="576072"/>
          </a:xfrm>
          <a:noFill/>
        </p:spPr>
        <p:txBody>
          <a:bodyPr anchor="b" anchorCtr="0">
            <a:scene3d>
              <a:camera prst="orthographicFront"/>
              <a:lightRig rig="threePt" dir="t"/>
            </a:scene3d>
          </a:bodyPr>
          <a:lstStyle/>
          <a:p>
            <a:pPr fontAlgn="t"/>
            <a:r>
              <a:rPr lang="en-US" altLang="en-US" dirty="0" err="1">
                <a:solidFill>
                  <a:schemeClr val="accent1"/>
                </a:solidFill>
                <a:effectLst>
                  <a:outerShdw blurRad="38100" dist="25400" dir="5400000" algn="ctr" rotWithShape="0">
                    <a:srgbClr val="6E747A">
                      <a:alpha val="43000"/>
                    </a:srgbClr>
                  </a:outerShdw>
                </a:effectLst>
              </a:rPr>
              <a:t>Основная</a:t>
            </a:r>
            <a:r>
              <a:rPr lang="en-US" altLang="en-US" dirty="0">
                <a:solidFill>
                  <a:schemeClr val="accent1"/>
                </a:solidFill>
                <a:effectLst>
                  <a:outerShdw blurRad="38100" dist="25400" dir="5400000" algn="ctr" rotWithShape="0">
                    <a:srgbClr val="6E747A">
                      <a:alpha val="43000"/>
                    </a:srgbClr>
                  </a:outerShdw>
                </a:effectLst>
              </a:rPr>
              <a:t> </a:t>
            </a:r>
            <a:r>
              <a:rPr lang="en-US" altLang="en-US" dirty="0" err="1">
                <a:solidFill>
                  <a:schemeClr val="accent1"/>
                </a:solidFill>
                <a:effectLst>
                  <a:outerShdw blurRad="38100" dist="25400" dir="5400000" algn="ctr" rotWithShape="0">
                    <a:srgbClr val="6E747A">
                      <a:alpha val="43000"/>
                    </a:srgbClr>
                  </a:outerShdw>
                </a:effectLst>
              </a:rPr>
              <a:t>проблема</a:t>
            </a:r>
            <a:r>
              <a:rPr lang="en-US" altLang="en-US" dirty="0">
                <a:solidFill>
                  <a:schemeClr val="accent1"/>
                </a:solidFill>
                <a:effectLst>
                  <a:outerShdw blurRad="38100" dist="25400" dir="5400000" algn="ctr" rotWithShape="0">
                    <a:srgbClr val="6E747A">
                      <a:alpha val="43000"/>
                    </a:srgbClr>
                  </a:outerShdw>
                </a:effectLst>
              </a:rPr>
              <a:t> </a:t>
            </a:r>
            <a:r>
              <a:rPr lang="en-US" altLang="en-US" dirty="0" err="1">
                <a:solidFill>
                  <a:schemeClr val="accent1"/>
                </a:solidFill>
                <a:effectLst>
                  <a:outerShdw blurRad="38100" dist="25400" dir="5400000" algn="ctr" rotWithShape="0">
                    <a:srgbClr val="6E747A">
                      <a:alpha val="43000"/>
                    </a:srgbClr>
                  </a:outerShdw>
                </a:effectLst>
              </a:rPr>
              <a:t>оптимизатора</a:t>
            </a:r>
            <a:endParaRPr lang="en-US" altLang="en-US" dirty="0">
              <a:solidFill>
                <a:schemeClr val="accent1"/>
              </a:solidFill>
              <a:effectLst>
                <a:outerShdw blurRad="38100" dist="25400" dir="5400000" algn="ctr" rotWithShape="0">
                  <a:srgbClr val="6E747A">
                    <a:alpha val="43000"/>
                  </a:srgbClr>
                </a:outerShdw>
              </a:effectLst>
            </a:endParaRPr>
          </a:p>
        </p:txBody>
      </p:sp>
      <p:sp>
        <p:nvSpPr>
          <p:cNvPr id="29" name="Text Placeholder 28"/>
          <p:cNvSpPr>
            <a:spLocks noGrp="1"/>
          </p:cNvSpPr>
          <p:nvPr>
            <p:ph type="body" sz="quarter" idx="15"/>
          </p:nvPr>
        </p:nvSpPr>
        <p:spPr>
          <a:xfrm>
            <a:off x="871538" y="2451419"/>
            <a:ext cx="10058400" cy="576781"/>
          </a:xfrm>
          <a:noFill/>
        </p:spPr>
        <p:txBody>
          <a:bodyPr anchor="b" anchorCtr="0">
            <a:normAutofit/>
            <a:scene3d>
              <a:camera prst="orthographicFront"/>
              <a:lightRig rig="threePt" dir="t"/>
            </a:scene3d>
          </a:bodyPr>
          <a:lstStyle/>
          <a:p>
            <a:pPr fontAlgn="t"/>
            <a:r>
              <a:rPr lang="en-US" altLang="en-US" dirty="0" err="1">
                <a:solidFill>
                  <a:schemeClr val="accent1"/>
                </a:solidFill>
                <a:effectLst>
                  <a:outerShdw blurRad="38100" dist="25400" dir="5400000" algn="ctr" rotWithShape="0">
                    <a:srgbClr val="6E747A">
                      <a:alpha val="43000"/>
                    </a:srgbClr>
                  </a:outerShdw>
                </a:effectLst>
              </a:rPr>
              <a:t>Возможные</a:t>
            </a:r>
            <a:r>
              <a:rPr lang="en-US" altLang="en-US" dirty="0">
                <a:solidFill>
                  <a:schemeClr val="accent1"/>
                </a:solidFill>
                <a:effectLst>
                  <a:outerShdw blurRad="38100" dist="25400" dir="5400000" algn="ctr" rotWithShape="0">
                    <a:srgbClr val="6E747A">
                      <a:alpha val="43000"/>
                    </a:srgbClr>
                  </a:outerShdw>
                </a:effectLst>
              </a:rPr>
              <a:t> </a:t>
            </a:r>
            <a:r>
              <a:rPr lang="en-US" altLang="en-US" dirty="0" err="1">
                <a:solidFill>
                  <a:schemeClr val="accent1"/>
                </a:solidFill>
                <a:effectLst>
                  <a:outerShdw blurRad="38100" dist="25400" dir="5400000" algn="ctr" rotWithShape="0">
                    <a:srgbClr val="6E747A">
                      <a:alpha val="43000"/>
                    </a:srgbClr>
                  </a:outerShdw>
                </a:effectLst>
              </a:rPr>
              <a:t>решения</a:t>
            </a:r>
            <a:r>
              <a:rPr lang="en-US" altLang="en-US" dirty="0">
                <a:solidFill>
                  <a:schemeClr val="accent1"/>
                </a:solidFill>
                <a:effectLst>
                  <a:outerShdw blurRad="38100" dist="25400" dir="5400000" algn="ctr" rotWithShape="0">
                    <a:srgbClr val="6E747A">
                      <a:alpha val="43000"/>
                    </a:srgbClr>
                  </a:outerShdw>
                </a:effectLst>
              </a:rPr>
              <a:t> </a:t>
            </a:r>
            <a:endParaRPr lang="en-US" altLang="en-US" dirty="0">
              <a:solidFill>
                <a:schemeClr val="accent1"/>
              </a:solidFill>
              <a:effectLst>
                <a:outerShdw blurRad="38100" dist="25400" dir="5400000" algn="ctr" rotWithShape="0">
                  <a:srgbClr val="6E747A">
                    <a:alpha val="43000"/>
                  </a:srgbClr>
                </a:outerShdw>
              </a:effectLst>
            </a:endParaRPr>
          </a:p>
        </p:txBody>
      </p:sp>
      <p:sp>
        <p:nvSpPr>
          <p:cNvPr id="30" name="Text Placeholder 29"/>
          <p:cNvSpPr>
            <a:spLocks noGrp="1"/>
          </p:cNvSpPr>
          <p:nvPr>
            <p:ph type="body" sz="quarter" idx="16"/>
          </p:nvPr>
        </p:nvSpPr>
        <p:spPr>
          <a:xfrm>
            <a:off x="871855" y="3183255"/>
            <a:ext cx="10058400" cy="576580"/>
          </a:xfrm>
          <a:noFill/>
        </p:spPr>
        <p:txBody>
          <a:bodyPr anchor="b" anchorCtr="0">
            <a:normAutofit/>
            <a:scene3d>
              <a:camera prst="orthographicFront"/>
              <a:lightRig rig="threePt" dir="t"/>
            </a:scene3d>
          </a:bodyPr>
          <a:lstStyle/>
          <a:p>
            <a:pPr fontAlgn="t"/>
            <a:r>
              <a:rPr lang="en-US" altLang="en-US" dirty="0" err="1">
                <a:solidFill>
                  <a:schemeClr val="accent1"/>
                </a:solidFill>
                <a:effectLst>
                  <a:outerShdw blurRad="38100" dist="25400" dir="5400000" algn="ctr" rotWithShape="0">
                    <a:srgbClr val="6E747A">
                      <a:alpha val="43000"/>
                    </a:srgbClr>
                  </a:outerShdw>
                </a:effectLst>
              </a:rPr>
              <a:t>Идея</a:t>
            </a:r>
            <a:r>
              <a:rPr lang="en-US" altLang="en-US" dirty="0">
                <a:solidFill>
                  <a:schemeClr val="accent1"/>
                </a:solidFill>
                <a:effectLst>
                  <a:outerShdw blurRad="38100" dist="25400" dir="5400000" algn="ctr" rotWithShape="0">
                    <a:srgbClr val="6E747A">
                      <a:alpha val="43000"/>
                    </a:srgbClr>
                  </a:outerShdw>
                </a:effectLst>
              </a:rPr>
              <a:t> </a:t>
            </a:r>
            <a:r>
              <a:rPr lang="en-US" altLang="en-US" dirty="0" err="1">
                <a:solidFill>
                  <a:schemeClr val="accent1"/>
                </a:solidFill>
                <a:effectLst>
                  <a:outerShdw blurRad="38100" dist="25400" dir="5400000" algn="ctr" rotWithShape="0">
                    <a:srgbClr val="6E747A">
                      <a:alpha val="43000"/>
                    </a:srgbClr>
                  </a:outerShdw>
                </a:effectLst>
              </a:rPr>
              <a:t>перепла</a:t>
            </a:r>
            <a:r>
              <a:rPr lang="ru-RU" altLang="en-US" dirty="0">
                <a:solidFill>
                  <a:schemeClr val="accent1"/>
                </a:solidFill>
                <a:effectLst>
                  <a:outerShdw blurRad="38100" dist="25400" dir="5400000" algn="ctr" rotWithShape="0">
                    <a:srgbClr val="6E747A">
                      <a:alpha val="43000"/>
                    </a:srgbClr>
                  </a:outerShdw>
                </a:effectLst>
              </a:rPr>
              <a:t>ни</a:t>
            </a:r>
            <a:r>
              <a:rPr lang="en-US" altLang="en-US" dirty="0" err="1">
                <a:solidFill>
                  <a:schemeClr val="accent1"/>
                </a:solidFill>
                <a:effectLst>
                  <a:outerShdw blurRad="38100" dist="25400" dir="5400000" algn="ctr" rotWithShape="0">
                    <a:srgbClr val="6E747A">
                      <a:alpha val="43000"/>
                    </a:srgbClr>
                  </a:outerShdw>
                </a:effectLst>
              </a:rPr>
              <a:t>рования</a:t>
            </a:r>
            <a:r>
              <a:rPr lang="en-US" altLang="en-US" dirty="0">
                <a:solidFill>
                  <a:schemeClr val="accent1"/>
                </a:solidFill>
                <a:effectLst>
                  <a:outerShdw blurRad="38100" dist="25400" dir="5400000" algn="ctr" rotWithShape="0">
                    <a:srgbClr val="6E747A">
                      <a:alpha val="43000"/>
                    </a:srgbClr>
                  </a:outerShdw>
                </a:effectLst>
              </a:rPr>
              <a:t> </a:t>
            </a:r>
            <a:r>
              <a:rPr lang="en-US" altLang="en-US" dirty="0" err="1">
                <a:solidFill>
                  <a:schemeClr val="accent1"/>
                </a:solidFill>
                <a:effectLst>
                  <a:outerShdw blurRad="38100" dist="25400" dir="5400000" algn="ctr" rotWithShape="0">
                    <a:srgbClr val="6E747A">
                      <a:alpha val="43000"/>
                    </a:srgbClr>
                  </a:outerShdw>
                </a:effectLst>
              </a:rPr>
              <a:t>запросов</a:t>
            </a:r>
            <a:r>
              <a:rPr lang="en-US" altLang="en-US" dirty="0">
                <a:solidFill>
                  <a:schemeClr val="accent1"/>
                </a:solidFill>
                <a:effectLst>
                  <a:outerShdw blurRad="38100" dist="25400" dir="5400000" algn="ctr" rotWithShape="0">
                    <a:srgbClr val="6E747A">
                      <a:alpha val="43000"/>
                    </a:srgbClr>
                  </a:outerShdw>
                </a:effectLst>
              </a:rPr>
              <a:t> (</a:t>
            </a:r>
            <a:r>
              <a:rPr lang="en-US" altLang="en-US" dirty="0" err="1">
                <a:solidFill>
                  <a:schemeClr val="accent1"/>
                </a:solidFill>
                <a:effectLst>
                  <a:outerShdw blurRad="38100" dist="25400" dir="5400000" algn="ctr" rotWithShape="0">
                    <a:srgbClr val="6E747A">
                      <a:alpha val="43000"/>
                    </a:srgbClr>
                  </a:outerShdw>
                </a:effectLst>
              </a:rPr>
              <a:t>Replan</a:t>
            </a:r>
            <a:r>
              <a:rPr lang="en-US" altLang="en-US" dirty="0">
                <a:solidFill>
                  <a:schemeClr val="accent1"/>
                </a:solidFill>
                <a:effectLst>
                  <a:outerShdw blurRad="38100" dist="25400" dir="5400000" algn="ctr" rotWithShape="0">
                    <a:srgbClr val="6E747A">
                      <a:alpha val="43000"/>
                    </a:srgbClr>
                  </a:outerShdw>
                </a:effectLst>
              </a:rPr>
              <a:t>)</a:t>
            </a:r>
            <a:endParaRPr lang="en-US" altLang="en-US" dirty="0">
              <a:solidFill>
                <a:schemeClr val="accent1"/>
              </a:solidFill>
              <a:effectLst>
                <a:outerShdw blurRad="38100" dist="25400" dir="5400000" algn="ctr" rotWithShape="0">
                  <a:srgbClr val="6E747A">
                    <a:alpha val="43000"/>
                  </a:srgbClr>
                </a:outerShdw>
              </a:effectLst>
            </a:endParaRPr>
          </a:p>
        </p:txBody>
      </p:sp>
      <p:sp>
        <p:nvSpPr>
          <p:cNvPr id="31" name="Text Placeholder 30"/>
          <p:cNvSpPr>
            <a:spLocks noGrp="1"/>
          </p:cNvSpPr>
          <p:nvPr>
            <p:ph type="body" sz="quarter" idx="17"/>
          </p:nvPr>
        </p:nvSpPr>
        <p:spPr>
          <a:xfrm>
            <a:off x="871538" y="3929699"/>
            <a:ext cx="10434637" cy="576781"/>
          </a:xfrm>
        </p:spPr>
        <p:txBody>
          <a:bodyPr anchor="b" anchorCtr="0">
            <a:scene3d>
              <a:camera prst="orthographicFront"/>
              <a:lightRig rig="threePt" dir="t"/>
            </a:scene3d>
          </a:bodyPr>
          <a:lstStyle/>
          <a:p>
            <a:pPr fontAlgn="t"/>
            <a:r>
              <a:rPr lang="en-US" altLang="en-US" dirty="0" err="1">
                <a:solidFill>
                  <a:schemeClr val="accent1"/>
                </a:solidFill>
                <a:effectLst>
                  <a:outerShdw blurRad="38100" dist="25400" dir="5400000" algn="ctr" rotWithShape="0">
                    <a:srgbClr val="6E747A">
                      <a:alpha val="43000"/>
                    </a:srgbClr>
                  </a:outerShdw>
                </a:effectLst>
                <a:sym typeface="+mn-ea"/>
              </a:rPr>
              <a:t>Как</a:t>
            </a:r>
            <a:r>
              <a:rPr lang="en-US" altLang="en-US" dirty="0">
                <a:solidFill>
                  <a:schemeClr val="accent1"/>
                </a:solidFill>
                <a:effectLst>
                  <a:outerShdw blurRad="38100" dist="25400" dir="5400000" algn="ctr" rotWithShape="0">
                    <a:srgbClr val="6E747A">
                      <a:alpha val="43000"/>
                    </a:srgbClr>
                  </a:outerShdw>
                </a:effectLst>
                <a:sym typeface="+mn-ea"/>
              </a:rPr>
              <a:t> </a:t>
            </a:r>
            <a:r>
              <a:rPr lang="en-US" altLang="en-US" dirty="0" err="1">
                <a:solidFill>
                  <a:schemeClr val="accent1"/>
                </a:solidFill>
                <a:effectLst>
                  <a:outerShdw blurRad="38100" dist="25400" dir="5400000" algn="ctr" rotWithShape="0">
                    <a:srgbClr val="6E747A">
                      <a:alpha val="43000"/>
                    </a:srgbClr>
                  </a:outerShdw>
                </a:effectLst>
                <a:sym typeface="+mn-ea"/>
              </a:rPr>
              <a:t>работает</a:t>
            </a:r>
            <a:r>
              <a:rPr lang="en-US" altLang="en-US" dirty="0">
                <a:solidFill>
                  <a:schemeClr val="accent1"/>
                </a:solidFill>
                <a:effectLst>
                  <a:outerShdw blurRad="38100" dist="25400" dir="5400000" algn="ctr" rotWithShape="0">
                    <a:srgbClr val="6E747A">
                      <a:alpha val="43000"/>
                    </a:srgbClr>
                  </a:outerShdw>
                </a:effectLst>
                <a:sym typeface="+mn-ea"/>
              </a:rPr>
              <a:t> </a:t>
            </a:r>
            <a:r>
              <a:rPr lang="en-US" altLang="en-US" dirty="0" err="1">
                <a:solidFill>
                  <a:schemeClr val="accent1"/>
                </a:solidFill>
                <a:effectLst>
                  <a:outerShdw blurRad="38100" dist="25400" dir="5400000" algn="ctr" rotWithShape="0">
                    <a:srgbClr val="6E747A">
                      <a:alpha val="43000"/>
                    </a:srgbClr>
                  </a:outerShdw>
                </a:effectLst>
              </a:rPr>
              <a:t>Replan</a:t>
            </a:r>
            <a:endParaRPr lang="en-US" altLang="en-US" dirty="0">
              <a:solidFill>
                <a:schemeClr val="accent1"/>
              </a:solidFill>
              <a:effectLst>
                <a:outerShdw blurRad="38100" dist="25400" dir="5400000" algn="ctr" rotWithShape="0">
                  <a:srgbClr val="6E747A">
                    <a:alpha val="43000"/>
                  </a:srgbClr>
                </a:outerShdw>
              </a:effectLst>
            </a:endParaRPr>
          </a:p>
        </p:txBody>
      </p:sp>
      <p:sp>
        <p:nvSpPr>
          <p:cNvPr id="7" name="Text Placeholder 31"/>
          <p:cNvSpPr>
            <a:spLocks noGrp="1"/>
          </p:cNvSpPr>
          <p:nvPr/>
        </p:nvSpPr>
        <p:spPr>
          <a:xfrm>
            <a:off x="871538" y="4499294"/>
            <a:ext cx="10434637" cy="576781"/>
          </a:xfrm>
          <a:prstGeom prst="rect">
            <a:avLst/>
          </a:prstGeom>
        </p:spPr>
        <p:txBody>
          <a:bodyPr vert="horz" lIns="0" tIns="0" rIns="0" bIns="0" rtlCol="0" anchor="ctr" anchorCtr="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fontAlgn="ctr"/>
            <a:endParaRPr lang="en-US" altLang="en-US">
              <a:solidFill>
                <a:schemeClr val="accent1"/>
              </a:solidFill>
              <a:effectLst>
                <a:outerShdw blurRad="38100" dist="25400" dir="5400000" algn="ctr" rotWithShape="0">
                  <a:srgbClr val="6E747A">
                    <a:alpha val="43000"/>
                  </a:srgbClr>
                </a:outerShdw>
              </a:effectLst>
            </a:endParaRPr>
          </a:p>
        </p:txBody>
      </p:sp>
      <p:sp>
        <p:nvSpPr>
          <p:cNvPr id="9" name="Text Placeholder 31"/>
          <p:cNvSpPr>
            <a:spLocks noGrp="1"/>
          </p:cNvSpPr>
          <p:nvPr/>
        </p:nvSpPr>
        <p:spPr>
          <a:xfrm>
            <a:off x="871538" y="4619309"/>
            <a:ext cx="10434637" cy="576781"/>
          </a:xfrm>
          <a:prstGeom prst="rect">
            <a:avLst/>
          </a:prstGeom>
        </p:spPr>
        <p:txBody>
          <a:bodyPr vert="horz" lIns="0" tIns="0" rIns="0" bIns="0" rtlCol="0" anchor="b" anchorCtr="0">
            <a:normAutofit fontScale="97500"/>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fontAlgn="t"/>
            <a:r>
              <a:rPr lang="en-US" altLang="en-US" dirty="0" err="1">
                <a:solidFill>
                  <a:schemeClr val="accent1"/>
                </a:solidFill>
                <a:effectLst>
                  <a:outerShdw blurRad="38100" dist="25400" dir="5400000" algn="ctr" rotWithShape="0">
                    <a:srgbClr val="6E747A">
                      <a:alpha val="43000"/>
                    </a:srgbClr>
                  </a:outerShdw>
                </a:effectLst>
              </a:rPr>
              <a:t>Результаты</a:t>
            </a:r>
            <a:r>
              <a:rPr lang="en-US" altLang="en-US" dirty="0">
                <a:solidFill>
                  <a:schemeClr val="accent1"/>
                </a:solidFill>
                <a:effectLst>
                  <a:outerShdw blurRad="38100" dist="25400" dir="5400000" algn="ctr" rotWithShape="0">
                    <a:srgbClr val="6E747A">
                      <a:alpha val="43000"/>
                    </a:srgbClr>
                  </a:outerShdw>
                </a:effectLst>
              </a:rPr>
              <a:t> </a:t>
            </a:r>
            <a:r>
              <a:rPr lang="en-US" altLang="en-US" dirty="0" err="1">
                <a:solidFill>
                  <a:schemeClr val="accent1"/>
                </a:solidFill>
                <a:effectLst>
                  <a:outerShdw blurRad="38100" dist="25400" dir="5400000" algn="ctr" rotWithShape="0">
                    <a:srgbClr val="6E747A">
                      <a:alpha val="43000"/>
                    </a:srgbClr>
                  </a:outerShdw>
                </a:effectLst>
              </a:rPr>
              <a:t>тестирования</a:t>
            </a:r>
            <a:r>
              <a:rPr lang="en-US" altLang="en-US" dirty="0">
                <a:solidFill>
                  <a:schemeClr val="accent1"/>
                </a:solidFill>
                <a:effectLst>
                  <a:outerShdw blurRad="38100" dist="25400" dir="5400000" algn="ctr" rotWithShape="0">
                    <a:srgbClr val="6E747A">
                      <a:alpha val="43000"/>
                    </a:srgbClr>
                  </a:outerShdw>
                </a:effectLst>
              </a:rPr>
              <a:t> </a:t>
            </a:r>
            <a:r>
              <a:rPr lang="en-US" altLang="en-US" dirty="0" err="1">
                <a:solidFill>
                  <a:schemeClr val="accent1"/>
                </a:solidFill>
                <a:effectLst>
                  <a:outerShdw blurRad="38100" dist="25400" dir="5400000" algn="ctr" rotWithShape="0">
                    <a:srgbClr val="6E747A">
                      <a:alpha val="43000"/>
                    </a:srgbClr>
                  </a:outerShdw>
                </a:effectLst>
              </a:rPr>
              <a:t>Replan</a:t>
            </a:r>
            <a:endParaRPr lang="en-US" altLang="en-US" dirty="0">
              <a:solidFill>
                <a:schemeClr val="accent1"/>
              </a:solidFill>
              <a:effectLst>
                <a:outerShdw blurRad="38100" dist="25400" dir="5400000" algn="ctr" rotWithShape="0">
                  <a:srgbClr val="6E747A">
                    <a:alpha val="43000"/>
                  </a:srgbClr>
                </a:outerShdw>
              </a:effectLst>
            </a:endParaRPr>
          </a:p>
        </p:txBody>
      </p:sp>
      <p:sp>
        <p:nvSpPr>
          <p:cNvPr id="5" name="Text Placeholder 31"/>
          <p:cNvSpPr>
            <a:spLocks noGrp="1"/>
          </p:cNvSpPr>
          <p:nvPr/>
        </p:nvSpPr>
        <p:spPr>
          <a:xfrm>
            <a:off x="871538" y="5298759"/>
            <a:ext cx="10434637" cy="576781"/>
          </a:xfrm>
          <a:prstGeom prst="rect">
            <a:avLst/>
          </a:prstGeom>
        </p:spPr>
        <p:txBody>
          <a:bodyPr vert="horz" lIns="0" tIns="0" rIns="0" bIns="0" rtlCol="0" anchor="b" anchorCtr="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24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fontAlgn="t"/>
            <a:r>
              <a:rPr lang="en-US" altLang="en-US">
                <a:solidFill>
                  <a:schemeClr val="accent1"/>
                </a:solidFill>
                <a:effectLst>
                  <a:outerShdw blurRad="38100" dist="25400" dir="5400000" algn="ctr" rotWithShape="0">
                    <a:srgbClr val="6E747A">
                      <a:alpha val="43000"/>
                    </a:srgbClr>
                  </a:outerShdw>
                </a:effectLst>
              </a:rPr>
              <a:t>Случай из моей практики</a:t>
            </a:r>
            <a:endParaRPr lang="en-US" altLang="en-US">
              <a:solidFill>
                <a:schemeClr val="accent1"/>
              </a:solidFill>
              <a:effectLst>
                <a:outerShdw blurRad="38100" dist="25400" dir="5400000" algn="ctr" rotWithShape="0">
                  <a:srgbClr val="6E747A">
                    <a:alpha val="43000"/>
                  </a:srgbClr>
                </a:outerShdw>
              </a:effectLst>
            </a:endParaRPr>
          </a:p>
        </p:txBody>
      </p:sp>
      <p:sp>
        <p:nvSpPr>
          <p:cNvPr id="3" name="Номер слайда 2"/>
          <p:cNvSpPr>
            <a:spLocks noGrp="1"/>
          </p:cNvSpPr>
          <p:nvPr>
            <p:ph type="sldNum" sz="quarter" idx="12"/>
          </p:nvPr>
        </p:nvSpPr>
        <p:spPr/>
        <p:txBody>
          <a:bodyPr/>
          <a:lstStyle/>
          <a:p>
            <a:fld id="{5922A24C-CA15-4196-882E-E2BB53882FD2}" type="slidenum">
              <a:rPr lang="ru-RU" sz="1200" smtClean="0">
                <a:solidFill>
                  <a:schemeClr val="tx1">
                    <a:lumMod val="95000"/>
                    <a:lumOff val="5000"/>
                  </a:schemeClr>
                </a:solidFill>
              </a:rPr>
            </a:fld>
            <a:endParaRPr lang="ru-RU" sz="1200" dirty="0">
              <a:solidFill>
                <a:schemeClr val="tx1">
                  <a:lumMod val="95000"/>
                  <a:lumOff val="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776" y="283464"/>
            <a:ext cx="10074595" cy="390078"/>
          </a:xfrm>
        </p:spPr>
        <p:txBody>
          <a:bodyPr/>
          <a:lstStyle/>
          <a:p>
            <a:r>
              <a:rPr lang="en-US" altLang="en-US">
                <a:solidFill>
                  <a:srgbClr val="E66F18"/>
                </a:solidFill>
                <a:sym typeface="+mn-ea"/>
              </a:rPr>
              <a:t>Итак, проблема</a:t>
            </a:r>
            <a:endParaRPr lang="en-US" altLang="en-US">
              <a:solidFill>
                <a:srgbClr val="E66F18"/>
              </a:solidFill>
              <a:sym typeface="+mn-ea"/>
            </a:endParaRPr>
          </a:p>
        </p:txBody>
      </p:sp>
      <p:sp>
        <p:nvSpPr>
          <p:cNvPr id="3" name="Text Placeholder 2"/>
          <p:cNvSpPr>
            <a:spLocks noGrp="1"/>
          </p:cNvSpPr>
          <p:nvPr>
            <p:ph type="body" sz="quarter" idx="17"/>
          </p:nvPr>
        </p:nvSpPr>
        <p:spPr>
          <a:xfrm>
            <a:off x="702310" y="1075055"/>
            <a:ext cx="5727065" cy="2287905"/>
          </a:xfrm>
        </p:spPr>
        <p:txBody>
          <a:bodyPr>
            <a:noAutofit/>
          </a:bodyPr>
          <a:lstStyle/>
          <a:p>
            <a:pPr>
              <a:lnSpc>
                <a:spcPct val="100000"/>
              </a:lnSpc>
              <a:spcBef>
                <a:spcPts val="0"/>
              </a:spcBef>
              <a:spcAft>
                <a:spcPts val="0"/>
              </a:spcAft>
            </a:pPr>
            <a:r>
              <a:rPr lang="en-US" sz="1600">
                <a:solidFill>
                  <a:schemeClr val="accent1"/>
                </a:solidFill>
                <a:effectLst>
                  <a:outerShdw blurRad="38100" dist="25400" dir="5400000" algn="ctr" rotWithShape="0">
                    <a:srgbClr val="6E747A">
                      <a:alpha val="43000"/>
                    </a:srgbClr>
                  </a:outerShdw>
                </a:effectLst>
                <a:sym typeface="+mn-ea"/>
              </a:rPr>
              <a:t>Причины неточной оценки кардинальности</a:t>
            </a:r>
            <a:r>
              <a:rPr lang="en-US" altLang="ru-RU" sz="1600">
                <a:solidFill>
                  <a:schemeClr val="accent1"/>
                </a:solidFill>
                <a:effectLst>
                  <a:outerShdw blurRad="38100" dist="25400" dir="5400000" algn="ctr" rotWithShape="0">
                    <a:srgbClr val="6E747A">
                      <a:alpha val="43000"/>
                    </a:srgbClr>
                  </a:outerShdw>
                </a:effectLst>
                <a:sym typeface="+mn-ea"/>
              </a:rPr>
              <a:t>:</a:t>
            </a:r>
            <a:endParaRPr lang="en-US" altLang="ru-RU" sz="1600">
              <a:solidFill>
                <a:schemeClr val="accent1"/>
              </a:solidFill>
              <a:effectLst>
                <a:outerShdw blurRad="38100" dist="25400" dir="5400000" algn="ctr" rotWithShape="0">
                  <a:srgbClr val="6E747A">
                    <a:alpha val="43000"/>
                  </a:srgbClr>
                </a:outerShdw>
              </a:effectLst>
              <a:sym typeface="+mn-ea"/>
            </a:endParaRPr>
          </a:p>
          <a:p>
            <a:pPr marL="285750" indent="-285750">
              <a:lnSpc>
                <a:spcPct val="100000"/>
              </a:lnSpc>
              <a:spcBef>
                <a:spcPts val="0"/>
              </a:spcBef>
              <a:spcAft>
                <a:spcPts val="0"/>
              </a:spcAft>
              <a:buFont typeface="Arial" panose="02080604020202020204" pitchFamily="34" charset="0"/>
              <a:buChar char="•"/>
            </a:pPr>
            <a:endParaRPr lang="en-US" altLang="ru-RU" sz="1600">
              <a:solidFill>
                <a:srgbClr val="E66F18"/>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ru-RU" sz="1600">
                <a:solidFill>
                  <a:srgbClr val="FF8810"/>
                </a:solidFill>
                <a:effectLst>
                  <a:outerShdw blurRad="38100" dist="19050" dir="2700000" algn="tl" rotWithShape="0">
                    <a:schemeClr val="dk1">
                      <a:alpha val="40000"/>
                    </a:schemeClr>
                  </a:outerShdw>
                </a:effectLst>
                <a:sym typeface="+mn-ea"/>
              </a:rPr>
              <a:t>большое</a:t>
            </a:r>
            <a:r>
              <a:rPr lang="ru-RU" sz="1600">
                <a:solidFill>
                  <a:srgbClr val="FF8810"/>
                </a:solidFill>
                <a:effectLst>
                  <a:outerShdw blurRad="38100" dist="19050" dir="2700000" algn="tl" rotWithShape="0">
                    <a:schemeClr val="dk1">
                      <a:alpha val="40000"/>
                    </a:schemeClr>
                  </a:outerShdw>
                </a:effectLst>
                <a:sym typeface="+mn-ea"/>
              </a:rPr>
              <a:t> количеств</a:t>
            </a:r>
            <a:r>
              <a:rPr lang="en-US" altLang="ru-RU" sz="1600">
                <a:solidFill>
                  <a:srgbClr val="FF8810"/>
                </a:solidFill>
                <a:effectLst>
                  <a:outerShdw blurRad="38100" dist="19050" dir="2700000" algn="tl" rotWithShape="0">
                    <a:schemeClr val="dk1">
                      <a:alpha val="40000"/>
                    </a:schemeClr>
                  </a:outerShdw>
                </a:effectLst>
                <a:sym typeface="+mn-ea"/>
              </a:rPr>
              <a:t>о</a:t>
            </a:r>
            <a:r>
              <a:rPr lang="ru-RU" sz="1600">
                <a:solidFill>
                  <a:srgbClr val="FF8810"/>
                </a:solidFill>
                <a:effectLst>
                  <a:outerShdw blurRad="38100" dist="19050" dir="2700000" algn="tl" rotWithShape="0">
                    <a:schemeClr val="dk1">
                      <a:alpha val="40000"/>
                    </a:schemeClr>
                  </a:outerShdw>
                </a:effectLst>
                <a:sym typeface="+mn-ea"/>
              </a:rPr>
              <a:t> </a:t>
            </a:r>
            <a:r>
              <a:rPr lang="en-US" altLang="ru-RU" sz="1600">
                <a:solidFill>
                  <a:srgbClr val="FF8810"/>
                </a:solidFill>
                <a:effectLst>
                  <a:outerShdw blurRad="38100" dist="19050" dir="2700000" algn="tl" rotWithShape="0">
                    <a:schemeClr val="dk1">
                      <a:alpha val="40000"/>
                    </a:schemeClr>
                  </a:outerShdw>
                </a:effectLst>
                <a:sym typeface="+mn-ea"/>
              </a:rPr>
              <a:t>со</a:t>
            </a:r>
            <a:r>
              <a:rPr lang="ru-RU" sz="1600">
                <a:solidFill>
                  <a:srgbClr val="FF8810"/>
                </a:solidFill>
                <a:effectLst>
                  <a:outerShdw blurRad="38100" dist="19050" dir="2700000" algn="tl" rotWithShape="0">
                    <a:schemeClr val="dk1">
                      <a:alpha val="40000"/>
                    </a:schemeClr>
                  </a:outerShdw>
                </a:effectLst>
                <a:sym typeface="+mn-ea"/>
              </a:rPr>
              <a:t>единений </a:t>
            </a:r>
            <a:r>
              <a:rPr lang="en-US" altLang="ru-RU" sz="1600">
                <a:solidFill>
                  <a:srgbClr val="FF8810"/>
                </a:solidFill>
                <a:effectLst>
                  <a:outerShdw blurRad="38100" dist="19050" dir="2700000" algn="tl" rotWithShape="0">
                    <a:schemeClr val="dk1">
                      <a:alpha val="40000"/>
                    </a:schemeClr>
                  </a:outerShdw>
                </a:effectLst>
                <a:sym typeface="+mn-ea"/>
              </a:rPr>
              <a:t>в запросе</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ru-RU" sz="1600">
                <a:solidFill>
                  <a:schemeClr val="tx1"/>
                </a:solidFill>
                <a:effectLst>
                  <a:outerShdw blurRad="38100" dist="19050" dir="2700000" algn="tl" rotWithShape="0">
                    <a:schemeClr val="dk1">
                      <a:alpha val="40000"/>
                    </a:schemeClr>
                  </a:outerShdw>
                </a:effectLst>
                <a:sym typeface="+mn-ea"/>
              </a:rPr>
              <a:t>наличие</a:t>
            </a:r>
            <a:r>
              <a:rPr lang="ru-RU" sz="1600">
                <a:solidFill>
                  <a:schemeClr val="tx1"/>
                </a:solidFill>
                <a:effectLst>
                  <a:outerShdw blurRad="38100" dist="19050" dir="2700000" algn="tl" rotWithShape="0">
                    <a:schemeClr val="dk1">
                      <a:alpha val="40000"/>
                    </a:schemeClr>
                  </a:outerShdw>
                </a:effectLst>
                <a:sym typeface="+mn-ea"/>
              </a:rPr>
              <a:t> корреляций </a:t>
            </a:r>
            <a:r>
              <a:rPr lang="en-US" altLang="ru-RU" sz="1600">
                <a:solidFill>
                  <a:schemeClr val="tx1"/>
                </a:solidFill>
                <a:effectLst>
                  <a:outerShdw blurRad="38100" dist="19050" dir="2700000" algn="tl" rotWithShape="0">
                    <a:schemeClr val="dk1">
                      <a:alpha val="40000"/>
                    </a:schemeClr>
                  </a:outerShdw>
                </a:effectLst>
                <a:sym typeface="+mn-ea"/>
              </a:rPr>
              <a:t>в данных</a:t>
            </a:r>
            <a:endParaRPr lang="ru-RU" sz="1600">
              <a:solidFill>
                <a:schemeClr val="tx1"/>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наличие </a:t>
            </a:r>
            <a:r>
              <a:rPr lang="en-US" altLang="ru-RU" sz="1600">
                <a:solidFill>
                  <a:srgbClr val="FF8810"/>
                </a:solidFill>
                <a:effectLst>
                  <a:outerShdw blurRad="38100" dist="19050" dir="2700000" algn="tl" rotWithShape="0">
                    <a:schemeClr val="dk1">
                      <a:alpha val="40000"/>
                    </a:schemeClr>
                  </a:outerShdw>
                </a:effectLst>
                <a:sym typeface="+mn-ea"/>
              </a:rPr>
              <a:t>перекоса значений в </a:t>
            </a:r>
            <a:r>
              <a:rPr lang="en-US" altLang="en-US" sz="1600">
                <a:solidFill>
                  <a:srgbClr val="FF8810"/>
                </a:solidFill>
                <a:effectLst>
                  <a:outerShdw blurRad="38100" dist="19050" dir="2700000" algn="tl" rotWithShape="0">
                    <a:schemeClr val="dk1">
                      <a:alpha val="40000"/>
                    </a:schemeClr>
                  </a:outerShdw>
                </a:effectLst>
                <a:sym typeface="+mn-ea"/>
              </a:rPr>
              <a:t>данных</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н</a:t>
            </a:r>
            <a:r>
              <a:rPr lang="en-US" sz="1600">
                <a:solidFill>
                  <a:srgbClr val="FF8810"/>
                </a:solidFill>
                <a:effectLst>
                  <a:outerShdw blurRad="38100" dist="19050" dir="2700000" algn="tl" rotWithShape="0">
                    <a:schemeClr val="dk1">
                      <a:alpha val="40000"/>
                    </a:schemeClr>
                  </a:outerShdw>
                </a:effectLst>
                <a:sym typeface="+mn-ea"/>
              </a:rPr>
              <a:t>есовершенство алгоритмов оценки затрат</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использование устаревшей статистики</a:t>
            </a:r>
            <a:endParaRPr lang="en-US" altLang="en-US" sz="1600">
              <a:solidFill>
                <a:srgbClr val="FF8810"/>
              </a:solidFill>
              <a:effectLst>
                <a:outerShdw blurRad="38100" dist="19050" dir="2700000" algn="tl" rotWithShape="0">
                  <a:schemeClr val="dk1">
                    <a:alpha val="40000"/>
                  </a:schemeClr>
                </a:outerShdw>
              </a:effectLst>
              <a:sym typeface="+mn-ea"/>
            </a:endParaRPr>
          </a:p>
        </p:txBody>
      </p:sp>
      <p:sp>
        <p:nvSpPr>
          <p:cNvPr id="5" name="Text Placeholder 4"/>
          <p:cNvSpPr>
            <a:spLocks noGrp="1"/>
          </p:cNvSpPr>
          <p:nvPr>
            <p:ph type="body" sz="quarter" idx="18"/>
          </p:nvPr>
        </p:nvSpPr>
        <p:spPr>
          <a:xfrm>
            <a:off x="5589270" y="3648075"/>
            <a:ext cx="5382895" cy="2287905"/>
          </a:xfrm>
        </p:spPr>
        <p:txBody>
          <a:bodyPr>
            <a:normAutofit/>
          </a:bodyPr>
          <a:lstStyle/>
          <a:p>
            <a:r>
              <a:rPr lang="en-US" sz="2400" dirty="0" err="1">
                <a:solidFill>
                  <a:schemeClr val="accent1"/>
                </a:solidFill>
                <a:effectLst>
                  <a:outerShdw blurRad="38100" dist="25400" dir="5400000" algn="ctr" rotWithShape="0">
                    <a:srgbClr val="6E747A">
                      <a:alpha val="43000"/>
                    </a:srgbClr>
                  </a:outerShdw>
                </a:effectLst>
                <a:sym typeface="+mn-ea"/>
              </a:rPr>
              <a:t>Неточность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может</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быть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очень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большой</a:t>
            </a:r>
            <a:r>
              <a:rPr lang="en-US" sz="2400" dirty="0">
                <a:solidFill>
                  <a:schemeClr val="accent1"/>
                </a:solidFill>
                <a:effectLst>
                  <a:outerShdw blurRad="38100" dist="25400" dir="5400000" algn="ctr" rotWithShape="0">
                    <a:srgbClr val="6E747A">
                      <a:alpha val="43000"/>
                    </a:srgbClr>
                  </a:outerShdw>
                </a:effectLst>
                <a:sym typeface="+mn-ea"/>
              </a:rPr>
              <a:t>, а </a:t>
            </a:r>
            <a:r>
              <a:rPr lang="en-US" sz="2400" dirty="0" err="1">
                <a:solidFill>
                  <a:schemeClr val="accent1"/>
                </a:solidFill>
                <a:effectLst>
                  <a:outerShdw blurRad="38100" dist="25400" dir="5400000" algn="ctr" rotWithShape="0">
                    <a:srgbClr val="6E747A">
                      <a:alpha val="43000"/>
                    </a:srgbClr>
                  </a:outerShdw>
                </a:effectLst>
                <a:sym typeface="+mn-ea"/>
              </a:rPr>
              <a:t>последствия</a:t>
            </a:r>
            <a:r>
              <a:rPr lang="ru-RU" sz="2400" dirty="0">
                <a:solidFill>
                  <a:schemeClr val="accent1"/>
                </a:solidFill>
                <a:effectLst>
                  <a:outerShdw blurRad="38100" dist="25400" dir="5400000" algn="ctr" rotWithShape="0">
                    <a:srgbClr val="6E747A">
                      <a:alpha val="43000"/>
                    </a:srgbClr>
                  </a:outerShdw>
                </a:effectLst>
                <a:sym typeface="+mn-ea"/>
              </a:rPr>
              <a:t> –</a:t>
            </a:r>
            <a:r>
              <a:rPr lang="en-US" sz="2400" dirty="0">
                <a:solidFill>
                  <a:schemeClr val="accent1"/>
                </a:solidFill>
                <a:effectLst>
                  <a:outerShdw blurRad="38100" dist="25400" dir="5400000" algn="ctr" rotWithShape="0">
                    <a:srgbClr val="6E747A">
                      <a:alpha val="43000"/>
                    </a:srgbClr>
                  </a:outerShdw>
                </a:effectLst>
                <a:sym typeface="+mn-ea"/>
              </a:rPr>
              <a:t> </a:t>
            </a:r>
            <a:r>
              <a:rPr lang="ru-RU" sz="2400" dirty="0">
                <a:solidFill>
                  <a:schemeClr val="accent1"/>
                </a:solidFill>
                <a:effectLst>
                  <a:outerShdw blurRad="38100" dist="25400" dir="5400000" algn="ctr" rotWithShape="0">
                    <a:srgbClr val="6E747A">
                      <a:alpha val="43000"/>
                    </a:srgbClr>
                  </a:outerShdw>
                </a:effectLst>
                <a:sym typeface="+mn-ea"/>
              </a:rPr>
              <a:t>серьезными</a:t>
            </a:r>
            <a:endParaRPr lang="en-US" sz="2400" dirty="0">
              <a:solidFill>
                <a:schemeClr val="accent1"/>
              </a:solidFill>
              <a:effectLst>
                <a:outerShdw blurRad="38100" dist="25400" dir="5400000" algn="ctr" rotWithShape="0">
                  <a:srgbClr val="6E747A">
                    <a:alpha val="43000"/>
                  </a:srgbClr>
                </a:outerShdw>
              </a:effectLst>
              <a:sym typeface="+mn-ea"/>
            </a:endParaRPr>
          </a:p>
        </p:txBody>
      </p:sp>
      <p:sp>
        <p:nvSpPr>
          <p:cNvPr id="9" name="Text Box 8"/>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Возможные решения</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1312545" y="6265545"/>
            <a:ext cx="3905885"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Основная проблема оптимизатора</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4" name="Номер слайда 3"/>
          <p:cNvSpPr>
            <a:spLocks noGrp="1"/>
          </p:cNvSpPr>
          <p:nvPr>
            <p:ph type="sldNum" sz="quarter" idx="12"/>
          </p:nvPr>
        </p:nvSpPr>
        <p:spPr/>
        <p:txBody>
          <a:bodyPr/>
          <a:lstStyle/>
          <a:p>
            <a:fld id="{5922A24C-CA15-4196-882E-E2BB53882FD2}" type="slidenum">
              <a:rPr lang="ru-RU" smtClean="0"/>
            </a:fld>
            <a:endParaRPr lang="ru-RU"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776" y="283464"/>
            <a:ext cx="10074595" cy="390078"/>
          </a:xfrm>
        </p:spPr>
        <p:txBody>
          <a:bodyPr/>
          <a:lstStyle/>
          <a:p>
            <a:r>
              <a:rPr lang="en-US" altLang="en-US">
                <a:solidFill>
                  <a:srgbClr val="E66F18"/>
                </a:solidFill>
                <a:sym typeface="+mn-ea"/>
              </a:rPr>
              <a:t>Итак, проблема</a:t>
            </a:r>
            <a:endParaRPr lang="en-US" altLang="en-US">
              <a:solidFill>
                <a:srgbClr val="E66F18"/>
              </a:solidFill>
              <a:sym typeface="+mn-ea"/>
            </a:endParaRPr>
          </a:p>
        </p:txBody>
      </p:sp>
      <p:sp>
        <p:nvSpPr>
          <p:cNvPr id="3" name="Text Placeholder 2"/>
          <p:cNvSpPr>
            <a:spLocks noGrp="1"/>
          </p:cNvSpPr>
          <p:nvPr>
            <p:ph type="body" sz="quarter" idx="17"/>
          </p:nvPr>
        </p:nvSpPr>
        <p:spPr>
          <a:xfrm>
            <a:off x="702310" y="1075055"/>
            <a:ext cx="5727065" cy="2287905"/>
          </a:xfrm>
        </p:spPr>
        <p:txBody>
          <a:bodyPr>
            <a:noAutofit/>
          </a:bodyPr>
          <a:lstStyle/>
          <a:p>
            <a:pPr>
              <a:lnSpc>
                <a:spcPct val="100000"/>
              </a:lnSpc>
              <a:spcBef>
                <a:spcPts val="0"/>
              </a:spcBef>
              <a:spcAft>
                <a:spcPts val="0"/>
              </a:spcAft>
            </a:pPr>
            <a:r>
              <a:rPr lang="en-US" sz="1600">
                <a:solidFill>
                  <a:schemeClr val="accent1"/>
                </a:solidFill>
                <a:effectLst>
                  <a:outerShdw blurRad="38100" dist="25400" dir="5400000" algn="ctr" rotWithShape="0">
                    <a:srgbClr val="6E747A">
                      <a:alpha val="43000"/>
                    </a:srgbClr>
                  </a:outerShdw>
                </a:effectLst>
                <a:sym typeface="+mn-ea"/>
              </a:rPr>
              <a:t>Причины неточной оценки кардинальности</a:t>
            </a:r>
            <a:r>
              <a:rPr lang="en-US" altLang="ru-RU" sz="1600">
                <a:solidFill>
                  <a:schemeClr val="accent1"/>
                </a:solidFill>
                <a:effectLst>
                  <a:outerShdw blurRad="38100" dist="25400" dir="5400000" algn="ctr" rotWithShape="0">
                    <a:srgbClr val="6E747A">
                      <a:alpha val="43000"/>
                    </a:srgbClr>
                  </a:outerShdw>
                </a:effectLst>
                <a:sym typeface="+mn-ea"/>
              </a:rPr>
              <a:t>:</a:t>
            </a:r>
            <a:endParaRPr lang="en-US" altLang="ru-RU" sz="1600">
              <a:solidFill>
                <a:schemeClr val="accent1"/>
              </a:solidFill>
              <a:effectLst>
                <a:outerShdw blurRad="38100" dist="25400" dir="5400000" algn="ctr" rotWithShape="0">
                  <a:srgbClr val="6E747A">
                    <a:alpha val="43000"/>
                  </a:srgbClr>
                </a:outerShdw>
              </a:effectLst>
              <a:sym typeface="+mn-ea"/>
            </a:endParaRPr>
          </a:p>
          <a:p>
            <a:pPr marL="285750" indent="-285750">
              <a:lnSpc>
                <a:spcPct val="100000"/>
              </a:lnSpc>
              <a:spcBef>
                <a:spcPts val="0"/>
              </a:spcBef>
              <a:spcAft>
                <a:spcPts val="0"/>
              </a:spcAft>
              <a:buFont typeface="Arial" panose="02080604020202020204" pitchFamily="34" charset="0"/>
              <a:buChar char="•"/>
            </a:pPr>
            <a:endParaRPr lang="en-US" altLang="ru-RU" sz="1600">
              <a:solidFill>
                <a:srgbClr val="E66F18"/>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ru-RU" sz="1600">
                <a:solidFill>
                  <a:srgbClr val="FF8810"/>
                </a:solidFill>
                <a:effectLst>
                  <a:outerShdw blurRad="38100" dist="19050" dir="2700000" algn="tl" rotWithShape="0">
                    <a:schemeClr val="dk1">
                      <a:alpha val="40000"/>
                    </a:schemeClr>
                  </a:outerShdw>
                </a:effectLst>
                <a:sym typeface="+mn-ea"/>
              </a:rPr>
              <a:t>большое</a:t>
            </a:r>
            <a:r>
              <a:rPr lang="ru-RU" sz="1600">
                <a:solidFill>
                  <a:srgbClr val="FF8810"/>
                </a:solidFill>
                <a:effectLst>
                  <a:outerShdw blurRad="38100" dist="19050" dir="2700000" algn="tl" rotWithShape="0">
                    <a:schemeClr val="dk1">
                      <a:alpha val="40000"/>
                    </a:schemeClr>
                  </a:outerShdw>
                </a:effectLst>
                <a:sym typeface="+mn-ea"/>
              </a:rPr>
              <a:t> количеств</a:t>
            </a:r>
            <a:r>
              <a:rPr lang="en-US" altLang="ru-RU" sz="1600">
                <a:solidFill>
                  <a:srgbClr val="FF8810"/>
                </a:solidFill>
                <a:effectLst>
                  <a:outerShdw blurRad="38100" dist="19050" dir="2700000" algn="tl" rotWithShape="0">
                    <a:schemeClr val="dk1">
                      <a:alpha val="40000"/>
                    </a:schemeClr>
                  </a:outerShdw>
                </a:effectLst>
                <a:sym typeface="+mn-ea"/>
              </a:rPr>
              <a:t>о</a:t>
            </a:r>
            <a:r>
              <a:rPr lang="ru-RU" sz="1600">
                <a:solidFill>
                  <a:srgbClr val="FF8810"/>
                </a:solidFill>
                <a:effectLst>
                  <a:outerShdw blurRad="38100" dist="19050" dir="2700000" algn="tl" rotWithShape="0">
                    <a:schemeClr val="dk1">
                      <a:alpha val="40000"/>
                    </a:schemeClr>
                  </a:outerShdw>
                </a:effectLst>
                <a:sym typeface="+mn-ea"/>
              </a:rPr>
              <a:t> </a:t>
            </a:r>
            <a:r>
              <a:rPr lang="en-US" altLang="ru-RU" sz="1600">
                <a:solidFill>
                  <a:srgbClr val="FF8810"/>
                </a:solidFill>
                <a:effectLst>
                  <a:outerShdw blurRad="38100" dist="19050" dir="2700000" algn="tl" rotWithShape="0">
                    <a:schemeClr val="dk1">
                      <a:alpha val="40000"/>
                    </a:schemeClr>
                  </a:outerShdw>
                </a:effectLst>
                <a:sym typeface="+mn-ea"/>
              </a:rPr>
              <a:t>со</a:t>
            </a:r>
            <a:r>
              <a:rPr lang="ru-RU" sz="1600">
                <a:solidFill>
                  <a:srgbClr val="FF8810"/>
                </a:solidFill>
                <a:effectLst>
                  <a:outerShdw blurRad="38100" dist="19050" dir="2700000" algn="tl" rotWithShape="0">
                    <a:schemeClr val="dk1">
                      <a:alpha val="40000"/>
                    </a:schemeClr>
                  </a:outerShdw>
                </a:effectLst>
                <a:sym typeface="+mn-ea"/>
              </a:rPr>
              <a:t>единений </a:t>
            </a:r>
            <a:r>
              <a:rPr lang="en-US" altLang="ru-RU" sz="1600">
                <a:solidFill>
                  <a:srgbClr val="FF8810"/>
                </a:solidFill>
                <a:effectLst>
                  <a:outerShdw blurRad="38100" dist="19050" dir="2700000" algn="tl" rotWithShape="0">
                    <a:schemeClr val="dk1">
                      <a:alpha val="40000"/>
                    </a:schemeClr>
                  </a:outerShdw>
                </a:effectLst>
                <a:sym typeface="+mn-ea"/>
              </a:rPr>
              <a:t>в запросе</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ru-RU" sz="1600">
                <a:solidFill>
                  <a:srgbClr val="FF8810"/>
                </a:solidFill>
                <a:effectLst>
                  <a:outerShdw blurRad="38100" dist="19050" dir="2700000" algn="tl" rotWithShape="0">
                    <a:schemeClr val="dk1">
                      <a:alpha val="40000"/>
                    </a:schemeClr>
                  </a:outerShdw>
                </a:effectLst>
                <a:sym typeface="+mn-ea"/>
              </a:rPr>
              <a:t>наличие</a:t>
            </a:r>
            <a:r>
              <a:rPr lang="ru-RU" sz="1600">
                <a:solidFill>
                  <a:srgbClr val="FF8810"/>
                </a:solidFill>
                <a:effectLst>
                  <a:outerShdw blurRad="38100" dist="19050" dir="2700000" algn="tl" rotWithShape="0">
                    <a:schemeClr val="dk1">
                      <a:alpha val="40000"/>
                    </a:schemeClr>
                  </a:outerShdw>
                </a:effectLst>
                <a:sym typeface="+mn-ea"/>
              </a:rPr>
              <a:t> корреляций </a:t>
            </a:r>
            <a:r>
              <a:rPr lang="en-US" altLang="ru-RU" sz="1600">
                <a:solidFill>
                  <a:srgbClr val="FF8810"/>
                </a:solidFill>
                <a:effectLst>
                  <a:outerShdw blurRad="38100" dist="19050" dir="2700000" algn="tl" rotWithShape="0">
                    <a:schemeClr val="dk1">
                      <a:alpha val="40000"/>
                    </a:schemeClr>
                  </a:outerShdw>
                </a:effectLst>
                <a:sym typeface="+mn-ea"/>
              </a:rPr>
              <a:t>в данных</a:t>
            </a:r>
            <a:endParaRPr 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chemeClr val="tx1"/>
                </a:solidFill>
                <a:effectLst>
                  <a:outerShdw blurRad="38100" dist="19050" dir="2700000" algn="tl" rotWithShape="0">
                    <a:schemeClr val="dk1">
                      <a:alpha val="40000"/>
                    </a:schemeClr>
                  </a:outerShdw>
                </a:effectLst>
                <a:sym typeface="+mn-ea"/>
              </a:rPr>
              <a:t>наличие </a:t>
            </a:r>
            <a:r>
              <a:rPr lang="en-US" altLang="ru-RU" sz="1600">
                <a:solidFill>
                  <a:schemeClr val="tx1"/>
                </a:solidFill>
                <a:effectLst>
                  <a:outerShdw blurRad="38100" dist="19050" dir="2700000" algn="tl" rotWithShape="0">
                    <a:schemeClr val="dk1">
                      <a:alpha val="40000"/>
                    </a:schemeClr>
                  </a:outerShdw>
                </a:effectLst>
                <a:sym typeface="+mn-ea"/>
              </a:rPr>
              <a:t>перекоса значений в </a:t>
            </a:r>
            <a:r>
              <a:rPr lang="en-US" altLang="en-US" sz="1600">
                <a:solidFill>
                  <a:schemeClr val="tx1"/>
                </a:solidFill>
                <a:effectLst>
                  <a:outerShdw blurRad="38100" dist="19050" dir="2700000" algn="tl" rotWithShape="0">
                    <a:schemeClr val="dk1">
                      <a:alpha val="40000"/>
                    </a:schemeClr>
                  </a:outerShdw>
                </a:effectLst>
                <a:sym typeface="+mn-ea"/>
              </a:rPr>
              <a:t>данных</a:t>
            </a:r>
            <a:endParaRPr lang="en-US" altLang="ru-RU" sz="1600">
              <a:solidFill>
                <a:schemeClr val="tx1"/>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н</a:t>
            </a:r>
            <a:r>
              <a:rPr lang="en-US" sz="1600">
                <a:solidFill>
                  <a:srgbClr val="FF8810"/>
                </a:solidFill>
                <a:effectLst>
                  <a:outerShdw blurRad="38100" dist="19050" dir="2700000" algn="tl" rotWithShape="0">
                    <a:schemeClr val="dk1">
                      <a:alpha val="40000"/>
                    </a:schemeClr>
                  </a:outerShdw>
                </a:effectLst>
                <a:sym typeface="+mn-ea"/>
              </a:rPr>
              <a:t>есовершенство алгоритмов оценки затрат</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использование устаревшей статистики</a:t>
            </a:r>
            <a:endParaRPr lang="en-US" altLang="en-US" sz="1600">
              <a:solidFill>
                <a:srgbClr val="FF8810"/>
              </a:solidFill>
              <a:effectLst>
                <a:outerShdw blurRad="38100" dist="19050" dir="2700000" algn="tl" rotWithShape="0">
                  <a:schemeClr val="dk1">
                    <a:alpha val="40000"/>
                  </a:schemeClr>
                </a:outerShdw>
              </a:effectLst>
              <a:sym typeface="+mn-ea"/>
            </a:endParaRPr>
          </a:p>
        </p:txBody>
      </p:sp>
      <p:sp>
        <p:nvSpPr>
          <p:cNvPr id="5" name="Text Placeholder 4"/>
          <p:cNvSpPr>
            <a:spLocks noGrp="1"/>
          </p:cNvSpPr>
          <p:nvPr>
            <p:ph type="body" sz="quarter" idx="18"/>
          </p:nvPr>
        </p:nvSpPr>
        <p:spPr>
          <a:xfrm>
            <a:off x="5589270" y="3648075"/>
            <a:ext cx="5382895" cy="2287905"/>
          </a:xfrm>
        </p:spPr>
        <p:txBody>
          <a:bodyPr>
            <a:normAutofit/>
          </a:bodyPr>
          <a:lstStyle/>
          <a:p>
            <a:r>
              <a:rPr lang="en-US" sz="2400" dirty="0" err="1">
                <a:solidFill>
                  <a:schemeClr val="accent1"/>
                </a:solidFill>
                <a:effectLst>
                  <a:outerShdw blurRad="38100" dist="25400" dir="5400000" algn="ctr" rotWithShape="0">
                    <a:srgbClr val="6E747A">
                      <a:alpha val="43000"/>
                    </a:srgbClr>
                  </a:outerShdw>
                </a:effectLst>
                <a:sym typeface="+mn-ea"/>
              </a:rPr>
              <a:t>Неточность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может</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быть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очень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большой</a:t>
            </a:r>
            <a:r>
              <a:rPr lang="en-US" sz="2400" dirty="0">
                <a:solidFill>
                  <a:schemeClr val="accent1"/>
                </a:solidFill>
                <a:effectLst>
                  <a:outerShdw blurRad="38100" dist="25400" dir="5400000" algn="ctr" rotWithShape="0">
                    <a:srgbClr val="6E747A">
                      <a:alpha val="43000"/>
                    </a:srgbClr>
                  </a:outerShdw>
                </a:effectLst>
                <a:sym typeface="+mn-ea"/>
              </a:rPr>
              <a:t>, а </a:t>
            </a:r>
            <a:r>
              <a:rPr lang="en-US" sz="2400" dirty="0" err="1">
                <a:solidFill>
                  <a:schemeClr val="accent1"/>
                </a:solidFill>
                <a:effectLst>
                  <a:outerShdw blurRad="38100" dist="25400" dir="5400000" algn="ctr" rotWithShape="0">
                    <a:srgbClr val="6E747A">
                      <a:alpha val="43000"/>
                    </a:srgbClr>
                  </a:outerShdw>
                </a:effectLst>
                <a:sym typeface="+mn-ea"/>
              </a:rPr>
              <a:t>последствия</a:t>
            </a:r>
            <a:r>
              <a:rPr lang="ru-RU" sz="2400" dirty="0">
                <a:solidFill>
                  <a:schemeClr val="accent1"/>
                </a:solidFill>
                <a:effectLst>
                  <a:outerShdw blurRad="38100" dist="25400" dir="5400000" algn="ctr" rotWithShape="0">
                    <a:srgbClr val="6E747A">
                      <a:alpha val="43000"/>
                    </a:srgbClr>
                  </a:outerShdw>
                </a:effectLst>
                <a:sym typeface="+mn-ea"/>
              </a:rPr>
              <a:t> –</a:t>
            </a:r>
            <a:r>
              <a:rPr lang="en-US" sz="2400" dirty="0">
                <a:solidFill>
                  <a:schemeClr val="accent1"/>
                </a:solidFill>
                <a:effectLst>
                  <a:outerShdw blurRad="38100" dist="25400" dir="5400000" algn="ctr" rotWithShape="0">
                    <a:srgbClr val="6E747A">
                      <a:alpha val="43000"/>
                    </a:srgbClr>
                  </a:outerShdw>
                </a:effectLst>
                <a:sym typeface="+mn-ea"/>
              </a:rPr>
              <a:t> </a:t>
            </a:r>
            <a:r>
              <a:rPr lang="ru-RU" sz="2400" dirty="0">
                <a:solidFill>
                  <a:schemeClr val="accent1"/>
                </a:solidFill>
                <a:effectLst>
                  <a:outerShdw blurRad="38100" dist="25400" dir="5400000" algn="ctr" rotWithShape="0">
                    <a:srgbClr val="6E747A">
                      <a:alpha val="43000"/>
                    </a:srgbClr>
                  </a:outerShdw>
                </a:effectLst>
                <a:sym typeface="+mn-ea"/>
              </a:rPr>
              <a:t>серьезными</a:t>
            </a:r>
            <a:endParaRPr lang="en-US" sz="2400" dirty="0">
              <a:solidFill>
                <a:schemeClr val="accent1"/>
              </a:solidFill>
              <a:effectLst>
                <a:outerShdw blurRad="38100" dist="25400" dir="5400000" algn="ctr" rotWithShape="0">
                  <a:srgbClr val="6E747A">
                    <a:alpha val="43000"/>
                  </a:srgbClr>
                </a:outerShdw>
              </a:effectLst>
              <a:sym typeface="+mn-ea"/>
            </a:endParaRPr>
          </a:p>
        </p:txBody>
      </p:sp>
      <p:sp>
        <p:nvSpPr>
          <p:cNvPr id="9" name="Text Box 8"/>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Возможные решения</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1312545" y="6265545"/>
            <a:ext cx="3905885"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Основная проблема оптимизатора</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4" name="Номер слайда 3"/>
          <p:cNvSpPr>
            <a:spLocks noGrp="1"/>
          </p:cNvSpPr>
          <p:nvPr>
            <p:ph type="sldNum" sz="quarter" idx="12"/>
          </p:nvPr>
        </p:nvSpPr>
        <p:spPr/>
        <p:txBody>
          <a:bodyPr/>
          <a:lstStyle/>
          <a:p>
            <a:fld id="{5922A24C-CA15-4196-882E-E2BB53882FD2}" type="slidenum">
              <a:rPr lang="ru-RU" smtClean="0"/>
            </a:fld>
            <a:endParaRPr lang="ru-RU"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776" y="283464"/>
            <a:ext cx="10074595" cy="390078"/>
          </a:xfrm>
        </p:spPr>
        <p:txBody>
          <a:bodyPr/>
          <a:lstStyle/>
          <a:p>
            <a:r>
              <a:rPr lang="en-US" altLang="en-US">
                <a:solidFill>
                  <a:srgbClr val="E66F18"/>
                </a:solidFill>
                <a:sym typeface="+mn-ea"/>
              </a:rPr>
              <a:t>Итак, проблема</a:t>
            </a:r>
            <a:endParaRPr lang="en-US" altLang="en-US">
              <a:solidFill>
                <a:srgbClr val="E66F18"/>
              </a:solidFill>
              <a:sym typeface="+mn-ea"/>
            </a:endParaRPr>
          </a:p>
        </p:txBody>
      </p:sp>
      <p:sp>
        <p:nvSpPr>
          <p:cNvPr id="3" name="Text Placeholder 2"/>
          <p:cNvSpPr>
            <a:spLocks noGrp="1"/>
          </p:cNvSpPr>
          <p:nvPr>
            <p:ph type="body" sz="quarter" idx="17"/>
          </p:nvPr>
        </p:nvSpPr>
        <p:spPr>
          <a:xfrm>
            <a:off x="702310" y="1075055"/>
            <a:ext cx="5727065" cy="2287905"/>
          </a:xfrm>
        </p:spPr>
        <p:txBody>
          <a:bodyPr>
            <a:noAutofit/>
          </a:bodyPr>
          <a:lstStyle/>
          <a:p>
            <a:pPr>
              <a:lnSpc>
                <a:spcPct val="100000"/>
              </a:lnSpc>
              <a:spcBef>
                <a:spcPts val="0"/>
              </a:spcBef>
              <a:spcAft>
                <a:spcPts val="0"/>
              </a:spcAft>
            </a:pPr>
            <a:r>
              <a:rPr lang="en-US" sz="1600">
                <a:solidFill>
                  <a:schemeClr val="accent1"/>
                </a:solidFill>
                <a:effectLst>
                  <a:outerShdw blurRad="38100" dist="25400" dir="5400000" algn="ctr" rotWithShape="0">
                    <a:srgbClr val="6E747A">
                      <a:alpha val="43000"/>
                    </a:srgbClr>
                  </a:outerShdw>
                </a:effectLst>
                <a:sym typeface="+mn-ea"/>
              </a:rPr>
              <a:t>Причины неточной оценки кардинальности</a:t>
            </a:r>
            <a:r>
              <a:rPr lang="en-US" altLang="ru-RU" sz="1600">
                <a:solidFill>
                  <a:schemeClr val="accent1"/>
                </a:solidFill>
                <a:effectLst>
                  <a:outerShdw blurRad="38100" dist="25400" dir="5400000" algn="ctr" rotWithShape="0">
                    <a:srgbClr val="6E747A">
                      <a:alpha val="43000"/>
                    </a:srgbClr>
                  </a:outerShdw>
                </a:effectLst>
                <a:sym typeface="+mn-ea"/>
              </a:rPr>
              <a:t>:</a:t>
            </a:r>
            <a:endParaRPr lang="en-US" altLang="ru-RU" sz="1600">
              <a:solidFill>
                <a:schemeClr val="accent1"/>
              </a:solidFill>
              <a:effectLst>
                <a:outerShdw blurRad="38100" dist="25400" dir="5400000" algn="ctr" rotWithShape="0">
                  <a:srgbClr val="6E747A">
                    <a:alpha val="43000"/>
                  </a:srgbClr>
                </a:outerShdw>
              </a:effectLst>
              <a:sym typeface="+mn-ea"/>
            </a:endParaRPr>
          </a:p>
          <a:p>
            <a:pPr marL="285750" indent="-285750">
              <a:lnSpc>
                <a:spcPct val="100000"/>
              </a:lnSpc>
              <a:spcBef>
                <a:spcPts val="0"/>
              </a:spcBef>
              <a:spcAft>
                <a:spcPts val="0"/>
              </a:spcAft>
              <a:buFont typeface="Arial" panose="02080604020202020204" pitchFamily="34" charset="0"/>
              <a:buChar char="•"/>
            </a:pPr>
            <a:endParaRPr lang="en-US" altLang="ru-RU" sz="1600">
              <a:solidFill>
                <a:srgbClr val="E66F18"/>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ru-RU" sz="1600">
                <a:solidFill>
                  <a:srgbClr val="FF8810"/>
                </a:solidFill>
                <a:effectLst>
                  <a:outerShdw blurRad="38100" dist="19050" dir="2700000" algn="tl" rotWithShape="0">
                    <a:schemeClr val="dk1">
                      <a:alpha val="40000"/>
                    </a:schemeClr>
                  </a:outerShdw>
                </a:effectLst>
                <a:sym typeface="+mn-ea"/>
              </a:rPr>
              <a:t>большое</a:t>
            </a:r>
            <a:r>
              <a:rPr lang="ru-RU" sz="1600">
                <a:solidFill>
                  <a:srgbClr val="FF8810"/>
                </a:solidFill>
                <a:effectLst>
                  <a:outerShdw blurRad="38100" dist="19050" dir="2700000" algn="tl" rotWithShape="0">
                    <a:schemeClr val="dk1">
                      <a:alpha val="40000"/>
                    </a:schemeClr>
                  </a:outerShdw>
                </a:effectLst>
                <a:sym typeface="+mn-ea"/>
              </a:rPr>
              <a:t> количеств</a:t>
            </a:r>
            <a:r>
              <a:rPr lang="en-US" altLang="ru-RU" sz="1600">
                <a:solidFill>
                  <a:srgbClr val="FF8810"/>
                </a:solidFill>
                <a:effectLst>
                  <a:outerShdw blurRad="38100" dist="19050" dir="2700000" algn="tl" rotWithShape="0">
                    <a:schemeClr val="dk1">
                      <a:alpha val="40000"/>
                    </a:schemeClr>
                  </a:outerShdw>
                </a:effectLst>
                <a:sym typeface="+mn-ea"/>
              </a:rPr>
              <a:t>о</a:t>
            </a:r>
            <a:r>
              <a:rPr lang="ru-RU" sz="1600">
                <a:solidFill>
                  <a:srgbClr val="FF8810"/>
                </a:solidFill>
                <a:effectLst>
                  <a:outerShdw blurRad="38100" dist="19050" dir="2700000" algn="tl" rotWithShape="0">
                    <a:schemeClr val="dk1">
                      <a:alpha val="40000"/>
                    </a:schemeClr>
                  </a:outerShdw>
                </a:effectLst>
                <a:sym typeface="+mn-ea"/>
              </a:rPr>
              <a:t> </a:t>
            </a:r>
            <a:r>
              <a:rPr lang="en-US" altLang="ru-RU" sz="1600">
                <a:solidFill>
                  <a:srgbClr val="FF8810"/>
                </a:solidFill>
                <a:effectLst>
                  <a:outerShdw blurRad="38100" dist="19050" dir="2700000" algn="tl" rotWithShape="0">
                    <a:schemeClr val="dk1">
                      <a:alpha val="40000"/>
                    </a:schemeClr>
                  </a:outerShdw>
                </a:effectLst>
                <a:sym typeface="+mn-ea"/>
              </a:rPr>
              <a:t>со</a:t>
            </a:r>
            <a:r>
              <a:rPr lang="ru-RU" sz="1600">
                <a:solidFill>
                  <a:srgbClr val="FF8810"/>
                </a:solidFill>
                <a:effectLst>
                  <a:outerShdw blurRad="38100" dist="19050" dir="2700000" algn="tl" rotWithShape="0">
                    <a:schemeClr val="dk1">
                      <a:alpha val="40000"/>
                    </a:schemeClr>
                  </a:outerShdw>
                </a:effectLst>
                <a:sym typeface="+mn-ea"/>
              </a:rPr>
              <a:t>единений </a:t>
            </a:r>
            <a:r>
              <a:rPr lang="en-US" altLang="ru-RU" sz="1600">
                <a:solidFill>
                  <a:srgbClr val="FF8810"/>
                </a:solidFill>
                <a:effectLst>
                  <a:outerShdw blurRad="38100" dist="19050" dir="2700000" algn="tl" rotWithShape="0">
                    <a:schemeClr val="dk1">
                      <a:alpha val="40000"/>
                    </a:schemeClr>
                  </a:outerShdw>
                </a:effectLst>
                <a:sym typeface="+mn-ea"/>
              </a:rPr>
              <a:t>в запросе</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ru-RU" sz="1600">
                <a:solidFill>
                  <a:srgbClr val="FF8810"/>
                </a:solidFill>
                <a:effectLst>
                  <a:outerShdw blurRad="38100" dist="19050" dir="2700000" algn="tl" rotWithShape="0">
                    <a:schemeClr val="dk1">
                      <a:alpha val="40000"/>
                    </a:schemeClr>
                  </a:outerShdw>
                </a:effectLst>
                <a:sym typeface="+mn-ea"/>
              </a:rPr>
              <a:t>наличие</a:t>
            </a:r>
            <a:r>
              <a:rPr lang="ru-RU" sz="1600">
                <a:solidFill>
                  <a:srgbClr val="FF8810"/>
                </a:solidFill>
                <a:effectLst>
                  <a:outerShdw blurRad="38100" dist="19050" dir="2700000" algn="tl" rotWithShape="0">
                    <a:schemeClr val="dk1">
                      <a:alpha val="40000"/>
                    </a:schemeClr>
                  </a:outerShdw>
                </a:effectLst>
                <a:sym typeface="+mn-ea"/>
              </a:rPr>
              <a:t> корреляций </a:t>
            </a:r>
            <a:r>
              <a:rPr lang="en-US" altLang="ru-RU" sz="1600">
                <a:solidFill>
                  <a:srgbClr val="FF8810"/>
                </a:solidFill>
                <a:effectLst>
                  <a:outerShdw blurRad="38100" dist="19050" dir="2700000" algn="tl" rotWithShape="0">
                    <a:schemeClr val="dk1">
                      <a:alpha val="40000"/>
                    </a:schemeClr>
                  </a:outerShdw>
                </a:effectLst>
                <a:sym typeface="+mn-ea"/>
              </a:rPr>
              <a:t>в данных</a:t>
            </a:r>
            <a:endParaRPr 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наличие </a:t>
            </a:r>
            <a:r>
              <a:rPr lang="en-US" altLang="ru-RU" sz="1600">
                <a:solidFill>
                  <a:srgbClr val="FF8810"/>
                </a:solidFill>
                <a:effectLst>
                  <a:outerShdw blurRad="38100" dist="19050" dir="2700000" algn="tl" rotWithShape="0">
                    <a:schemeClr val="dk1">
                      <a:alpha val="40000"/>
                    </a:schemeClr>
                  </a:outerShdw>
                </a:effectLst>
                <a:sym typeface="+mn-ea"/>
              </a:rPr>
              <a:t>перекоса значений в </a:t>
            </a:r>
            <a:r>
              <a:rPr lang="en-US" altLang="en-US" sz="1600">
                <a:solidFill>
                  <a:srgbClr val="FF8810"/>
                </a:solidFill>
                <a:effectLst>
                  <a:outerShdw blurRad="38100" dist="19050" dir="2700000" algn="tl" rotWithShape="0">
                    <a:schemeClr val="dk1">
                      <a:alpha val="40000"/>
                    </a:schemeClr>
                  </a:outerShdw>
                </a:effectLst>
                <a:sym typeface="+mn-ea"/>
              </a:rPr>
              <a:t>данных</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chemeClr val="tx1"/>
                </a:solidFill>
                <a:effectLst>
                  <a:outerShdw blurRad="38100" dist="19050" dir="2700000" algn="tl" rotWithShape="0">
                    <a:schemeClr val="dk1">
                      <a:alpha val="40000"/>
                    </a:schemeClr>
                  </a:outerShdw>
                </a:effectLst>
                <a:sym typeface="+mn-ea"/>
              </a:rPr>
              <a:t>н</a:t>
            </a:r>
            <a:r>
              <a:rPr lang="en-US" sz="1600">
                <a:solidFill>
                  <a:schemeClr val="tx1"/>
                </a:solidFill>
                <a:effectLst>
                  <a:outerShdw blurRad="38100" dist="19050" dir="2700000" algn="tl" rotWithShape="0">
                    <a:schemeClr val="dk1">
                      <a:alpha val="40000"/>
                    </a:schemeClr>
                  </a:outerShdw>
                </a:effectLst>
                <a:sym typeface="+mn-ea"/>
              </a:rPr>
              <a:t>есовершенство алгоритмов оценки затрат</a:t>
            </a:r>
            <a:endParaRPr lang="en-US" altLang="ru-RU" sz="1600">
              <a:solidFill>
                <a:schemeClr val="tx1"/>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использование устаревшей статистики</a:t>
            </a:r>
            <a:endParaRPr lang="en-US" altLang="en-US" sz="1600">
              <a:solidFill>
                <a:srgbClr val="FF8810"/>
              </a:solidFill>
              <a:effectLst>
                <a:outerShdw blurRad="38100" dist="19050" dir="2700000" algn="tl" rotWithShape="0">
                  <a:schemeClr val="dk1">
                    <a:alpha val="40000"/>
                  </a:schemeClr>
                </a:outerShdw>
              </a:effectLst>
              <a:sym typeface="+mn-ea"/>
            </a:endParaRPr>
          </a:p>
        </p:txBody>
      </p:sp>
      <p:sp>
        <p:nvSpPr>
          <p:cNvPr id="5" name="Text Placeholder 4"/>
          <p:cNvSpPr>
            <a:spLocks noGrp="1"/>
          </p:cNvSpPr>
          <p:nvPr>
            <p:ph type="body" sz="quarter" idx="18"/>
          </p:nvPr>
        </p:nvSpPr>
        <p:spPr>
          <a:xfrm>
            <a:off x="5589270" y="3648075"/>
            <a:ext cx="5382895" cy="2287905"/>
          </a:xfrm>
        </p:spPr>
        <p:txBody>
          <a:bodyPr>
            <a:normAutofit/>
          </a:bodyPr>
          <a:lstStyle/>
          <a:p>
            <a:r>
              <a:rPr lang="en-US" sz="2400" dirty="0" err="1">
                <a:solidFill>
                  <a:schemeClr val="accent1"/>
                </a:solidFill>
                <a:effectLst>
                  <a:outerShdw blurRad="38100" dist="25400" dir="5400000" algn="ctr" rotWithShape="0">
                    <a:srgbClr val="6E747A">
                      <a:alpha val="43000"/>
                    </a:srgbClr>
                  </a:outerShdw>
                </a:effectLst>
                <a:sym typeface="+mn-ea"/>
              </a:rPr>
              <a:t>Неточность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может</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быть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очень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большой</a:t>
            </a:r>
            <a:r>
              <a:rPr lang="en-US" sz="2400" dirty="0">
                <a:solidFill>
                  <a:schemeClr val="accent1"/>
                </a:solidFill>
                <a:effectLst>
                  <a:outerShdw blurRad="38100" dist="25400" dir="5400000" algn="ctr" rotWithShape="0">
                    <a:srgbClr val="6E747A">
                      <a:alpha val="43000"/>
                    </a:srgbClr>
                  </a:outerShdw>
                </a:effectLst>
                <a:sym typeface="+mn-ea"/>
              </a:rPr>
              <a:t>, а </a:t>
            </a:r>
            <a:r>
              <a:rPr lang="en-US" sz="2400" dirty="0" err="1">
                <a:solidFill>
                  <a:schemeClr val="accent1"/>
                </a:solidFill>
                <a:effectLst>
                  <a:outerShdw blurRad="38100" dist="25400" dir="5400000" algn="ctr" rotWithShape="0">
                    <a:srgbClr val="6E747A">
                      <a:alpha val="43000"/>
                    </a:srgbClr>
                  </a:outerShdw>
                </a:effectLst>
                <a:sym typeface="+mn-ea"/>
              </a:rPr>
              <a:t>последствия</a:t>
            </a:r>
            <a:r>
              <a:rPr lang="ru-RU" sz="2400" dirty="0">
                <a:solidFill>
                  <a:schemeClr val="accent1"/>
                </a:solidFill>
                <a:effectLst>
                  <a:outerShdw blurRad="38100" dist="25400" dir="5400000" algn="ctr" rotWithShape="0">
                    <a:srgbClr val="6E747A">
                      <a:alpha val="43000"/>
                    </a:srgbClr>
                  </a:outerShdw>
                </a:effectLst>
                <a:sym typeface="+mn-ea"/>
              </a:rPr>
              <a:t> –</a:t>
            </a:r>
            <a:r>
              <a:rPr lang="en-US" sz="2400" dirty="0">
                <a:solidFill>
                  <a:schemeClr val="accent1"/>
                </a:solidFill>
                <a:effectLst>
                  <a:outerShdw blurRad="38100" dist="25400" dir="5400000" algn="ctr" rotWithShape="0">
                    <a:srgbClr val="6E747A">
                      <a:alpha val="43000"/>
                    </a:srgbClr>
                  </a:outerShdw>
                </a:effectLst>
                <a:sym typeface="+mn-ea"/>
              </a:rPr>
              <a:t> </a:t>
            </a:r>
            <a:r>
              <a:rPr lang="ru-RU" sz="2400" dirty="0">
                <a:solidFill>
                  <a:schemeClr val="accent1"/>
                </a:solidFill>
                <a:effectLst>
                  <a:outerShdw blurRad="38100" dist="25400" dir="5400000" algn="ctr" rotWithShape="0">
                    <a:srgbClr val="6E747A">
                      <a:alpha val="43000"/>
                    </a:srgbClr>
                  </a:outerShdw>
                </a:effectLst>
                <a:sym typeface="+mn-ea"/>
              </a:rPr>
              <a:t>серьезными</a:t>
            </a:r>
            <a:endParaRPr lang="en-US" sz="2400" dirty="0">
              <a:solidFill>
                <a:schemeClr val="accent1"/>
              </a:solidFill>
              <a:effectLst>
                <a:outerShdw blurRad="38100" dist="25400" dir="5400000" algn="ctr" rotWithShape="0">
                  <a:srgbClr val="6E747A">
                    <a:alpha val="43000"/>
                  </a:srgbClr>
                </a:outerShdw>
              </a:effectLst>
              <a:sym typeface="+mn-ea"/>
            </a:endParaRPr>
          </a:p>
        </p:txBody>
      </p:sp>
      <p:sp>
        <p:nvSpPr>
          <p:cNvPr id="9" name="Text Box 8"/>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Возможные решения</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1312545" y="6265545"/>
            <a:ext cx="3905885"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Основная проблема оптимизатора</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4" name="Номер слайда 3"/>
          <p:cNvSpPr>
            <a:spLocks noGrp="1"/>
          </p:cNvSpPr>
          <p:nvPr>
            <p:ph type="sldNum" sz="quarter" idx="12"/>
          </p:nvPr>
        </p:nvSpPr>
        <p:spPr/>
        <p:txBody>
          <a:bodyPr/>
          <a:lstStyle/>
          <a:p>
            <a:fld id="{5922A24C-CA15-4196-882E-E2BB53882FD2}" type="slidenum">
              <a:rPr lang="ru-RU" smtClean="0"/>
            </a:fld>
            <a:endParaRPr lang="ru-RU"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3776" y="283464"/>
            <a:ext cx="10074595" cy="390078"/>
          </a:xfrm>
        </p:spPr>
        <p:txBody>
          <a:bodyPr/>
          <a:lstStyle/>
          <a:p>
            <a:r>
              <a:rPr lang="en-US" altLang="en-US">
                <a:solidFill>
                  <a:srgbClr val="E66F18"/>
                </a:solidFill>
                <a:sym typeface="+mn-ea"/>
              </a:rPr>
              <a:t>Итак, проблема</a:t>
            </a:r>
            <a:endParaRPr lang="en-US" altLang="en-US">
              <a:solidFill>
                <a:srgbClr val="E66F18"/>
              </a:solidFill>
              <a:sym typeface="+mn-ea"/>
            </a:endParaRPr>
          </a:p>
        </p:txBody>
      </p:sp>
      <p:sp>
        <p:nvSpPr>
          <p:cNvPr id="3" name="Text Placeholder 2"/>
          <p:cNvSpPr>
            <a:spLocks noGrp="1"/>
          </p:cNvSpPr>
          <p:nvPr>
            <p:ph type="body" sz="quarter" idx="17"/>
          </p:nvPr>
        </p:nvSpPr>
        <p:spPr>
          <a:xfrm>
            <a:off x="702310" y="1075055"/>
            <a:ext cx="5727065" cy="2287905"/>
          </a:xfrm>
        </p:spPr>
        <p:txBody>
          <a:bodyPr>
            <a:noAutofit/>
          </a:bodyPr>
          <a:lstStyle/>
          <a:p>
            <a:pPr>
              <a:lnSpc>
                <a:spcPct val="100000"/>
              </a:lnSpc>
              <a:spcBef>
                <a:spcPts val="0"/>
              </a:spcBef>
              <a:spcAft>
                <a:spcPts val="0"/>
              </a:spcAft>
            </a:pPr>
            <a:r>
              <a:rPr lang="en-US" sz="1600">
                <a:solidFill>
                  <a:schemeClr val="accent1"/>
                </a:solidFill>
                <a:effectLst>
                  <a:outerShdw blurRad="38100" dist="25400" dir="5400000" algn="ctr" rotWithShape="0">
                    <a:srgbClr val="6E747A">
                      <a:alpha val="43000"/>
                    </a:srgbClr>
                  </a:outerShdw>
                </a:effectLst>
                <a:sym typeface="+mn-ea"/>
              </a:rPr>
              <a:t>Причины неточной оценки кардинальности</a:t>
            </a:r>
            <a:r>
              <a:rPr lang="en-US" altLang="ru-RU" sz="1600">
                <a:solidFill>
                  <a:schemeClr val="accent1"/>
                </a:solidFill>
                <a:effectLst>
                  <a:outerShdw blurRad="38100" dist="25400" dir="5400000" algn="ctr" rotWithShape="0">
                    <a:srgbClr val="6E747A">
                      <a:alpha val="43000"/>
                    </a:srgbClr>
                  </a:outerShdw>
                </a:effectLst>
                <a:sym typeface="+mn-ea"/>
              </a:rPr>
              <a:t>:</a:t>
            </a:r>
            <a:endParaRPr lang="en-US" altLang="ru-RU" sz="1600">
              <a:solidFill>
                <a:schemeClr val="accent1"/>
              </a:solidFill>
              <a:effectLst>
                <a:outerShdw blurRad="38100" dist="25400" dir="5400000" algn="ctr" rotWithShape="0">
                  <a:srgbClr val="6E747A">
                    <a:alpha val="43000"/>
                  </a:srgbClr>
                </a:outerShdw>
              </a:effectLst>
              <a:sym typeface="+mn-ea"/>
            </a:endParaRPr>
          </a:p>
          <a:p>
            <a:pPr marL="285750" indent="-285750">
              <a:lnSpc>
                <a:spcPct val="100000"/>
              </a:lnSpc>
              <a:spcBef>
                <a:spcPts val="0"/>
              </a:spcBef>
              <a:spcAft>
                <a:spcPts val="0"/>
              </a:spcAft>
              <a:buFont typeface="Arial" panose="02080604020202020204" pitchFamily="34" charset="0"/>
              <a:buChar char="•"/>
            </a:pPr>
            <a:endParaRPr lang="en-US" altLang="ru-RU" sz="1600">
              <a:solidFill>
                <a:srgbClr val="E66F18"/>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ru-RU" sz="1600">
                <a:solidFill>
                  <a:srgbClr val="FF8810"/>
                </a:solidFill>
                <a:effectLst>
                  <a:outerShdw blurRad="38100" dist="19050" dir="2700000" algn="tl" rotWithShape="0">
                    <a:schemeClr val="dk1">
                      <a:alpha val="40000"/>
                    </a:schemeClr>
                  </a:outerShdw>
                </a:effectLst>
                <a:sym typeface="+mn-ea"/>
              </a:rPr>
              <a:t>большое</a:t>
            </a:r>
            <a:r>
              <a:rPr lang="ru-RU" sz="1600">
                <a:solidFill>
                  <a:srgbClr val="FF8810"/>
                </a:solidFill>
                <a:effectLst>
                  <a:outerShdw blurRad="38100" dist="19050" dir="2700000" algn="tl" rotWithShape="0">
                    <a:schemeClr val="dk1">
                      <a:alpha val="40000"/>
                    </a:schemeClr>
                  </a:outerShdw>
                </a:effectLst>
                <a:sym typeface="+mn-ea"/>
              </a:rPr>
              <a:t> количеств</a:t>
            </a:r>
            <a:r>
              <a:rPr lang="en-US" altLang="ru-RU" sz="1600">
                <a:solidFill>
                  <a:srgbClr val="FF8810"/>
                </a:solidFill>
                <a:effectLst>
                  <a:outerShdw blurRad="38100" dist="19050" dir="2700000" algn="tl" rotWithShape="0">
                    <a:schemeClr val="dk1">
                      <a:alpha val="40000"/>
                    </a:schemeClr>
                  </a:outerShdw>
                </a:effectLst>
                <a:sym typeface="+mn-ea"/>
              </a:rPr>
              <a:t>о</a:t>
            </a:r>
            <a:r>
              <a:rPr lang="ru-RU" sz="1600">
                <a:solidFill>
                  <a:srgbClr val="FF8810"/>
                </a:solidFill>
                <a:effectLst>
                  <a:outerShdw blurRad="38100" dist="19050" dir="2700000" algn="tl" rotWithShape="0">
                    <a:schemeClr val="dk1">
                      <a:alpha val="40000"/>
                    </a:schemeClr>
                  </a:outerShdw>
                </a:effectLst>
                <a:sym typeface="+mn-ea"/>
              </a:rPr>
              <a:t> </a:t>
            </a:r>
            <a:r>
              <a:rPr lang="en-US" altLang="ru-RU" sz="1600">
                <a:solidFill>
                  <a:srgbClr val="FF8810"/>
                </a:solidFill>
                <a:effectLst>
                  <a:outerShdw blurRad="38100" dist="19050" dir="2700000" algn="tl" rotWithShape="0">
                    <a:schemeClr val="dk1">
                      <a:alpha val="40000"/>
                    </a:schemeClr>
                  </a:outerShdw>
                </a:effectLst>
                <a:sym typeface="+mn-ea"/>
              </a:rPr>
              <a:t>со</a:t>
            </a:r>
            <a:r>
              <a:rPr lang="ru-RU" sz="1600">
                <a:solidFill>
                  <a:srgbClr val="FF8810"/>
                </a:solidFill>
                <a:effectLst>
                  <a:outerShdw blurRad="38100" dist="19050" dir="2700000" algn="tl" rotWithShape="0">
                    <a:schemeClr val="dk1">
                      <a:alpha val="40000"/>
                    </a:schemeClr>
                  </a:outerShdw>
                </a:effectLst>
                <a:sym typeface="+mn-ea"/>
              </a:rPr>
              <a:t>единений </a:t>
            </a:r>
            <a:r>
              <a:rPr lang="en-US" altLang="ru-RU" sz="1600">
                <a:solidFill>
                  <a:srgbClr val="FF8810"/>
                </a:solidFill>
                <a:effectLst>
                  <a:outerShdw blurRad="38100" dist="19050" dir="2700000" algn="tl" rotWithShape="0">
                    <a:schemeClr val="dk1">
                      <a:alpha val="40000"/>
                    </a:schemeClr>
                  </a:outerShdw>
                </a:effectLst>
                <a:sym typeface="+mn-ea"/>
              </a:rPr>
              <a:t>в запросе</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ru-RU" sz="1600">
                <a:solidFill>
                  <a:srgbClr val="FF8810"/>
                </a:solidFill>
                <a:effectLst>
                  <a:outerShdw blurRad="38100" dist="19050" dir="2700000" algn="tl" rotWithShape="0">
                    <a:schemeClr val="dk1">
                      <a:alpha val="40000"/>
                    </a:schemeClr>
                  </a:outerShdw>
                </a:effectLst>
                <a:sym typeface="+mn-ea"/>
              </a:rPr>
              <a:t>наличие</a:t>
            </a:r>
            <a:r>
              <a:rPr lang="ru-RU" sz="1600">
                <a:solidFill>
                  <a:srgbClr val="FF8810"/>
                </a:solidFill>
                <a:effectLst>
                  <a:outerShdw blurRad="38100" dist="19050" dir="2700000" algn="tl" rotWithShape="0">
                    <a:schemeClr val="dk1">
                      <a:alpha val="40000"/>
                    </a:schemeClr>
                  </a:outerShdw>
                </a:effectLst>
                <a:sym typeface="+mn-ea"/>
              </a:rPr>
              <a:t> корреляций </a:t>
            </a:r>
            <a:r>
              <a:rPr lang="en-US" altLang="ru-RU" sz="1600">
                <a:solidFill>
                  <a:srgbClr val="FF8810"/>
                </a:solidFill>
                <a:effectLst>
                  <a:outerShdw blurRad="38100" dist="19050" dir="2700000" algn="tl" rotWithShape="0">
                    <a:schemeClr val="dk1">
                      <a:alpha val="40000"/>
                    </a:schemeClr>
                  </a:outerShdw>
                </a:effectLst>
                <a:sym typeface="+mn-ea"/>
              </a:rPr>
              <a:t>в данных</a:t>
            </a:r>
            <a:endParaRPr 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наличие </a:t>
            </a:r>
            <a:r>
              <a:rPr lang="en-US" altLang="ru-RU" sz="1600">
                <a:solidFill>
                  <a:srgbClr val="FF8810"/>
                </a:solidFill>
                <a:effectLst>
                  <a:outerShdw blurRad="38100" dist="19050" dir="2700000" algn="tl" rotWithShape="0">
                    <a:schemeClr val="dk1">
                      <a:alpha val="40000"/>
                    </a:schemeClr>
                  </a:outerShdw>
                </a:effectLst>
                <a:sym typeface="+mn-ea"/>
              </a:rPr>
              <a:t>перекоса значений в </a:t>
            </a:r>
            <a:r>
              <a:rPr lang="en-US" altLang="en-US" sz="1600">
                <a:solidFill>
                  <a:srgbClr val="FF8810"/>
                </a:solidFill>
                <a:effectLst>
                  <a:outerShdw blurRad="38100" dist="19050" dir="2700000" algn="tl" rotWithShape="0">
                    <a:schemeClr val="dk1">
                      <a:alpha val="40000"/>
                    </a:schemeClr>
                  </a:outerShdw>
                </a:effectLst>
                <a:sym typeface="+mn-ea"/>
              </a:rPr>
              <a:t>данных</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rgbClr val="FF8810"/>
                </a:solidFill>
                <a:effectLst>
                  <a:outerShdw blurRad="38100" dist="19050" dir="2700000" algn="tl" rotWithShape="0">
                    <a:schemeClr val="dk1">
                      <a:alpha val="40000"/>
                    </a:schemeClr>
                  </a:outerShdw>
                </a:effectLst>
                <a:sym typeface="+mn-ea"/>
              </a:rPr>
              <a:t>н</a:t>
            </a:r>
            <a:r>
              <a:rPr lang="en-US" sz="1600">
                <a:solidFill>
                  <a:srgbClr val="FF8810"/>
                </a:solidFill>
                <a:effectLst>
                  <a:outerShdw blurRad="38100" dist="19050" dir="2700000" algn="tl" rotWithShape="0">
                    <a:schemeClr val="dk1">
                      <a:alpha val="40000"/>
                    </a:schemeClr>
                  </a:outerShdw>
                </a:effectLst>
                <a:sym typeface="+mn-ea"/>
              </a:rPr>
              <a:t>есовершенство алгоритмов оценки затрат</a:t>
            </a:r>
            <a:endParaRPr lang="en-US" altLang="ru-RU" sz="1600">
              <a:solidFill>
                <a:srgbClr val="FF8810"/>
              </a:solidFill>
              <a:effectLst>
                <a:outerShdw blurRad="38100" dist="19050" dir="2700000" algn="tl" rotWithShape="0">
                  <a:schemeClr val="dk1">
                    <a:alpha val="40000"/>
                  </a:schemeClr>
                </a:outerShdw>
              </a:effectLst>
              <a:sym typeface="+mn-ea"/>
            </a:endParaRPr>
          </a:p>
          <a:p>
            <a:pPr marL="285750" indent="-285750">
              <a:lnSpc>
                <a:spcPct val="100000"/>
              </a:lnSpc>
              <a:spcBef>
                <a:spcPts val="0"/>
              </a:spcBef>
              <a:spcAft>
                <a:spcPts val="0"/>
              </a:spcAft>
              <a:buFont typeface="Arial" panose="02080604020202020204" pitchFamily="34" charset="0"/>
              <a:buChar char="•"/>
            </a:pPr>
            <a:r>
              <a:rPr lang="en-US" altLang="en-US" sz="1600">
                <a:solidFill>
                  <a:schemeClr val="tx1"/>
                </a:solidFill>
                <a:effectLst>
                  <a:outerShdw blurRad="38100" dist="19050" dir="2700000" algn="tl" rotWithShape="0">
                    <a:schemeClr val="dk1">
                      <a:alpha val="40000"/>
                    </a:schemeClr>
                  </a:outerShdw>
                </a:effectLst>
                <a:sym typeface="+mn-ea"/>
              </a:rPr>
              <a:t>использование устаревшей статистики</a:t>
            </a:r>
            <a:endParaRPr lang="en-US" altLang="en-US" sz="1600">
              <a:solidFill>
                <a:schemeClr val="tx1"/>
              </a:solidFill>
              <a:effectLst>
                <a:outerShdw blurRad="38100" dist="19050" dir="2700000" algn="tl" rotWithShape="0">
                  <a:schemeClr val="dk1">
                    <a:alpha val="40000"/>
                  </a:schemeClr>
                </a:outerShdw>
              </a:effectLst>
              <a:sym typeface="+mn-ea"/>
            </a:endParaRPr>
          </a:p>
        </p:txBody>
      </p:sp>
      <p:sp>
        <p:nvSpPr>
          <p:cNvPr id="5" name="Text Placeholder 4"/>
          <p:cNvSpPr>
            <a:spLocks noGrp="1"/>
          </p:cNvSpPr>
          <p:nvPr>
            <p:ph type="body" sz="quarter" idx="18"/>
          </p:nvPr>
        </p:nvSpPr>
        <p:spPr>
          <a:xfrm>
            <a:off x="5589270" y="3648075"/>
            <a:ext cx="5382895" cy="2287905"/>
          </a:xfrm>
        </p:spPr>
        <p:txBody>
          <a:bodyPr>
            <a:normAutofit/>
          </a:bodyPr>
          <a:lstStyle/>
          <a:p>
            <a:r>
              <a:rPr lang="en-US" sz="2400" dirty="0" err="1">
                <a:solidFill>
                  <a:schemeClr val="accent1"/>
                </a:solidFill>
                <a:effectLst>
                  <a:outerShdw blurRad="38100" dist="25400" dir="5400000" algn="ctr" rotWithShape="0">
                    <a:srgbClr val="6E747A">
                      <a:alpha val="43000"/>
                    </a:srgbClr>
                  </a:outerShdw>
                </a:effectLst>
                <a:sym typeface="+mn-ea"/>
              </a:rPr>
              <a:t>Неточность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может</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быть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очень</a:t>
            </a:r>
            <a:r>
              <a:rPr lang="en-US" sz="2400" dirty="0">
                <a:solidFill>
                  <a:schemeClr val="accent1"/>
                </a:solidFill>
                <a:effectLst>
                  <a:outerShdw blurRad="38100" dist="25400" dir="5400000" algn="ctr" rotWithShape="0">
                    <a:srgbClr val="6E747A">
                      <a:alpha val="43000"/>
                    </a:srgbClr>
                  </a:outerShdw>
                </a:effectLst>
                <a:sym typeface="+mn-ea"/>
              </a:rPr>
              <a:t> </a:t>
            </a:r>
            <a:r>
              <a:rPr lang="en-US" sz="2400" dirty="0" err="1">
                <a:solidFill>
                  <a:schemeClr val="accent1"/>
                </a:solidFill>
                <a:effectLst>
                  <a:outerShdw blurRad="38100" dist="25400" dir="5400000" algn="ctr" rotWithShape="0">
                    <a:srgbClr val="6E747A">
                      <a:alpha val="43000"/>
                    </a:srgbClr>
                  </a:outerShdw>
                </a:effectLst>
                <a:sym typeface="+mn-ea"/>
              </a:rPr>
              <a:t>большой</a:t>
            </a:r>
            <a:r>
              <a:rPr lang="en-US" sz="2400" dirty="0">
                <a:solidFill>
                  <a:schemeClr val="accent1"/>
                </a:solidFill>
                <a:effectLst>
                  <a:outerShdw blurRad="38100" dist="25400" dir="5400000" algn="ctr" rotWithShape="0">
                    <a:srgbClr val="6E747A">
                      <a:alpha val="43000"/>
                    </a:srgbClr>
                  </a:outerShdw>
                </a:effectLst>
                <a:sym typeface="+mn-ea"/>
              </a:rPr>
              <a:t>, а </a:t>
            </a:r>
            <a:r>
              <a:rPr lang="en-US" sz="2400" dirty="0" err="1">
                <a:solidFill>
                  <a:schemeClr val="accent1"/>
                </a:solidFill>
                <a:effectLst>
                  <a:outerShdw blurRad="38100" dist="25400" dir="5400000" algn="ctr" rotWithShape="0">
                    <a:srgbClr val="6E747A">
                      <a:alpha val="43000"/>
                    </a:srgbClr>
                  </a:outerShdw>
                </a:effectLst>
                <a:sym typeface="+mn-ea"/>
              </a:rPr>
              <a:t>последствия</a:t>
            </a:r>
            <a:r>
              <a:rPr lang="ru-RU" sz="2400" dirty="0">
                <a:solidFill>
                  <a:schemeClr val="accent1"/>
                </a:solidFill>
                <a:effectLst>
                  <a:outerShdw blurRad="38100" dist="25400" dir="5400000" algn="ctr" rotWithShape="0">
                    <a:srgbClr val="6E747A">
                      <a:alpha val="43000"/>
                    </a:srgbClr>
                  </a:outerShdw>
                </a:effectLst>
                <a:sym typeface="+mn-ea"/>
              </a:rPr>
              <a:t> –</a:t>
            </a:r>
            <a:r>
              <a:rPr lang="en-US" sz="2400" dirty="0">
                <a:solidFill>
                  <a:schemeClr val="accent1"/>
                </a:solidFill>
                <a:effectLst>
                  <a:outerShdw blurRad="38100" dist="25400" dir="5400000" algn="ctr" rotWithShape="0">
                    <a:srgbClr val="6E747A">
                      <a:alpha val="43000"/>
                    </a:srgbClr>
                  </a:outerShdw>
                </a:effectLst>
                <a:sym typeface="+mn-ea"/>
              </a:rPr>
              <a:t> </a:t>
            </a:r>
            <a:r>
              <a:rPr lang="ru-RU" sz="2400" dirty="0">
                <a:solidFill>
                  <a:schemeClr val="accent1"/>
                </a:solidFill>
                <a:effectLst>
                  <a:outerShdw blurRad="38100" dist="25400" dir="5400000" algn="ctr" rotWithShape="0">
                    <a:srgbClr val="6E747A">
                      <a:alpha val="43000"/>
                    </a:srgbClr>
                  </a:outerShdw>
                </a:effectLst>
                <a:sym typeface="+mn-ea"/>
              </a:rPr>
              <a:t>серьезными</a:t>
            </a:r>
            <a:endParaRPr lang="en-US" sz="2400" dirty="0">
              <a:solidFill>
                <a:schemeClr val="accent1"/>
              </a:solidFill>
              <a:effectLst>
                <a:outerShdw blurRad="38100" dist="25400" dir="5400000" algn="ctr" rotWithShape="0">
                  <a:srgbClr val="6E747A">
                    <a:alpha val="43000"/>
                  </a:srgbClr>
                </a:outerShdw>
              </a:effectLst>
              <a:sym typeface="+mn-ea"/>
            </a:endParaRPr>
          </a:p>
        </p:txBody>
      </p:sp>
      <p:sp>
        <p:nvSpPr>
          <p:cNvPr id="9" name="Text Box 8"/>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Возможные решения</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1312545" y="6265545"/>
            <a:ext cx="3905885"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Основная проблема оптимизатора</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4" name="Номер слайда 3"/>
          <p:cNvSpPr>
            <a:spLocks noGrp="1"/>
          </p:cNvSpPr>
          <p:nvPr>
            <p:ph type="sldNum" sz="quarter" idx="12"/>
          </p:nvPr>
        </p:nvSpPr>
        <p:spPr/>
        <p:txBody>
          <a:bodyPr/>
          <a:lstStyle/>
          <a:p>
            <a:fld id="{5922A24C-CA15-4196-882E-E2BB53882FD2}" type="slidenum">
              <a:rPr lang="ru-RU" smtClean="0"/>
            </a:fld>
            <a:endParaRPr lang="ru-RU"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nchor="ctr" anchorCtr="0"/>
          <a:lstStyle/>
          <a:p>
            <a:r>
              <a:rPr lang="en-US" altLang="en-US" sz="4800"/>
              <a:t>О решениях</a:t>
            </a:r>
            <a:endParaRPr lang="en-US" altLang="en-US" sz="4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a:xfrm>
            <a:off x="493776" y="283464"/>
            <a:ext cx="10074595" cy="390078"/>
          </a:xfrm>
        </p:spPr>
        <p:txBody>
          <a:bodyPr/>
          <a:lstStyle/>
          <a:p>
            <a:r>
              <a:rPr lang="en-US" altLang="en-US" dirty="0" err="1">
                <a:solidFill>
                  <a:srgbClr val="E66F18"/>
                </a:solidFill>
                <a:sym typeface="+mn-ea"/>
              </a:rPr>
              <a:t>Решения</a:t>
            </a:r>
            <a:r>
              <a:rPr lang="en-US" altLang="en-US" dirty="0">
                <a:solidFill>
                  <a:srgbClr val="E66F18"/>
                </a:solidFill>
                <a:sym typeface="+mn-ea"/>
              </a:rPr>
              <a:t> </a:t>
            </a:r>
            <a:r>
              <a:rPr lang="en-US" altLang="en-US" dirty="0" err="1">
                <a:solidFill>
                  <a:srgbClr val="E66F18"/>
                </a:solidFill>
                <a:sym typeface="+mn-ea"/>
              </a:rPr>
              <a:t>от</a:t>
            </a:r>
            <a:r>
              <a:rPr lang="en-US" altLang="en-US" dirty="0">
                <a:solidFill>
                  <a:srgbClr val="E66F18"/>
                </a:solidFill>
                <a:sym typeface="+mn-ea"/>
              </a:rPr>
              <a:t> PostgreSQL</a:t>
            </a:r>
            <a:endParaRPr lang="en-US" altLang="en-US" dirty="0">
              <a:solidFill>
                <a:srgbClr val="E66F18"/>
              </a:solidFill>
              <a:sym typeface="+mn-ea"/>
            </a:endParaRPr>
          </a:p>
        </p:txBody>
      </p:sp>
      <p:pic>
        <p:nvPicPr>
          <p:cNvPr id="11" name="Picture 10"/>
          <p:cNvPicPr>
            <a:picLocks noChangeAspect="1"/>
          </p:cNvPicPr>
          <p:nvPr/>
        </p:nvPicPr>
        <p:blipFill>
          <a:blip r:embed="rId1"/>
          <a:stretch>
            <a:fillRect/>
          </a:stretch>
        </p:blipFill>
        <p:spPr>
          <a:xfrm>
            <a:off x="4520565" y="2413635"/>
            <a:ext cx="1856105" cy="1856105"/>
          </a:xfrm>
          <a:prstGeom prst="rect">
            <a:avLst/>
          </a:prstGeom>
        </p:spPr>
      </p:pic>
      <p:grpSp>
        <p:nvGrpSpPr>
          <p:cNvPr id="23" name="Group 22"/>
          <p:cNvGrpSpPr/>
          <p:nvPr/>
        </p:nvGrpSpPr>
        <p:grpSpPr>
          <a:xfrm>
            <a:off x="2514023" y="1402985"/>
            <a:ext cx="2687262" cy="862695"/>
            <a:chOff x="2412" y="3638"/>
            <a:chExt cx="3021" cy="924"/>
          </a:xfrm>
        </p:grpSpPr>
        <p:sp>
          <p:nvSpPr>
            <p:cNvPr id="13" name="Oval Callout 12"/>
            <p:cNvSpPr/>
            <p:nvPr/>
          </p:nvSpPr>
          <p:spPr>
            <a:xfrm>
              <a:off x="2412" y="3638"/>
              <a:ext cx="3021" cy="924"/>
            </a:xfrm>
            <a:prstGeom prst="wedgeEllipseCallout">
              <a:avLst>
                <a:gd name="adj1" fmla="val 44632"/>
                <a:gd name="adj2" fmla="val 63664"/>
              </a:avLst>
            </a:prstGeom>
            <a:solidFill>
              <a:srgbClr val="FEC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18"/>
            <p:cNvSpPr txBox="1"/>
            <p:nvPr/>
          </p:nvSpPr>
          <p:spPr>
            <a:xfrm>
              <a:off x="2594" y="3704"/>
              <a:ext cx="2554" cy="790"/>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t>Указать функциональные зависимости</a:t>
              </a:r>
              <a:endPar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grpSp>
      <p:grpSp>
        <p:nvGrpSpPr>
          <p:cNvPr id="30" name="Group 29"/>
          <p:cNvGrpSpPr/>
          <p:nvPr/>
        </p:nvGrpSpPr>
        <p:grpSpPr>
          <a:xfrm>
            <a:off x="784860" y="2911475"/>
            <a:ext cx="3194050" cy="862567"/>
            <a:chOff x="2412" y="3638"/>
            <a:chExt cx="3021" cy="924"/>
          </a:xfrm>
        </p:grpSpPr>
        <p:sp>
          <p:nvSpPr>
            <p:cNvPr id="31" name="Oval Callout 30"/>
            <p:cNvSpPr/>
            <p:nvPr/>
          </p:nvSpPr>
          <p:spPr>
            <a:xfrm>
              <a:off x="2412" y="3638"/>
              <a:ext cx="3021" cy="924"/>
            </a:xfrm>
            <a:prstGeom prst="wedgeEllipseCallout">
              <a:avLst>
                <a:gd name="adj1" fmla="val 62216"/>
                <a:gd name="adj2" fmla="val 6351"/>
              </a:avLst>
            </a:prstGeom>
            <a:solidFill>
              <a:srgbClr val="FEC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Box 31"/>
            <p:cNvSpPr txBox="1"/>
            <p:nvPr/>
          </p:nvSpPr>
          <p:spPr>
            <a:xfrm>
              <a:off x="2561" y="3704"/>
              <a:ext cx="2554" cy="790"/>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t>Указать число уникальных комбинаций значений в столбцах</a:t>
              </a:r>
              <a:endPar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grpSp>
      <p:grpSp>
        <p:nvGrpSpPr>
          <p:cNvPr id="33" name="Group 32"/>
          <p:cNvGrpSpPr/>
          <p:nvPr/>
        </p:nvGrpSpPr>
        <p:grpSpPr>
          <a:xfrm>
            <a:off x="1385625" y="4269461"/>
            <a:ext cx="3194050" cy="862567"/>
            <a:chOff x="2561" y="3452"/>
            <a:chExt cx="3021" cy="924"/>
          </a:xfrm>
        </p:grpSpPr>
        <p:sp>
          <p:nvSpPr>
            <p:cNvPr id="34" name="Oval Callout 33"/>
            <p:cNvSpPr/>
            <p:nvPr/>
          </p:nvSpPr>
          <p:spPr>
            <a:xfrm>
              <a:off x="2561" y="3452"/>
              <a:ext cx="3021" cy="924"/>
            </a:xfrm>
            <a:prstGeom prst="wedgeEllipseCallout">
              <a:avLst>
                <a:gd name="adj1" fmla="val 48330"/>
                <a:gd name="adj2" fmla="val -61999"/>
              </a:avLst>
            </a:prstGeom>
            <a:solidFill>
              <a:srgbClr val="FEC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34"/>
            <p:cNvSpPr txBox="1"/>
            <p:nvPr/>
          </p:nvSpPr>
          <p:spPr>
            <a:xfrm>
              <a:off x="2747" y="3519"/>
              <a:ext cx="2554" cy="790"/>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t>Указать список </a:t>
              </a:r>
              <a:b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br>
              <a: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t>наиболее частых комбинаций значений</a:t>
              </a:r>
              <a:endPar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grpSp>
      <p:grpSp>
        <p:nvGrpSpPr>
          <p:cNvPr id="38" name="Group 37"/>
          <p:cNvGrpSpPr/>
          <p:nvPr/>
        </p:nvGrpSpPr>
        <p:grpSpPr>
          <a:xfrm>
            <a:off x="5532813" y="1339485"/>
            <a:ext cx="2687262" cy="862695"/>
            <a:chOff x="2412" y="3638"/>
            <a:chExt cx="3021" cy="924"/>
          </a:xfrm>
        </p:grpSpPr>
        <p:sp>
          <p:nvSpPr>
            <p:cNvPr id="39" name="Oval Callout 38"/>
            <p:cNvSpPr/>
            <p:nvPr/>
          </p:nvSpPr>
          <p:spPr>
            <a:xfrm>
              <a:off x="2412" y="3638"/>
              <a:ext cx="3021" cy="924"/>
            </a:xfrm>
            <a:prstGeom prst="wedgeEllipseCallout">
              <a:avLst>
                <a:gd name="adj1" fmla="val -40266"/>
                <a:gd name="adj2" fmla="val 67003"/>
              </a:avLst>
            </a:prstGeom>
            <a:solidFill>
              <a:srgbClr val="FEC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Box 39"/>
            <p:cNvSpPr txBox="1"/>
            <p:nvPr/>
          </p:nvSpPr>
          <p:spPr>
            <a:xfrm>
              <a:off x="2585" y="3867"/>
              <a:ext cx="2554" cy="559"/>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t>Указать статистику по выражениям</a:t>
              </a:r>
              <a:endPar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grpSp>
      <p:grpSp>
        <p:nvGrpSpPr>
          <p:cNvPr id="41" name="Group 40"/>
          <p:cNvGrpSpPr/>
          <p:nvPr/>
        </p:nvGrpSpPr>
        <p:grpSpPr>
          <a:xfrm>
            <a:off x="4354723" y="4887095"/>
            <a:ext cx="3194050" cy="862567"/>
            <a:chOff x="2514" y="3079"/>
            <a:chExt cx="3021" cy="924"/>
          </a:xfrm>
        </p:grpSpPr>
        <p:sp>
          <p:nvSpPr>
            <p:cNvPr id="42" name="Oval Callout 41"/>
            <p:cNvSpPr/>
            <p:nvPr/>
          </p:nvSpPr>
          <p:spPr>
            <a:xfrm>
              <a:off x="2514" y="3079"/>
              <a:ext cx="3021" cy="924"/>
            </a:xfrm>
            <a:prstGeom prst="wedgeEllipseCallout">
              <a:avLst>
                <a:gd name="adj1" fmla="val -15349"/>
                <a:gd name="adj2" fmla="val -91487"/>
              </a:avLst>
            </a:prstGeom>
            <a:solidFill>
              <a:srgbClr val="FEC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42"/>
            <p:cNvSpPr txBox="1"/>
            <p:nvPr/>
          </p:nvSpPr>
          <p:spPr>
            <a:xfrm>
              <a:off x="2784" y="3261"/>
              <a:ext cx="2554" cy="559"/>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t>Указать статистику индекса по выражению</a:t>
              </a:r>
              <a:endPar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grpSp>
      <p:sp>
        <p:nvSpPr>
          <p:cNvPr id="44" name="Text Box 43"/>
          <p:cNvSpPr txBox="1"/>
          <p:nvPr/>
        </p:nvSpPr>
        <p:spPr>
          <a:xfrm>
            <a:off x="4639945" y="3955415"/>
            <a:ext cx="1526540" cy="521970"/>
          </a:xfrm>
          <a:prstGeom prst="rect">
            <a:avLst/>
          </a:prstGeom>
          <a:solidFill>
            <a:srgbClr val="FFC000"/>
          </a:solid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t>Расширенная статистика</a:t>
            </a:r>
            <a:endPar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grpSp>
        <p:nvGrpSpPr>
          <p:cNvPr id="50" name="Group 49"/>
          <p:cNvGrpSpPr/>
          <p:nvPr/>
        </p:nvGrpSpPr>
        <p:grpSpPr>
          <a:xfrm>
            <a:off x="8679180" y="2512695"/>
            <a:ext cx="1974850" cy="2589530"/>
            <a:chOff x="12872" y="4584"/>
            <a:chExt cx="3110" cy="4078"/>
          </a:xfrm>
        </p:grpSpPr>
        <p:pic>
          <p:nvPicPr>
            <p:cNvPr id="48" name="Picture 47"/>
            <p:cNvPicPr>
              <a:picLocks noChangeAspect="1"/>
            </p:cNvPicPr>
            <p:nvPr/>
          </p:nvPicPr>
          <p:blipFill>
            <a:blip r:embed="rId2"/>
            <a:srcRect l="20642" t="21443" r="21346" b="24098"/>
            <a:stretch>
              <a:fillRect/>
            </a:stretch>
          </p:blipFill>
          <p:spPr>
            <a:xfrm>
              <a:off x="12872" y="4584"/>
              <a:ext cx="3110" cy="3094"/>
            </a:xfrm>
            <a:prstGeom prst="rect">
              <a:avLst/>
            </a:prstGeom>
          </p:spPr>
        </p:pic>
        <p:sp>
          <p:nvSpPr>
            <p:cNvPr id="49" name="Text Box 48"/>
            <p:cNvSpPr txBox="1"/>
            <p:nvPr/>
          </p:nvSpPr>
          <p:spPr>
            <a:xfrm>
              <a:off x="13055" y="7501"/>
              <a:ext cx="2745" cy="1161"/>
            </a:xfrm>
            <a:prstGeom prst="rect">
              <a:avLst/>
            </a:prstGeom>
            <a:solidFill>
              <a:srgbClr val="FFC000"/>
            </a:solid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t>Генетический алгоритм</a:t>
              </a:r>
              <a:endPar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t>GEQO</a:t>
              </a:r>
              <a:endPar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grpSp>
      <p:sp>
        <p:nvSpPr>
          <p:cNvPr id="9" name="Text Box 8"/>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Возможные решения</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1312545" y="6265545"/>
            <a:ext cx="3905885"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Основная проблема оптимизатора</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2" name="Номер слайда 1"/>
          <p:cNvSpPr>
            <a:spLocks noGrp="1"/>
          </p:cNvSpPr>
          <p:nvPr>
            <p:ph type="sldNum" sz="quarter" idx="18"/>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a:xfrm>
            <a:off x="493776" y="283464"/>
            <a:ext cx="10074595" cy="390078"/>
          </a:xfrm>
        </p:spPr>
        <p:txBody>
          <a:bodyPr/>
          <a:lstStyle/>
          <a:p>
            <a:r>
              <a:rPr lang="en-US" altLang="en-US" dirty="0">
                <a:solidFill>
                  <a:srgbClr val="E66F18"/>
                </a:solidFill>
                <a:sym typeface="+mn-ea"/>
              </a:rPr>
              <a:t>О GEQO</a:t>
            </a:r>
            <a:endParaRPr lang="en-US" altLang="en-US" dirty="0">
              <a:solidFill>
                <a:srgbClr val="E66F18"/>
              </a:solidFill>
              <a:sym typeface="+mn-ea"/>
            </a:endParaRPr>
          </a:p>
        </p:txBody>
      </p:sp>
      <p:grpSp>
        <p:nvGrpSpPr>
          <p:cNvPr id="50" name="Group 49"/>
          <p:cNvGrpSpPr/>
          <p:nvPr/>
        </p:nvGrpSpPr>
        <p:grpSpPr>
          <a:xfrm>
            <a:off x="8762059" y="3468688"/>
            <a:ext cx="2150220" cy="2364528"/>
            <a:chOff x="12872" y="4584"/>
            <a:chExt cx="3110" cy="4078"/>
          </a:xfrm>
        </p:grpSpPr>
        <p:pic>
          <p:nvPicPr>
            <p:cNvPr id="48" name="Picture 47"/>
            <p:cNvPicPr>
              <a:picLocks noChangeAspect="1"/>
            </p:cNvPicPr>
            <p:nvPr/>
          </p:nvPicPr>
          <p:blipFill>
            <a:blip r:embed="rId1"/>
            <a:srcRect l="20642" t="21443" r="21346" b="24098"/>
            <a:stretch>
              <a:fillRect/>
            </a:stretch>
          </p:blipFill>
          <p:spPr>
            <a:xfrm>
              <a:off x="12872" y="4584"/>
              <a:ext cx="3110" cy="3094"/>
            </a:xfrm>
            <a:prstGeom prst="rect">
              <a:avLst/>
            </a:prstGeom>
          </p:spPr>
        </p:pic>
        <p:sp>
          <p:nvSpPr>
            <p:cNvPr id="49" name="Text Box 48"/>
            <p:cNvSpPr txBox="1"/>
            <p:nvPr/>
          </p:nvSpPr>
          <p:spPr>
            <a:xfrm>
              <a:off x="13055" y="7501"/>
              <a:ext cx="2745" cy="1161"/>
            </a:xfrm>
            <a:prstGeom prst="rect">
              <a:avLst/>
            </a:prstGeom>
            <a:solidFill>
              <a:srgbClr val="FFC000"/>
            </a:solid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t>Генетический алгоритм</a:t>
              </a:r>
              <a:endPar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rPr>
                <a:t>GEQO</a:t>
              </a:r>
              <a:endParaRPr lang="en-US" altLang="en-US" sz="14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grpSp>
      <p:sp>
        <p:nvSpPr>
          <p:cNvPr id="9" name="Text Box 8"/>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Возможные решения</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1312545" y="6265545"/>
            <a:ext cx="3905885"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Основная проблема оптимизатора</a:t>
            </a:r>
            <a:endParaRPr lang="en-US" altLang="en-US" sz="1600" noProof="0">
              <a:ln w="12700" cmpd="sng">
                <a:solidFill>
                  <a:srgbClr val="C00000"/>
                </a:solidFill>
                <a:prstDash val="solid"/>
              </a:ln>
              <a:solidFill>
                <a:srgbClr val="C00000"/>
              </a:solidFill>
              <a:effectLst/>
              <a:uLnTx/>
              <a:uFillTx/>
              <a:latin typeface="Cera CY"/>
              <a:sym typeface="+mn-ea"/>
            </a:endParaRPr>
          </a:p>
        </p:txBody>
      </p:sp>
      <p:pic>
        <p:nvPicPr>
          <p:cNvPr id="3" name="Picture 2"/>
          <p:cNvPicPr>
            <a:picLocks noChangeAspect="1"/>
          </p:cNvPicPr>
          <p:nvPr/>
        </p:nvPicPr>
        <p:blipFill>
          <a:blip r:embed="rId2"/>
          <a:stretch>
            <a:fillRect/>
          </a:stretch>
        </p:blipFill>
        <p:spPr>
          <a:xfrm>
            <a:off x="651641" y="1433932"/>
            <a:ext cx="5097517" cy="4509241"/>
          </a:xfrm>
          <a:prstGeom prst="rect">
            <a:avLst/>
          </a:prstGeom>
        </p:spPr>
      </p:pic>
      <p:sp>
        <p:nvSpPr>
          <p:cNvPr id="4" name="Text Box 3"/>
          <p:cNvSpPr txBox="1"/>
          <p:nvPr/>
        </p:nvSpPr>
        <p:spPr>
          <a:xfrm>
            <a:off x="765678" y="788497"/>
            <a:ext cx="4638675" cy="645160"/>
          </a:xfrm>
          <a:prstGeom prst="rect">
            <a:avLst/>
          </a:prstGeom>
          <a:noFill/>
        </p:spPr>
        <p:txBody>
          <a:bodyPr wrap="square" rtlCol="0" anchor="t">
            <a:spAutoFit/>
          </a:bodyPr>
          <a:lstStyle/>
          <a:p>
            <a:pPr algn="ctr"/>
            <a:r>
              <a:rPr lang="en-US" b="1" dirty="0" err="1">
                <a:solidFill>
                  <a:srgbClr val="FF8810"/>
                </a:solidFill>
              </a:rPr>
              <a:t>Познакомимся</a:t>
            </a:r>
            <a:r>
              <a:rPr lang="en-US" b="1" dirty="0">
                <a:solidFill>
                  <a:srgbClr val="FF8810"/>
                </a:solidFill>
              </a:rPr>
              <a:t> с GEQO за 20 </a:t>
            </a:r>
            <a:r>
              <a:rPr lang="en-US" b="1" dirty="0" err="1">
                <a:solidFill>
                  <a:srgbClr val="FF8810"/>
                </a:solidFill>
              </a:rPr>
              <a:t>минут</a:t>
            </a:r>
            <a:endParaRPr lang="en-US" b="1" dirty="0">
              <a:solidFill>
                <a:srgbClr val="FF8810"/>
              </a:solidFill>
            </a:endParaRPr>
          </a:p>
        </p:txBody>
      </p:sp>
      <p:pic>
        <p:nvPicPr>
          <p:cNvPr id="5" name="Picture 4"/>
          <p:cNvPicPr>
            <a:picLocks noChangeAspect="1"/>
          </p:cNvPicPr>
          <p:nvPr/>
        </p:nvPicPr>
        <p:blipFill>
          <a:blip r:embed="rId3"/>
          <a:stretch>
            <a:fillRect/>
          </a:stretch>
        </p:blipFill>
        <p:spPr>
          <a:xfrm>
            <a:off x="6109970" y="3384999"/>
            <a:ext cx="2536875" cy="2448217"/>
          </a:xfrm>
          <a:prstGeom prst="rect">
            <a:avLst/>
          </a:prstGeom>
        </p:spPr>
      </p:pic>
      <p:sp>
        <p:nvSpPr>
          <p:cNvPr id="2" name="Номер слайда 1"/>
          <p:cNvSpPr>
            <a:spLocks noGrp="1"/>
          </p:cNvSpPr>
          <p:nvPr>
            <p:ph type="sldNum" sz="quarter" idx="18"/>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a:xfrm>
            <a:off x="493776" y="283464"/>
            <a:ext cx="10074595" cy="390078"/>
          </a:xfrm>
        </p:spPr>
        <p:txBody>
          <a:bodyPr/>
          <a:lstStyle/>
          <a:p>
            <a:r>
              <a:rPr lang="en-US" altLang="en-US">
                <a:solidFill>
                  <a:srgbClr val="E66F18"/>
                </a:solidFill>
                <a:sym typeface="+mn-ea"/>
              </a:rPr>
              <a:t>Решения от PostgresPro Enterprise </a:t>
            </a:r>
            <a:endParaRPr lang="en-US" altLang="en-US">
              <a:solidFill>
                <a:srgbClr val="E66F18"/>
              </a:solidFill>
              <a:sym typeface="+mn-ea"/>
            </a:endParaRPr>
          </a:p>
        </p:txBody>
      </p:sp>
      <p:pic>
        <p:nvPicPr>
          <p:cNvPr id="7" name="Picture 6" descr="group-o conception solution1"/>
          <p:cNvPicPr>
            <a:picLocks noChangeAspect="1"/>
          </p:cNvPicPr>
          <p:nvPr/>
        </p:nvPicPr>
        <p:blipFill>
          <a:blip r:embed="rId1"/>
          <a:srcRect l="844" t="832" b="832"/>
          <a:stretch>
            <a:fillRect/>
          </a:stretch>
        </p:blipFill>
        <p:spPr>
          <a:xfrm>
            <a:off x="2529205" y="923290"/>
            <a:ext cx="4984750" cy="5012055"/>
          </a:xfrm>
          <a:prstGeom prst="rect">
            <a:avLst/>
          </a:prstGeom>
        </p:spPr>
      </p:pic>
      <p:sp>
        <p:nvSpPr>
          <p:cNvPr id="9" name="Text Box 8"/>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Как</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работает</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2039938" y="6265545"/>
            <a:ext cx="245110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rPr>
              <a:t>Возможные решения</a:t>
            </a: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2" name="Номер слайда 1"/>
          <p:cNvSpPr>
            <a:spLocks noGrp="1"/>
          </p:cNvSpPr>
          <p:nvPr>
            <p:ph type="sldNum" sz="quarter" idx="18"/>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a:xfrm>
            <a:off x="493776" y="283464"/>
            <a:ext cx="10074595" cy="390078"/>
          </a:xfrm>
        </p:spPr>
        <p:txBody>
          <a:bodyPr/>
          <a:lstStyle/>
          <a:p>
            <a:r>
              <a:rPr lang="en-US" altLang="en-US">
                <a:solidFill>
                  <a:srgbClr val="E66F18"/>
                </a:solidFill>
                <a:sym typeface="+mn-ea"/>
              </a:rPr>
              <a:t>Решения от PostgresPro Enterprise </a:t>
            </a:r>
            <a:endParaRPr lang="en-US" altLang="en-US">
              <a:solidFill>
                <a:srgbClr val="E66F18"/>
              </a:solidFill>
              <a:sym typeface="+mn-ea"/>
            </a:endParaRPr>
          </a:p>
        </p:txBody>
      </p:sp>
      <p:pic>
        <p:nvPicPr>
          <p:cNvPr id="7" name="Picture 6" descr="group-o conception solution1"/>
          <p:cNvPicPr>
            <a:picLocks noChangeAspect="1"/>
          </p:cNvPicPr>
          <p:nvPr/>
        </p:nvPicPr>
        <p:blipFill>
          <a:blip r:embed="rId1"/>
          <a:srcRect l="844" t="832" b="832"/>
          <a:stretch>
            <a:fillRect/>
          </a:stretch>
        </p:blipFill>
        <p:spPr>
          <a:xfrm>
            <a:off x="2529205" y="923290"/>
            <a:ext cx="4984750" cy="5012055"/>
          </a:xfrm>
          <a:prstGeom prst="rect">
            <a:avLst/>
          </a:prstGeom>
        </p:spPr>
      </p:pic>
      <p:sp>
        <p:nvSpPr>
          <p:cNvPr id="9" name="Text Box 8"/>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Как</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работает</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2039938" y="6265545"/>
            <a:ext cx="245110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rPr>
              <a:t>Возможные решения</a:t>
            </a: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2" name="Rectangular Callout 1"/>
          <p:cNvSpPr/>
          <p:nvPr/>
        </p:nvSpPr>
        <p:spPr>
          <a:xfrm>
            <a:off x="333375" y="1046480"/>
            <a:ext cx="2396490" cy="852805"/>
          </a:xfrm>
          <a:prstGeom prst="wedgeRectCallout">
            <a:avLst>
              <a:gd name="adj1" fmla="val 118241"/>
              <a:gd name="adj2" fmla="val 1574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a:t>требуется ручной анализ и поиск лучшего плана</a:t>
            </a:r>
            <a:endParaRPr lang="en-US" altLang="en-US" sz="1600"/>
          </a:p>
        </p:txBody>
      </p:sp>
      <p:sp>
        <p:nvSpPr>
          <p:cNvPr id="3" name="Rectangular Callout 2"/>
          <p:cNvSpPr/>
          <p:nvPr/>
        </p:nvSpPr>
        <p:spPr>
          <a:xfrm>
            <a:off x="7659370" y="1771015"/>
            <a:ext cx="3857625" cy="1179195"/>
          </a:xfrm>
          <a:prstGeom prst="wedgeRectCallout">
            <a:avLst>
              <a:gd name="adj1" fmla="val -95810"/>
              <a:gd name="adj2" fmla="val 1034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Font typeface="Arial" panose="02080604020202020204" pitchFamily="34" charset="0"/>
              <a:buNone/>
            </a:pPr>
            <a:r>
              <a:rPr lang="en-US" altLang="en-US" sz="1600"/>
              <a:t>в основе него используется алгоритм Machine Learning, который может ошибаться</a:t>
            </a:r>
            <a:endParaRPr lang="en-US" altLang="en-US" sz="1600"/>
          </a:p>
        </p:txBody>
      </p:sp>
      <p:sp>
        <p:nvSpPr>
          <p:cNvPr id="4" name="Rectangular Callout 3"/>
          <p:cNvSpPr/>
          <p:nvPr/>
        </p:nvSpPr>
        <p:spPr>
          <a:xfrm>
            <a:off x="7143115" y="5035550"/>
            <a:ext cx="2771140" cy="899795"/>
          </a:xfrm>
          <a:prstGeom prst="wedgeRectCallout">
            <a:avLst>
              <a:gd name="adj1" fmla="val -103159"/>
              <a:gd name="adj2" fmla="val -1145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a:t>только фиксирует найденное решение</a:t>
            </a:r>
            <a:endParaRPr lang="en-US" altLang="en-US" sz="1600"/>
          </a:p>
        </p:txBody>
      </p:sp>
      <p:sp>
        <p:nvSpPr>
          <p:cNvPr id="5" name="Номер слайда 4"/>
          <p:cNvSpPr>
            <a:spLocks noGrp="1"/>
          </p:cNvSpPr>
          <p:nvPr>
            <p:ph type="sldNum" sz="quarter" idx="18"/>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oup-o conception solution1"/>
          <p:cNvPicPr>
            <a:picLocks noChangeAspect="1"/>
          </p:cNvPicPr>
          <p:nvPr/>
        </p:nvPicPr>
        <p:blipFill>
          <a:blip r:embed="rId1"/>
          <a:srcRect l="844" t="832" b="832"/>
          <a:stretch>
            <a:fillRect/>
          </a:stretch>
        </p:blipFill>
        <p:spPr>
          <a:xfrm>
            <a:off x="2529205" y="923290"/>
            <a:ext cx="4984750" cy="5012055"/>
          </a:xfrm>
          <a:prstGeom prst="rect">
            <a:avLst/>
          </a:prstGeom>
        </p:spPr>
      </p:pic>
      <p:sp>
        <p:nvSpPr>
          <p:cNvPr id="8" name="Заголовок 1"/>
          <p:cNvSpPr>
            <a:spLocks noGrp="1"/>
          </p:cNvSpPr>
          <p:nvPr>
            <p:ph type="title"/>
          </p:nvPr>
        </p:nvSpPr>
        <p:spPr>
          <a:xfrm>
            <a:off x="449580" y="283210"/>
            <a:ext cx="11280140" cy="389890"/>
          </a:xfrm>
        </p:spPr>
        <p:txBody>
          <a:bodyPr/>
          <a:lstStyle/>
          <a:p>
            <a:pPr algn="l"/>
            <a:r>
              <a:rPr lang="en-US" altLang="en-US">
                <a:solidFill>
                  <a:srgbClr val="E66F18"/>
                </a:solidFill>
                <a:sym typeface="+mn-ea"/>
              </a:rPr>
              <a:t>Решения от PostgresPro Enterprise </a:t>
            </a:r>
            <a:endParaRPr lang="en-US" altLang="en-US">
              <a:solidFill>
                <a:srgbClr val="E66F18"/>
              </a:solidFill>
              <a:sym typeface="+mn-ea"/>
            </a:endParaRPr>
          </a:p>
        </p:txBody>
      </p:sp>
      <p:sp>
        <p:nvSpPr>
          <p:cNvPr id="3" name="Text Box 2"/>
          <p:cNvSpPr txBox="1"/>
          <p:nvPr/>
        </p:nvSpPr>
        <p:spPr>
          <a:xfrm>
            <a:off x="7345045" y="1124585"/>
            <a:ext cx="3131185" cy="1198880"/>
          </a:xfrm>
          <a:prstGeom prst="rect">
            <a:avLst/>
          </a:prstGeom>
          <a:noFill/>
        </p:spPr>
        <p:txBody>
          <a:bodyPr wrap="square" rtlCol="0">
            <a:spAutoFit/>
            <a:scene3d>
              <a:camera prst="orthographicFront"/>
              <a:lightRig rig="threePt" dir="t"/>
            </a:scene3d>
          </a:bodyPr>
          <a:lstStyle/>
          <a:p>
            <a:r>
              <a:rPr lang="en-US" altLang="en-US">
                <a:ln>
                  <a:solidFill>
                    <a:srgbClr val="E66F18"/>
                  </a:solidFill>
                </a:ln>
                <a:solidFill>
                  <a:schemeClr val="tx1"/>
                </a:solidFill>
                <a:effectLst>
                  <a:outerShdw blurRad="38100" dist="25400" dir="5400000" algn="ctr" rotWithShape="0">
                    <a:srgbClr val="6E747A">
                      <a:alpha val="43000"/>
                    </a:srgbClr>
                  </a:outerShdw>
                </a:effectLst>
              </a:rPr>
              <a:t>Технология перепланирования запроса в реальном времени</a:t>
            </a:r>
            <a:endParaRPr lang="en-US" altLang="en-US">
              <a:ln>
                <a:solidFill>
                  <a:srgbClr val="E66F18"/>
                </a:solidFill>
              </a:ln>
              <a:solidFill>
                <a:schemeClr val="tx1"/>
              </a:solidFill>
              <a:effectLst>
                <a:outerShdw blurRad="38100" dist="25400" dir="5400000" algn="ctr" rotWithShape="0">
                  <a:srgbClr val="6E747A">
                    <a:alpha val="43000"/>
                  </a:srgbClr>
                </a:outerShdw>
              </a:effectLst>
            </a:endParaRPr>
          </a:p>
        </p:txBody>
      </p:sp>
      <p:cxnSp>
        <p:nvCxnSpPr>
          <p:cNvPr id="4" name="Elbow Connector 3"/>
          <p:cNvCxnSpPr>
            <a:stCxn id="3" idx="1"/>
          </p:cNvCxnSpPr>
          <p:nvPr/>
        </p:nvCxnSpPr>
        <p:spPr>
          <a:xfrm rot="10800000" flipV="1">
            <a:off x="6821170" y="1724025"/>
            <a:ext cx="523875" cy="672465"/>
          </a:xfrm>
          <a:prstGeom prst="bentConnector2">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4404360" y="1124585"/>
            <a:ext cx="1235075" cy="368300"/>
          </a:xfrm>
          <a:prstGeom prst="rect">
            <a:avLst/>
          </a:prstGeom>
          <a:noFill/>
          <a:ln>
            <a:noFill/>
          </a:ln>
        </p:spPr>
        <p:txBody>
          <a:bodyPr wrap="square" rtlCol="0">
            <a:spAutoFit/>
            <a:scene3d>
              <a:camera prst="orthographicFront"/>
              <a:lightRig rig="threePt" dir="t"/>
            </a:scene3d>
          </a:bodyPr>
          <a:lstStyle/>
          <a:p>
            <a:pPr algn="ctr"/>
            <a:r>
              <a:rPr lang="en-US" altLang="en-US" b="1">
                <a:solidFill>
                  <a:schemeClr val="bg2"/>
                </a:solidFill>
                <a:effectLst>
                  <a:outerShdw blurRad="38100" dist="25400" dir="5400000" algn="ctr" rotWithShape="0">
                    <a:srgbClr val="6E747A">
                      <a:alpha val="43000"/>
                    </a:srgbClr>
                  </a:outerShdw>
                </a:effectLst>
              </a:rPr>
              <a:t>REPLAN</a:t>
            </a:r>
            <a:endParaRPr lang="en-US" altLang="en-US" b="1">
              <a:solidFill>
                <a:schemeClr val="bg2"/>
              </a:solidFill>
              <a:effectLst>
                <a:outerShdw blurRad="38100" dist="25400" dir="5400000" algn="ctr" rotWithShape="0">
                  <a:srgbClr val="6E747A">
                    <a:alpha val="43000"/>
                  </a:srgbClr>
                </a:outerShdw>
              </a:effectLst>
            </a:endParaRPr>
          </a:p>
        </p:txBody>
      </p:sp>
      <p:sp>
        <p:nvSpPr>
          <p:cNvPr id="2" name="Text Box 1"/>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Как</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работает</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1" name="Text Box 10"/>
          <p:cNvSpPr txBox="1"/>
          <p:nvPr/>
        </p:nvSpPr>
        <p:spPr>
          <a:xfrm>
            <a:off x="2039938" y="6265545"/>
            <a:ext cx="245110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rPr>
              <a:t>Возможные решения</a:t>
            </a: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6" name="Text Box 5"/>
          <p:cNvSpPr txBox="1"/>
          <p:nvPr/>
        </p:nvSpPr>
        <p:spPr>
          <a:xfrm>
            <a:off x="4404360" y="5455285"/>
            <a:ext cx="1235075" cy="368300"/>
          </a:xfrm>
          <a:prstGeom prst="rect">
            <a:avLst/>
          </a:prstGeom>
          <a:noFill/>
          <a:ln>
            <a:noFill/>
          </a:ln>
        </p:spPr>
        <p:txBody>
          <a:bodyPr wrap="square" rtlCol="0">
            <a:spAutoFit/>
            <a:scene3d>
              <a:camera prst="orthographicFront"/>
              <a:lightRig rig="threePt" dir="t"/>
            </a:scene3d>
          </a:bodyPr>
          <a:lstStyle/>
          <a:p>
            <a:pPr algn="ctr"/>
            <a:r>
              <a:rPr lang="en-US" altLang="en-US" b="1">
                <a:solidFill>
                  <a:schemeClr val="bg2"/>
                </a:solidFill>
                <a:effectLst>
                  <a:outerShdw blurRad="38100" dist="25400" dir="5400000" algn="ctr" rotWithShape="0">
                    <a:srgbClr val="6E747A">
                      <a:alpha val="43000"/>
                    </a:srgbClr>
                  </a:outerShdw>
                </a:effectLst>
              </a:rPr>
              <a:t>REPLAN</a:t>
            </a:r>
            <a:endParaRPr lang="en-US" altLang="en-US" b="1">
              <a:solidFill>
                <a:schemeClr val="bg2"/>
              </a:solidFill>
              <a:effectLst>
                <a:outerShdw blurRad="38100" dist="25400" dir="5400000" algn="ctr" rotWithShape="0">
                  <a:srgbClr val="6E747A">
                    <a:alpha val="43000"/>
                  </a:srgbClr>
                </a:outerShdw>
              </a:effectLst>
            </a:endParaRPr>
          </a:p>
        </p:txBody>
      </p:sp>
      <p:sp>
        <p:nvSpPr>
          <p:cNvPr id="9" name="Номер слайда 8"/>
          <p:cNvSpPr>
            <a:spLocks noGrp="1"/>
          </p:cNvSpPr>
          <p:nvPr>
            <p:ph type="sldNum" sz="quarter" idx="18"/>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nchor="ctr" anchorCtr="0"/>
          <a:lstStyle/>
          <a:p>
            <a:r>
              <a:rPr lang="en-US" altLang="en-US" sz="4800"/>
              <a:t>Об исходной проблеме </a:t>
            </a:r>
            <a:endParaRPr lang="en-US" altLang="en-US" sz="4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oup-o conception solution1"/>
          <p:cNvPicPr>
            <a:picLocks noChangeAspect="1"/>
          </p:cNvPicPr>
          <p:nvPr/>
        </p:nvPicPr>
        <p:blipFill>
          <a:blip r:embed="rId1"/>
          <a:srcRect l="844" t="832" b="832"/>
          <a:stretch>
            <a:fillRect/>
          </a:stretch>
        </p:blipFill>
        <p:spPr>
          <a:xfrm>
            <a:off x="2529205" y="923290"/>
            <a:ext cx="4984750" cy="5012055"/>
          </a:xfrm>
          <a:prstGeom prst="rect">
            <a:avLst/>
          </a:prstGeom>
        </p:spPr>
      </p:pic>
      <p:sp>
        <p:nvSpPr>
          <p:cNvPr id="8" name="Заголовок 1"/>
          <p:cNvSpPr>
            <a:spLocks noGrp="1"/>
          </p:cNvSpPr>
          <p:nvPr>
            <p:ph type="title"/>
          </p:nvPr>
        </p:nvSpPr>
        <p:spPr>
          <a:xfrm>
            <a:off x="449580" y="283210"/>
            <a:ext cx="11280140" cy="389890"/>
          </a:xfrm>
        </p:spPr>
        <p:txBody>
          <a:bodyPr/>
          <a:lstStyle/>
          <a:p>
            <a:pPr algn="l"/>
            <a:r>
              <a:rPr lang="en-US" altLang="en-US">
                <a:solidFill>
                  <a:srgbClr val="E66F18"/>
                </a:solidFill>
                <a:sym typeface="+mn-ea"/>
              </a:rPr>
              <a:t>Решения от PostgresPro Enterprise </a:t>
            </a:r>
            <a:endParaRPr lang="en-US" altLang="en-US">
              <a:solidFill>
                <a:srgbClr val="E66F18"/>
              </a:solidFill>
              <a:sym typeface="+mn-ea"/>
            </a:endParaRPr>
          </a:p>
        </p:txBody>
      </p:sp>
      <p:sp>
        <p:nvSpPr>
          <p:cNvPr id="3" name="Text Box 2"/>
          <p:cNvSpPr txBox="1"/>
          <p:nvPr/>
        </p:nvSpPr>
        <p:spPr>
          <a:xfrm>
            <a:off x="7345045" y="1124585"/>
            <a:ext cx="3131185" cy="1198880"/>
          </a:xfrm>
          <a:prstGeom prst="rect">
            <a:avLst/>
          </a:prstGeom>
          <a:noFill/>
        </p:spPr>
        <p:txBody>
          <a:bodyPr wrap="square" rtlCol="0">
            <a:spAutoFit/>
            <a:scene3d>
              <a:camera prst="orthographicFront"/>
              <a:lightRig rig="threePt" dir="t"/>
            </a:scene3d>
          </a:bodyPr>
          <a:lstStyle/>
          <a:p>
            <a:r>
              <a:rPr lang="en-US" altLang="en-US">
                <a:ln>
                  <a:solidFill>
                    <a:srgbClr val="E66F18"/>
                  </a:solidFill>
                </a:ln>
                <a:solidFill>
                  <a:schemeClr val="tx1"/>
                </a:solidFill>
                <a:effectLst>
                  <a:outerShdw blurRad="38100" dist="25400" dir="5400000" algn="ctr" rotWithShape="0">
                    <a:srgbClr val="6E747A">
                      <a:alpha val="43000"/>
                    </a:srgbClr>
                  </a:outerShdw>
                </a:effectLst>
              </a:rPr>
              <a:t>Технология перепланирования запроса в реальном времени</a:t>
            </a:r>
            <a:endParaRPr lang="en-US" altLang="en-US">
              <a:ln>
                <a:solidFill>
                  <a:srgbClr val="E66F18"/>
                </a:solidFill>
              </a:ln>
              <a:solidFill>
                <a:schemeClr val="tx1"/>
              </a:solidFill>
              <a:effectLst>
                <a:outerShdw blurRad="38100" dist="25400" dir="5400000" algn="ctr" rotWithShape="0">
                  <a:srgbClr val="6E747A">
                    <a:alpha val="43000"/>
                  </a:srgbClr>
                </a:outerShdw>
              </a:effectLst>
            </a:endParaRPr>
          </a:p>
        </p:txBody>
      </p:sp>
      <p:cxnSp>
        <p:nvCxnSpPr>
          <p:cNvPr id="4" name="Elbow Connector 3"/>
          <p:cNvCxnSpPr>
            <a:stCxn id="3" idx="1"/>
          </p:cNvCxnSpPr>
          <p:nvPr/>
        </p:nvCxnSpPr>
        <p:spPr>
          <a:xfrm rot="10800000" flipV="1">
            <a:off x="6821170" y="1724025"/>
            <a:ext cx="523875" cy="672465"/>
          </a:xfrm>
          <a:prstGeom prst="bentConnector2">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4404360" y="1124585"/>
            <a:ext cx="1235075" cy="368300"/>
          </a:xfrm>
          <a:prstGeom prst="rect">
            <a:avLst/>
          </a:prstGeom>
          <a:noFill/>
          <a:ln>
            <a:noFill/>
          </a:ln>
        </p:spPr>
        <p:txBody>
          <a:bodyPr wrap="square" rtlCol="0">
            <a:spAutoFit/>
            <a:scene3d>
              <a:camera prst="orthographicFront"/>
              <a:lightRig rig="threePt" dir="t"/>
            </a:scene3d>
          </a:bodyPr>
          <a:lstStyle/>
          <a:p>
            <a:pPr algn="ctr"/>
            <a:r>
              <a:rPr lang="en-US" altLang="en-US" b="1">
                <a:solidFill>
                  <a:schemeClr val="bg2"/>
                </a:solidFill>
                <a:effectLst>
                  <a:outerShdw blurRad="38100" dist="25400" dir="5400000" algn="ctr" rotWithShape="0">
                    <a:srgbClr val="6E747A">
                      <a:alpha val="43000"/>
                    </a:srgbClr>
                  </a:outerShdw>
                </a:effectLst>
              </a:rPr>
              <a:t>REPLAN</a:t>
            </a:r>
            <a:endParaRPr lang="en-US" altLang="en-US" b="1">
              <a:solidFill>
                <a:schemeClr val="bg2"/>
              </a:solidFill>
              <a:effectLst>
                <a:outerShdw blurRad="38100" dist="25400" dir="5400000" algn="ctr" rotWithShape="0">
                  <a:srgbClr val="6E747A">
                    <a:alpha val="43000"/>
                  </a:srgbClr>
                </a:outerShdw>
              </a:effectLst>
            </a:endParaRPr>
          </a:p>
        </p:txBody>
      </p:sp>
      <p:sp>
        <p:nvSpPr>
          <p:cNvPr id="2" name="Text Box 1"/>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Как</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работает</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1" name="Text Box 10"/>
          <p:cNvSpPr txBox="1"/>
          <p:nvPr/>
        </p:nvSpPr>
        <p:spPr>
          <a:xfrm>
            <a:off x="2039938" y="6265545"/>
            <a:ext cx="245110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rPr>
              <a:t>Возможные решения</a:t>
            </a: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6" name="Text Box 5"/>
          <p:cNvSpPr txBox="1"/>
          <p:nvPr/>
        </p:nvSpPr>
        <p:spPr>
          <a:xfrm>
            <a:off x="4404360" y="5455285"/>
            <a:ext cx="1235075" cy="368300"/>
          </a:xfrm>
          <a:prstGeom prst="rect">
            <a:avLst/>
          </a:prstGeom>
          <a:noFill/>
          <a:ln>
            <a:noFill/>
          </a:ln>
        </p:spPr>
        <p:txBody>
          <a:bodyPr wrap="square" rtlCol="0">
            <a:spAutoFit/>
            <a:scene3d>
              <a:camera prst="orthographicFront"/>
              <a:lightRig rig="threePt" dir="t"/>
            </a:scene3d>
          </a:bodyPr>
          <a:lstStyle/>
          <a:p>
            <a:pPr algn="ctr"/>
            <a:r>
              <a:rPr lang="en-US" altLang="en-US" b="1">
                <a:solidFill>
                  <a:schemeClr val="bg2"/>
                </a:solidFill>
                <a:effectLst>
                  <a:outerShdw blurRad="38100" dist="25400" dir="5400000" algn="ctr" rotWithShape="0">
                    <a:srgbClr val="6E747A">
                      <a:alpha val="43000"/>
                    </a:srgbClr>
                  </a:outerShdw>
                </a:effectLst>
              </a:rPr>
              <a:t>REPLAN</a:t>
            </a:r>
            <a:endParaRPr lang="en-US" altLang="en-US" b="1">
              <a:solidFill>
                <a:schemeClr val="bg2"/>
              </a:solidFill>
              <a:effectLst>
                <a:outerShdw blurRad="38100" dist="25400" dir="5400000" algn="ctr" rotWithShape="0">
                  <a:srgbClr val="6E747A">
                    <a:alpha val="43000"/>
                  </a:srgbClr>
                </a:outerShdw>
              </a:effectLst>
            </a:endParaRPr>
          </a:p>
        </p:txBody>
      </p:sp>
      <p:sp>
        <p:nvSpPr>
          <p:cNvPr id="9" name="Rectangular Callout 8"/>
          <p:cNvSpPr/>
          <p:nvPr/>
        </p:nvSpPr>
        <p:spPr>
          <a:xfrm>
            <a:off x="7607935" y="3373120"/>
            <a:ext cx="2277110" cy="1741805"/>
          </a:xfrm>
          <a:prstGeom prst="wedgeRectCallout">
            <a:avLst>
              <a:gd name="adj1" fmla="val -72448"/>
              <a:gd name="adj2" fmla="val 6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a:t>механизм</a:t>
            </a:r>
            <a:endParaRPr lang="en-US" altLang="en-US" sz="1600"/>
          </a:p>
          <a:p>
            <a:pPr algn="ctr"/>
            <a:r>
              <a:rPr lang="en-US" altLang="en-US" sz="1600"/>
              <a:t>перепланирования</a:t>
            </a:r>
            <a:endParaRPr lang="en-US" altLang="en-US" sz="1600"/>
          </a:p>
          <a:p>
            <a:pPr algn="ctr"/>
            <a:r>
              <a:rPr lang="en-US" altLang="en-US" sz="1600"/>
              <a:t>реализуется через</a:t>
            </a:r>
            <a:endParaRPr lang="en-US" altLang="en-US" sz="1600"/>
          </a:p>
          <a:p>
            <a:pPr algn="ctr"/>
            <a:r>
              <a:rPr lang="en-US" altLang="en-US" sz="1600"/>
              <a:t>сабтранзакции и триггер</a:t>
            </a:r>
            <a:endParaRPr lang="en-US" altLang="en-US" sz="1600"/>
          </a:p>
          <a:p>
            <a:pPr algn="ctr"/>
            <a:r>
              <a:rPr lang="en-US" altLang="en-US" sz="1600"/>
              <a:t>прерывания</a:t>
            </a:r>
            <a:endParaRPr lang="en-US" altLang="en-US" sz="1600"/>
          </a:p>
        </p:txBody>
      </p:sp>
      <p:sp>
        <p:nvSpPr>
          <p:cNvPr id="10" name="Номер слайда 9"/>
          <p:cNvSpPr>
            <a:spLocks noGrp="1"/>
          </p:cNvSpPr>
          <p:nvPr>
            <p:ph type="sldNum" sz="quarter" idx="18"/>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oup-o conception solution1"/>
          <p:cNvPicPr>
            <a:picLocks noChangeAspect="1"/>
          </p:cNvPicPr>
          <p:nvPr/>
        </p:nvPicPr>
        <p:blipFill>
          <a:blip r:embed="rId1"/>
          <a:srcRect l="844" t="832" b="832"/>
          <a:stretch>
            <a:fillRect/>
          </a:stretch>
        </p:blipFill>
        <p:spPr>
          <a:xfrm>
            <a:off x="2529205" y="923290"/>
            <a:ext cx="4984750" cy="5012055"/>
          </a:xfrm>
          <a:prstGeom prst="rect">
            <a:avLst/>
          </a:prstGeom>
        </p:spPr>
      </p:pic>
      <p:sp>
        <p:nvSpPr>
          <p:cNvPr id="8" name="Заголовок 1"/>
          <p:cNvSpPr>
            <a:spLocks noGrp="1"/>
          </p:cNvSpPr>
          <p:nvPr>
            <p:ph type="title"/>
          </p:nvPr>
        </p:nvSpPr>
        <p:spPr>
          <a:xfrm>
            <a:off x="449580" y="283210"/>
            <a:ext cx="11280140" cy="389890"/>
          </a:xfrm>
        </p:spPr>
        <p:txBody>
          <a:bodyPr/>
          <a:lstStyle/>
          <a:p>
            <a:pPr algn="l"/>
            <a:r>
              <a:rPr lang="en-US" altLang="en-US">
                <a:solidFill>
                  <a:srgbClr val="E66F18"/>
                </a:solidFill>
                <a:sym typeface="+mn-ea"/>
              </a:rPr>
              <a:t>Решения от PostgresPro Enterprise </a:t>
            </a:r>
            <a:endParaRPr lang="en-US" altLang="en-US">
              <a:solidFill>
                <a:srgbClr val="E66F18"/>
              </a:solidFill>
              <a:sym typeface="+mn-ea"/>
            </a:endParaRPr>
          </a:p>
        </p:txBody>
      </p:sp>
      <p:sp>
        <p:nvSpPr>
          <p:cNvPr id="3" name="Text Box 2"/>
          <p:cNvSpPr txBox="1"/>
          <p:nvPr/>
        </p:nvSpPr>
        <p:spPr>
          <a:xfrm>
            <a:off x="7345045" y="1124585"/>
            <a:ext cx="3131185" cy="1198880"/>
          </a:xfrm>
          <a:prstGeom prst="rect">
            <a:avLst/>
          </a:prstGeom>
          <a:noFill/>
        </p:spPr>
        <p:txBody>
          <a:bodyPr wrap="square" rtlCol="0">
            <a:spAutoFit/>
            <a:scene3d>
              <a:camera prst="orthographicFront"/>
              <a:lightRig rig="threePt" dir="t"/>
            </a:scene3d>
          </a:bodyPr>
          <a:lstStyle/>
          <a:p>
            <a:r>
              <a:rPr lang="en-US" altLang="en-US">
                <a:ln>
                  <a:solidFill>
                    <a:srgbClr val="E66F18"/>
                  </a:solidFill>
                </a:ln>
                <a:solidFill>
                  <a:schemeClr val="tx1"/>
                </a:solidFill>
                <a:effectLst>
                  <a:outerShdw blurRad="38100" dist="25400" dir="5400000" algn="ctr" rotWithShape="0">
                    <a:srgbClr val="6E747A">
                      <a:alpha val="43000"/>
                    </a:srgbClr>
                  </a:outerShdw>
                </a:effectLst>
              </a:rPr>
              <a:t>Технология перепланирования запроса в реальном времени</a:t>
            </a:r>
            <a:endParaRPr lang="en-US" altLang="en-US">
              <a:ln>
                <a:solidFill>
                  <a:srgbClr val="E66F18"/>
                </a:solidFill>
              </a:ln>
              <a:solidFill>
                <a:schemeClr val="tx1"/>
              </a:solidFill>
              <a:effectLst>
                <a:outerShdw blurRad="38100" dist="25400" dir="5400000" algn="ctr" rotWithShape="0">
                  <a:srgbClr val="6E747A">
                    <a:alpha val="43000"/>
                  </a:srgbClr>
                </a:outerShdw>
              </a:effectLst>
            </a:endParaRPr>
          </a:p>
        </p:txBody>
      </p:sp>
      <p:cxnSp>
        <p:nvCxnSpPr>
          <p:cNvPr id="4" name="Elbow Connector 3"/>
          <p:cNvCxnSpPr>
            <a:stCxn id="3" idx="1"/>
          </p:cNvCxnSpPr>
          <p:nvPr/>
        </p:nvCxnSpPr>
        <p:spPr>
          <a:xfrm rot="10800000" flipV="1">
            <a:off x="6821170" y="1724025"/>
            <a:ext cx="523875" cy="672465"/>
          </a:xfrm>
          <a:prstGeom prst="bentConnector2">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4404360" y="1124585"/>
            <a:ext cx="1235075" cy="368300"/>
          </a:xfrm>
          <a:prstGeom prst="rect">
            <a:avLst/>
          </a:prstGeom>
          <a:noFill/>
          <a:ln>
            <a:noFill/>
          </a:ln>
        </p:spPr>
        <p:txBody>
          <a:bodyPr wrap="square" rtlCol="0">
            <a:spAutoFit/>
            <a:scene3d>
              <a:camera prst="orthographicFront"/>
              <a:lightRig rig="threePt" dir="t"/>
            </a:scene3d>
          </a:bodyPr>
          <a:lstStyle/>
          <a:p>
            <a:pPr algn="ctr"/>
            <a:r>
              <a:rPr lang="en-US" altLang="en-US" b="1">
                <a:solidFill>
                  <a:schemeClr val="bg2"/>
                </a:solidFill>
                <a:effectLst>
                  <a:outerShdw blurRad="38100" dist="25400" dir="5400000" algn="ctr" rotWithShape="0">
                    <a:srgbClr val="6E747A">
                      <a:alpha val="43000"/>
                    </a:srgbClr>
                  </a:outerShdw>
                </a:effectLst>
              </a:rPr>
              <a:t>REPLAN</a:t>
            </a:r>
            <a:endParaRPr lang="en-US" altLang="en-US" b="1">
              <a:solidFill>
                <a:schemeClr val="bg2"/>
              </a:solidFill>
              <a:effectLst>
                <a:outerShdw blurRad="38100" dist="25400" dir="5400000" algn="ctr" rotWithShape="0">
                  <a:srgbClr val="6E747A">
                    <a:alpha val="43000"/>
                  </a:srgbClr>
                </a:outerShdw>
              </a:effectLst>
            </a:endParaRPr>
          </a:p>
        </p:txBody>
      </p:sp>
      <p:sp>
        <p:nvSpPr>
          <p:cNvPr id="2" name="Text Box 1"/>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Как</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работает</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1" name="Text Box 10"/>
          <p:cNvSpPr txBox="1"/>
          <p:nvPr/>
        </p:nvSpPr>
        <p:spPr>
          <a:xfrm>
            <a:off x="2039938" y="6265545"/>
            <a:ext cx="245110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rPr>
              <a:t>Возможные решения</a:t>
            </a: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6" name="Text Box 5"/>
          <p:cNvSpPr txBox="1"/>
          <p:nvPr/>
        </p:nvSpPr>
        <p:spPr>
          <a:xfrm>
            <a:off x="4404360" y="5455285"/>
            <a:ext cx="1235075" cy="368300"/>
          </a:xfrm>
          <a:prstGeom prst="rect">
            <a:avLst/>
          </a:prstGeom>
          <a:noFill/>
          <a:ln>
            <a:noFill/>
          </a:ln>
        </p:spPr>
        <p:txBody>
          <a:bodyPr wrap="square" rtlCol="0">
            <a:spAutoFit/>
            <a:scene3d>
              <a:camera prst="orthographicFront"/>
              <a:lightRig rig="threePt" dir="t"/>
            </a:scene3d>
          </a:bodyPr>
          <a:lstStyle/>
          <a:p>
            <a:pPr algn="ctr"/>
            <a:r>
              <a:rPr lang="en-US" altLang="en-US" b="1">
                <a:solidFill>
                  <a:schemeClr val="bg2"/>
                </a:solidFill>
                <a:effectLst>
                  <a:outerShdw blurRad="38100" dist="25400" dir="5400000" algn="ctr" rotWithShape="0">
                    <a:srgbClr val="6E747A">
                      <a:alpha val="43000"/>
                    </a:srgbClr>
                  </a:outerShdw>
                </a:effectLst>
              </a:rPr>
              <a:t>REPLAN</a:t>
            </a:r>
            <a:endParaRPr lang="en-US" altLang="en-US" b="1">
              <a:solidFill>
                <a:schemeClr val="bg2"/>
              </a:solidFill>
              <a:effectLst>
                <a:outerShdw blurRad="38100" dist="25400" dir="5400000" algn="ctr" rotWithShape="0">
                  <a:srgbClr val="6E747A">
                    <a:alpha val="43000"/>
                  </a:srgbClr>
                </a:outerShdw>
              </a:effectLst>
            </a:endParaRPr>
          </a:p>
        </p:txBody>
      </p:sp>
      <p:sp>
        <p:nvSpPr>
          <p:cNvPr id="9" name="Rectangular Callout 8"/>
          <p:cNvSpPr/>
          <p:nvPr/>
        </p:nvSpPr>
        <p:spPr>
          <a:xfrm>
            <a:off x="7607935" y="3373120"/>
            <a:ext cx="2277110" cy="1741805"/>
          </a:xfrm>
          <a:prstGeom prst="wedgeRectCallout">
            <a:avLst>
              <a:gd name="adj1" fmla="val -72448"/>
              <a:gd name="adj2" fmla="val 6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a:t>механизм</a:t>
            </a:r>
            <a:endParaRPr lang="en-US" altLang="en-US" sz="1600"/>
          </a:p>
          <a:p>
            <a:pPr algn="ctr"/>
            <a:r>
              <a:rPr lang="en-US" altLang="en-US" sz="1600"/>
              <a:t>перепланирования</a:t>
            </a:r>
            <a:endParaRPr lang="en-US" altLang="en-US" sz="1600"/>
          </a:p>
          <a:p>
            <a:pPr algn="ctr"/>
            <a:r>
              <a:rPr lang="en-US" altLang="en-US" sz="1600"/>
              <a:t>реализуется через</a:t>
            </a:r>
            <a:endParaRPr lang="en-US" altLang="en-US" sz="1600"/>
          </a:p>
          <a:p>
            <a:pPr algn="ctr"/>
            <a:r>
              <a:rPr lang="en-US" altLang="en-US" sz="1600"/>
              <a:t>сабтранзакции и триггер</a:t>
            </a:r>
            <a:endParaRPr lang="en-US" altLang="en-US" sz="1600"/>
          </a:p>
          <a:p>
            <a:pPr algn="ctr"/>
            <a:r>
              <a:rPr lang="en-US" altLang="en-US" sz="1600"/>
              <a:t>прерывания</a:t>
            </a:r>
            <a:endParaRPr lang="en-US" altLang="en-US" sz="1600"/>
          </a:p>
        </p:txBody>
      </p:sp>
      <p:sp>
        <p:nvSpPr>
          <p:cNvPr id="12" name="Rectangular Callout 11"/>
          <p:cNvSpPr/>
          <p:nvPr/>
        </p:nvSpPr>
        <p:spPr>
          <a:xfrm>
            <a:off x="252095" y="4420870"/>
            <a:ext cx="2277110" cy="1449070"/>
          </a:xfrm>
          <a:prstGeom prst="wedgeRectCallout">
            <a:avLst>
              <a:gd name="adj1" fmla="val 90674"/>
              <a:gd name="adj2" fmla="val -18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a:t>решение о возможном перепланировании принимает оптимизатор</a:t>
            </a:r>
            <a:endParaRPr lang="en-US" altLang="en-US" sz="1600"/>
          </a:p>
        </p:txBody>
      </p:sp>
      <p:sp>
        <p:nvSpPr>
          <p:cNvPr id="10" name="Номер слайда 9"/>
          <p:cNvSpPr>
            <a:spLocks noGrp="1"/>
          </p:cNvSpPr>
          <p:nvPr>
            <p:ph type="sldNum" sz="quarter" idx="18"/>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oup-o conception solution1"/>
          <p:cNvPicPr>
            <a:picLocks noChangeAspect="1"/>
          </p:cNvPicPr>
          <p:nvPr/>
        </p:nvPicPr>
        <p:blipFill>
          <a:blip r:embed="rId1"/>
          <a:srcRect l="844" t="832" b="832"/>
          <a:stretch>
            <a:fillRect/>
          </a:stretch>
        </p:blipFill>
        <p:spPr>
          <a:xfrm>
            <a:off x="2529205" y="923290"/>
            <a:ext cx="4984750" cy="5012055"/>
          </a:xfrm>
          <a:prstGeom prst="rect">
            <a:avLst/>
          </a:prstGeom>
        </p:spPr>
      </p:pic>
      <p:sp>
        <p:nvSpPr>
          <p:cNvPr id="8" name="Заголовок 1"/>
          <p:cNvSpPr>
            <a:spLocks noGrp="1"/>
          </p:cNvSpPr>
          <p:nvPr>
            <p:ph type="title"/>
          </p:nvPr>
        </p:nvSpPr>
        <p:spPr>
          <a:xfrm>
            <a:off x="449580" y="283210"/>
            <a:ext cx="11280140" cy="389890"/>
          </a:xfrm>
        </p:spPr>
        <p:txBody>
          <a:bodyPr/>
          <a:lstStyle/>
          <a:p>
            <a:pPr algn="l"/>
            <a:r>
              <a:rPr lang="en-US" altLang="en-US">
                <a:solidFill>
                  <a:srgbClr val="E66F18"/>
                </a:solidFill>
                <a:sym typeface="+mn-ea"/>
              </a:rPr>
              <a:t>Решения от PostgresPro Enterprise </a:t>
            </a:r>
            <a:endParaRPr lang="en-US" altLang="en-US">
              <a:solidFill>
                <a:srgbClr val="E66F18"/>
              </a:solidFill>
              <a:sym typeface="+mn-ea"/>
            </a:endParaRPr>
          </a:p>
        </p:txBody>
      </p:sp>
      <p:sp>
        <p:nvSpPr>
          <p:cNvPr id="3" name="Text Box 2"/>
          <p:cNvSpPr txBox="1"/>
          <p:nvPr/>
        </p:nvSpPr>
        <p:spPr>
          <a:xfrm>
            <a:off x="7345045" y="1124585"/>
            <a:ext cx="3131185" cy="1198880"/>
          </a:xfrm>
          <a:prstGeom prst="rect">
            <a:avLst/>
          </a:prstGeom>
          <a:noFill/>
        </p:spPr>
        <p:txBody>
          <a:bodyPr wrap="square" rtlCol="0">
            <a:spAutoFit/>
            <a:scene3d>
              <a:camera prst="orthographicFront"/>
              <a:lightRig rig="threePt" dir="t"/>
            </a:scene3d>
          </a:bodyPr>
          <a:lstStyle/>
          <a:p>
            <a:r>
              <a:rPr lang="en-US" altLang="en-US">
                <a:ln>
                  <a:solidFill>
                    <a:srgbClr val="E66F18"/>
                  </a:solidFill>
                </a:ln>
                <a:solidFill>
                  <a:schemeClr val="tx1"/>
                </a:solidFill>
                <a:effectLst>
                  <a:outerShdw blurRad="38100" dist="25400" dir="5400000" algn="ctr" rotWithShape="0">
                    <a:srgbClr val="6E747A">
                      <a:alpha val="43000"/>
                    </a:srgbClr>
                  </a:outerShdw>
                </a:effectLst>
              </a:rPr>
              <a:t>Технология перепланирования запроса в реальном времени</a:t>
            </a:r>
            <a:endParaRPr lang="en-US" altLang="en-US">
              <a:ln>
                <a:solidFill>
                  <a:srgbClr val="E66F18"/>
                </a:solidFill>
              </a:ln>
              <a:solidFill>
                <a:schemeClr val="tx1"/>
              </a:solidFill>
              <a:effectLst>
                <a:outerShdw blurRad="38100" dist="25400" dir="5400000" algn="ctr" rotWithShape="0">
                  <a:srgbClr val="6E747A">
                    <a:alpha val="43000"/>
                  </a:srgbClr>
                </a:outerShdw>
              </a:effectLst>
            </a:endParaRPr>
          </a:p>
        </p:txBody>
      </p:sp>
      <p:cxnSp>
        <p:nvCxnSpPr>
          <p:cNvPr id="4" name="Elbow Connector 3"/>
          <p:cNvCxnSpPr>
            <a:stCxn id="3" idx="1"/>
          </p:cNvCxnSpPr>
          <p:nvPr/>
        </p:nvCxnSpPr>
        <p:spPr>
          <a:xfrm rot="10800000" flipV="1">
            <a:off x="6821170" y="1724025"/>
            <a:ext cx="523875" cy="672465"/>
          </a:xfrm>
          <a:prstGeom prst="bentConnector2">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4404360" y="1124585"/>
            <a:ext cx="1235075" cy="368300"/>
          </a:xfrm>
          <a:prstGeom prst="rect">
            <a:avLst/>
          </a:prstGeom>
          <a:noFill/>
          <a:ln>
            <a:noFill/>
          </a:ln>
        </p:spPr>
        <p:txBody>
          <a:bodyPr wrap="square" rtlCol="0">
            <a:spAutoFit/>
            <a:scene3d>
              <a:camera prst="orthographicFront"/>
              <a:lightRig rig="threePt" dir="t"/>
            </a:scene3d>
          </a:bodyPr>
          <a:lstStyle/>
          <a:p>
            <a:pPr algn="ctr"/>
            <a:r>
              <a:rPr lang="en-US" altLang="en-US" b="1">
                <a:solidFill>
                  <a:schemeClr val="bg2"/>
                </a:solidFill>
                <a:effectLst>
                  <a:outerShdw blurRad="38100" dist="25400" dir="5400000" algn="ctr" rotWithShape="0">
                    <a:srgbClr val="6E747A">
                      <a:alpha val="43000"/>
                    </a:srgbClr>
                  </a:outerShdw>
                </a:effectLst>
              </a:rPr>
              <a:t>REPLAN</a:t>
            </a:r>
            <a:endParaRPr lang="en-US" altLang="en-US" b="1">
              <a:solidFill>
                <a:schemeClr val="bg2"/>
              </a:solidFill>
              <a:effectLst>
                <a:outerShdw blurRad="38100" dist="25400" dir="5400000" algn="ctr" rotWithShape="0">
                  <a:srgbClr val="6E747A">
                    <a:alpha val="43000"/>
                  </a:srgbClr>
                </a:outerShdw>
              </a:effectLst>
            </a:endParaRPr>
          </a:p>
        </p:txBody>
      </p:sp>
      <p:sp>
        <p:nvSpPr>
          <p:cNvPr id="2" name="Text Box 1"/>
          <p:cNvSpPr txBox="1"/>
          <p:nvPr/>
        </p:nvSpPr>
        <p:spPr>
          <a:xfrm>
            <a:off x="61099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Как</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работает</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1" name="Text Box 10"/>
          <p:cNvSpPr txBox="1"/>
          <p:nvPr/>
        </p:nvSpPr>
        <p:spPr>
          <a:xfrm>
            <a:off x="2039938" y="6265545"/>
            <a:ext cx="245110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rPr>
              <a:t>Возможные решения</a:t>
            </a: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6" name="Text Box 5"/>
          <p:cNvSpPr txBox="1"/>
          <p:nvPr/>
        </p:nvSpPr>
        <p:spPr>
          <a:xfrm>
            <a:off x="4404360" y="5455285"/>
            <a:ext cx="1235075" cy="368300"/>
          </a:xfrm>
          <a:prstGeom prst="rect">
            <a:avLst/>
          </a:prstGeom>
          <a:noFill/>
          <a:ln>
            <a:noFill/>
          </a:ln>
        </p:spPr>
        <p:txBody>
          <a:bodyPr wrap="square" rtlCol="0">
            <a:spAutoFit/>
            <a:scene3d>
              <a:camera prst="orthographicFront"/>
              <a:lightRig rig="threePt" dir="t"/>
            </a:scene3d>
          </a:bodyPr>
          <a:lstStyle/>
          <a:p>
            <a:pPr algn="ctr"/>
            <a:r>
              <a:rPr lang="en-US" altLang="en-US" b="1">
                <a:solidFill>
                  <a:schemeClr val="bg2"/>
                </a:solidFill>
                <a:effectLst>
                  <a:outerShdw blurRad="38100" dist="25400" dir="5400000" algn="ctr" rotWithShape="0">
                    <a:srgbClr val="6E747A">
                      <a:alpha val="43000"/>
                    </a:srgbClr>
                  </a:outerShdw>
                </a:effectLst>
              </a:rPr>
              <a:t>REPLAN</a:t>
            </a:r>
            <a:endParaRPr lang="en-US" altLang="en-US" b="1">
              <a:solidFill>
                <a:schemeClr val="bg2"/>
              </a:solidFill>
              <a:effectLst>
                <a:outerShdw blurRad="38100" dist="25400" dir="5400000" algn="ctr" rotWithShape="0">
                  <a:srgbClr val="6E747A">
                    <a:alpha val="43000"/>
                  </a:srgbClr>
                </a:outerShdw>
              </a:effectLst>
            </a:endParaRPr>
          </a:p>
        </p:txBody>
      </p:sp>
      <p:sp>
        <p:nvSpPr>
          <p:cNvPr id="9" name="Rectangular Callout 8"/>
          <p:cNvSpPr/>
          <p:nvPr/>
        </p:nvSpPr>
        <p:spPr>
          <a:xfrm>
            <a:off x="7607935" y="3373120"/>
            <a:ext cx="2277110" cy="1741805"/>
          </a:xfrm>
          <a:prstGeom prst="wedgeRectCallout">
            <a:avLst>
              <a:gd name="adj1" fmla="val -72448"/>
              <a:gd name="adj2" fmla="val 61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a:t>механизм</a:t>
            </a:r>
            <a:endParaRPr lang="en-US" altLang="en-US" sz="1600"/>
          </a:p>
          <a:p>
            <a:pPr algn="ctr"/>
            <a:r>
              <a:rPr lang="en-US" altLang="en-US" sz="1600"/>
              <a:t>перепланирования</a:t>
            </a:r>
            <a:endParaRPr lang="en-US" altLang="en-US" sz="1600"/>
          </a:p>
          <a:p>
            <a:pPr algn="ctr"/>
            <a:r>
              <a:rPr lang="en-US" altLang="en-US" sz="1600"/>
              <a:t>реализуется через</a:t>
            </a:r>
            <a:endParaRPr lang="en-US" altLang="en-US" sz="1600"/>
          </a:p>
          <a:p>
            <a:pPr algn="ctr"/>
            <a:r>
              <a:rPr lang="en-US" altLang="en-US" sz="1600"/>
              <a:t>сабтранзакции и триггер</a:t>
            </a:r>
            <a:endParaRPr lang="en-US" altLang="en-US" sz="1600"/>
          </a:p>
          <a:p>
            <a:pPr algn="ctr"/>
            <a:r>
              <a:rPr lang="en-US" altLang="en-US" sz="1600"/>
              <a:t>прерывания</a:t>
            </a:r>
            <a:endParaRPr lang="en-US" altLang="en-US" sz="1600"/>
          </a:p>
        </p:txBody>
      </p:sp>
      <p:sp>
        <p:nvSpPr>
          <p:cNvPr id="10" name="Rectangular Callout 9"/>
          <p:cNvSpPr/>
          <p:nvPr/>
        </p:nvSpPr>
        <p:spPr>
          <a:xfrm>
            <a:off x="252095" y="1228725"/>
            <a:ext cx="2277110" cy="1652270"/>
          </a:xfrm>
          <a:prstGeom prst="wedgeRectCallout">
            <a:avLst>
              <a:gd name="adj1" fmla="val 68488"/>
              <a:gd name="adj2" fmla="val 101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a:t>как и в AQO сохраняет кардинальности и использует их в новой попытке перепланирования</a:t>
            </a:r>
            <a:endParaRPr lang="en-US" altLang="en-US" sz="1600"/>
          </a:p>
        </p:txBody>
      </p:sp>
      <p:sp>
        <p:nvSpPr>
          <p:cNvPr id="12" name="Rectangular Callout 11"/>
          <p:cNvSpPr/>
          <p:nvPr/>
        </p:nvSpPr>
        <p:spPr>
          <a:xfrm>
            <a:off x="252095" y="4420870"/>
            <a:ext cx="2277110" cy="1449070"/>
          </a:xfrm>
          <a:prstGeom prst="wedgeRectCallout">
            <a:avLst>
              <a:gd name="adj1" fmla="val 90674"/>
              <a:gd name="adj2" fmla="val -18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a:t>решение о возможном перепланировании принимает оптимизатор</a:t>
            </a:r>
            <a:endParaRPr lang="en-US" altLang="en-US" sz="1600"/>
          </a:p>
        </p:txBody>
      </p:sp>
      <p:sp>
        <p:nvSpPr>
          <p:cNvPr id="13" name="Номер слайда 12"/>
          <p:cNvSpPr>
            <a:spLocks noGrp="1"/>
          </p:cNvSpPr>
          <p:nvPr>
            <p:ph type="sldNum" sz="quarter" idx="18"/>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898525" y="1868805"/>
            <a:ext cx="10311765" cy="3076575"/>
          </a:xfrm>
        </p:spPr>
        <p:txBody>
          <a:bodyPr anchor="ctr" anchorCtr="0"/>
          <a:lstStyle/>
          <a:p>
            <a:r>
              <a:rPr lang="en-US" altLang="en-US" sz="4800" dirty="0" err="1"/>
              <a:t>Об</a:t>
            </a:r>
            <a:r>
              <a:rPr lang="en-US" altLang="en-US" sz="4800" dirty="0"/>
              <a:t> </a:t>
            </a:r>
            <a:r>
              <a:rPr lang="en-US" altLang="en-US" sz="4800" dirty="0" err="1"/>
              <a:t>устройстве</a:t>
            </a:r>
            <a:r>
              <a:rPr lang="en-US" altLang="en-US" sz="4800" dirty="0"/>
              <a:t> </a:t>
            </a:r>
            <a:br>
              <a:rPr lang="en-US" altLang="en-US" sz="4800" dirty="0"/>
            </a:br>
            <a:r>
              <a:rPr lang="en-US" altLang="en-US" sz="4800" dirty="0"/>
              <a:t>Replan</a:t>
            </a:r>
            <a:endParaRPr lang="en-US" altLang="en-US" sz="4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ltLang="en-US">
                <a:sym typeface="+mn-ea"/>
              </a:rPr>
              <a:t>Устройство оптимизатора</a:t>
            </a:r>
            <a:endParaRPr lang="en-US" altLang="en-US">
              <a:sym typeface="+mn-ea"/>
            </a:endParaRPr>
          </a:p>
        </p:txBody>
      </p:sp>
      <p:sp>
        <p:nvSpPr>
          <p:cNvPr id="9" name="Text Box 8"/>
          <p:cNvSpPr txBox="1"/>
          <p:nvPr/>
        </p:nvSpPr>
        <p:spPr>
          <a:xfrm>
            <a:off x="64147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 тестирования</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2071688" y="6265545"/>
            <a:ext cx="238760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rPr>
              <a:t>Как работает Replan</a:t>
            </a: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pic>
        <p:nvPicPr>
          <p:cNvPr id="16" name="Picture 15"/>
          <p:cNvPicPr>
            <a:picLocks noChangeAspect="1"/>
          </p:cNvPicPr>
          <p:nvPr/>
        </p:nvPicPr>
        <p:blipFill>
          <a:blip r:embed="rId1"/>
          <a:stretch>
            <a:fillRect/>
          </a:stretch>
        </p:blipFill>
        <p:spPr>
          <a:xfrm>
            <a:off x="516890" y="620395"/>
            <a:ext cx="9474200" cy="54889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1"/>
          <a:stretch>
            <a:fillRect/>
          </a:stretch>
        </p:blipFill>
        <p:spPr>
          <a:xfrm>
            <a:off x="517525" y="620395"/>
            <a:ext cx="9474200" cy="5489575"/>
          </a:xfrm>
          <a:prstGeom prst="rect">
            <a:avLst/>
          </a:prstGeom>
        </p:spPr>
      </p:pic>
      <p:sp>
        <p:nvSpPr>
          <p:cNvPr id="3" name="Text Box 2"/>
          <p:cNvSpPr txBox="1"/>
          <p:nvPr/>
        </p:nvSpPr>
        <p:spPr>
          <a:xfrm>
            <a:off x="64147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 тестирования</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2" name="Заголовок 1"/>
          <p:cNvSpPr>
            <a:spLocks noGrp="1"/>
          </p:cNvSpPr>
          <p:nvPr>
            <p:ph type="title"/>
          </p:nvPr>
        </p:nvSpPr>
        <p:spPr>
          <a:noFill/>
          <a:extLst>
            <a:ext uri="{909E8E84-426E-40DD-AFC4-6F175D3DCCD1}">
              <a14:hiddenFill xmlns:a14="http://schemas.microsoft.com/office/drawing/2010/main">
                <a:solidFill>
                  <a:schemeClr val="accent2"/>
                </a:solidFill>
              </a14:hiddenFill>
            </a:ext>
          </a:extLst>
        </p:spPr>
        <p:txBody>
          <a:bodyPr/>
          <a:lstStyle/>
          <a:p>
            <a:r>
              <a:rPr lang="en-US" altLang="en-US">
                <a:sym typeface="+mn-ea"/>
              </a:rPr>
              <a:t>Устройство реплана</a:t>
            </a:r>
            <a:endParaRPr lang="en-US" altLang="en-US">
              <a:sym typeface="+mn-ea"/>
            </a:endParaRPr>
          </a:p>
        </p:txBody>
      </p:sp>
      <p:sp>
        <p:nvSpPr>
          <p:cNvPr id="4" name="Text Box 3"/>
          <p:cNvSpPr txBox="1"/>
          <p:nvPr/>
        </p:nvSpPr>
        <p:spPr>
          <a:xfrm>
            <a:off x="2071688" y="6265545"/>
            <a:ext cx="2387600" cy="58356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FF8810"/>
                </a:solidFill>
                <a:effectLst/>
                <a:uLnTx/>
                <a:uFillTx/>
                <a:latin typeface="Gilroy" pitchFamily="2" charset="0"/>
                <a:cs typeface="Gilroy" pitchFamily="2" charset="0"/>
                <a:sym typeface="+mn-ea"/>
              </a:rPr>
              <a:t>Как </a:t>
            </a:r>
            <a:r>
              <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rPr>
              <a:t>работает Replan</a:t>
            </a: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a:p>
            <a:pPr marL="0" marR="0" lvl="0" indent="0" algn="ctr" defTabSz="1240155" rtl="0" eaLnBrk="1" fontAlgn="ctr" latinLnBrk="0" hangingPunct="1">
              <a:lnSpc>
                <a:spcPct val="100000"/>
              </a:lnSpc>
              <a:spcBef>
                <a:spcPts val="0"/>
              </a:spcBef>
              <a:spcAft>
                <a:spcPts val="0"/>
              </a:spcAft>
              <a:buClrTx/>
              <a:buSzTx/>
              <a:buFontTx/>
              <a:buNone/>
              <a:defRPr/>
            </a:pP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64147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 тестирования</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2" name="Заголовок 1"/>
          <p:cNvSpPr>
            <a:spLocks noGrp="1"/>
          </p:cNvSpPr>
          <p:nvPr>
            <p:ph type="title"/>
          </p:nvPr>
        </p:nvSpPr>
        <p:spPr>
          <a:noFill/>
          <a:extLst>
            <a:ext uri="{909E8E84-426E-40DD-AFC4-6F175D3DCCD1}">
              <a14:hiddenFill xmlns:a14="http://schemas.microsoft.com/office/drawing/2010/main">
                <a:solidFill>
                  <a:schemeClr val="accent2"/>
                </a:solidFill>
              </a14:hiddenFill>
            </a:ext>
          </a:extLst>
        </p:spPr>
        <p:txBody>
          <a:bodyPr/>
          <a:lstStyle/>
          <a:p>
            <a:r>
              <a:rPr lang="en-US" altLang="en-US">
                <a:sym typeface="+mn-ea"/>
              </a:rPr>
              <a:t>Конечность алгоритма</a:t>
            </a:r>
            <a:endParaRPr lang="en-US" altLang="en-US">
              <a:sym typeface="+mn-ea"/>
            </a:endParaRPr>
          </a:p>
        </p:txBody>
      </p:sp>
      <p:sp>
        <p:nvSpPr>
          <p:cNvPr id="4" name="Text Box 3"/>
          <p:cNvSpPr txBox="1"/>
          <p:nvPr/>
        </p:nvSpPr>
        <p:spPr>
          <a:xfrm>
            <a:off x="2071688" y="6265545"/>
            <a:ext cx="2387600" cy="58356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FF8810"/>
                </a:solidFill>
                <a:effectLst/>
                <a:uLnTx/>
                <a:uFillTx/>
                <a:latin typeface="Gilroy" pitchFamily="2" charset="0"/>
                <a:cs typeface="Gilroy" pitchFamily="2" charset="0"/>
                <a:sym typeface="+mn-ea"/>
              </a:rPr>
              <a:t>Как </a:t>
            </a:r>
            <a:r>
              <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rPr>
              <a:t>работает Replan</a:t>
            </a: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a:p>
            <a:pPr marL="0" marR="0" lvl="0" indent="0" algn="ctr" defTabSz="1240155" rtl="0" eaLnBrk="1" fontAlgn="ctr" latinLnBrk="0" hangingPunct="1">
              <a:lnSpc>
                <a:spcPct val="100000"/>
              </a:lnSpc>
              <a:spcBef>
                <a:spcPts val="0"/>
              </a:spcBef>
              <a:spcAft>
                <a:spcPts val="0"/>
              </a:spcAft>
              <a:buClrTx/>
              <a:buSzTx/>
              <a:buFontTx/>
              <a:buNone/>
              <a:defRPr/>
            </a:pP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pic>
        <p:nvPicPr>
          <p:cNvPr id="22" name="Picture 21"/>
          <p:cNvPicPr>
            <a:picLocks noChangeAspect="1"/>
          </p:cNvPicPr>
          <p:nvPr/>
        </p:nvPicPr>
        <p:blipFill>
          <a:blip r:embed="rId1"/>
          <a:stretch>
            <a:fillRect/>
          </a:stretch>
        </p:blipFill>
        <p:spPr>
          <a:xfrm>
            <a:off x="517525" y="619760"/>
            <a:ext cx="9473565" cy="54908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err="1">
                <a:sym typeface="+mn-ea"/>
              </a:rPr>
              <a:t>Параметры</a:t>
            </a:r>
            <a:r>
              <a:rPr lang="en-US" altLang="en-US" dirty="0">
                <a:sym typeface="+mn-ea"/>
              </a:rPr>
              <a:t> Replan</a:t>
            </a:r>
            <a:endParaRPr lang="en-US" dirty="0"/>
          </a:p>
        </p:txBody>
      </p:sp>
      <p:sp>
        <p:nvSpPr>
          <p:cNvPr id="13" name="Text Placeholder 12"/>
          <p:cNvSpPr>
            <a:spLocks noGrp="1"/>
          </p:cNvSpPr>
          <p:nvPr>
            <p:ph type="body" sz="quarter" idx="15"/>
          </p:nvPr>
        </p:nvSpPr>
        <p:spPr>
          <a:xfrm>
            <a:off x="5787390" y="1839595"/>
            <a:ext cx="3448685" cy="933450"/>
          </a:xfrm>
        </p:spPr>
        <p:txBody>
          <a:bodyPr/>
          <a:lstStyle/>
          <a:p>
            <a:pPr algn="ctr"/>
            <a:r>
              <a:rPr lang="en-US" altLang="en-US" sz="1800" dirty="0" err="1">
                <a:effectLst>
                  <a:outerShdw blurRad="38100" dist="19050" dir="2700000" algn="tl" rotWithShape="0">
                    <a:schemeClr val="dk1">
                      <a:alpha val="40000"/>
                    </a:schemeClr>
                  </a:outerShdw>
                </a:effectLst>
                <a:sym typeface="+mn-ea"/>
              </a:rPr>
              <a:t>максимальное</a:t>
            </a:r>
            <a:r>
              <a:rPr lang="en-US" altLang="en-US" sz="1800" dirty="0">
                <a:effectLst>
                  <a:outerShdw blurRad="38100" dist="19050" dir="2700000" algn="tl" rotWithShape="0">
                    <a:schemeClr val="dk1">
                      <a:alpha val="40000"/>
                    </a:schemeClr>
                  </a:outerShdw>
                </a:effectLst>
                <a:sym typeface="+mn-ea"/>
              </a:rPr>
              <a:t> </a:t>
            </a:r>
            <a:r>
              <a:rPr lang="en-US" altLang="en-US" sz="1800" dirty="0" err="1">
                <a:effectLst>
                  <a:outerShdw blurRad="38100" dist="19050" dir="2700000" algn="tl" rotWithShape="0">
                    <a:schemeClr val="dk1">
                      <a:alpha val="40000"/>
                    </a:schemeClr>
                  </a:outerShdw>
                </a:effectLst>
                <a:sym typeface="+mn-ea"/>
              </a:rPr>
              <a:t>количество</a:t>
            </a:r>
            <a:r>
              <a:rPr lang="en-US" altLang="en-US" sz="1800" dirty="0">
                <a:effectLst>
                  <a:outerShdw blurRad="38100" dist="19050" dir="2700000" algn="tl" rotWithShape="0">
                    <a:schemeClr val="dk1">
                      <a:alpha val="40000"/>
                    </a:schemeClr>
                  </a:outerShdw>
                </a:effectLst>
                <a:sym typeface="+mn-ea"/>
              </a:rPr>
              <a:t> </a:t>
            </a:r>
            <a:r>
              <a:rPr lang="en-US" altLang="en-US" sz="1800" dirty="0" err="1">
                <a:effectLst>
                  <a:outerShdw blurRad="38100" dist="19050" dir="2700000" algn="tl" rotWithShape="0">
                    <a:schemeClr val="dk1">
                      <a:alpha val="40000"/>
                    </a:schemeClr>
                  </a:outerShdw>
                </a:effectLst>
                <a:sym typeface="+mn-ea"/>
              </a:rPr>
              <a:t>попыток</a:t>
            </a:r>
            <a:r>
              <a:rPr lang="en-US" altLang="en-US" sz="1800" dirty="0">
                <a:effectLst>
                  <a:outerShdw blurRad="38100" dist="19050" dir="2700000" algn="tl" rotWithShape="0">
                    <a:schemeClr val="dk1">
                      <a:alpha val="40000"/>
                    </a:schemeClr>
                  </a:outerShdw>
                </a:effectLst>
                <a:sym typeface="+mn-ea"/>
              </a:rPr>
              <a:t> </a:t>
            </a:r>
            <a:r>
              <a:rPr lang="en-US" altLang="en-US" sz="1800" dirty="0" err="1">
                <a:effectLst>
                  <a:outerShdw blurRad="38100" dist="19050" dir="2700000" algn="tl" rotWithShape="0">
                    <a:schemeClr val="dk1">
                      <a:alpha val="40000"/>
                    </a:schemeClr>
                  </a:outerShdw>
                </a:effectLst>
                <a:sym typeface="+mn-ea"/>
              </a:rPr>
              <a:t>на</a:t>
            </a:r>
            <a:r>
              <a:rPr lang="en-US" altLang="en-US" sz="1800" dirty="0">
                <a:effectLst>
                  <a:outerShdw blurRad="38100" dist="19050" dir="2700000" algn="tl" rotWithShape="0">
                    <a:schemeClr val="dk1">
                      <a:alpha val="40000"/>
                    </a:schemeClr>
                  </a:outerShdw>
                </a:effectLst>
                <a:sym typeface="+mn-ea"/>
              </a:rPr>
              <a:t> </a:t>
            </a:r>
            <a:r>
              <a:rPr lang="en-US" altLang="en-US" sz="1800" dirty="0" err="1">
                <a:effectLst>
                  <a:outerShdw blurRad="38100" dist="19050" dir="2700000" algn="tl" rotWithShape="0">
                    <a:schemeClr val="dk1">
                      <a:alpha val="40000"/>
                    </a:schemeClr>
                  </a:outerShdw>
                </a:effectLst>
                <a:sym typeface="+mn-ea"/>
              </a:rPr>
              <a:t>перепланирование</a:t>
            </a:r>
            <a:r>
              <a:rPr lang="en-US" altLang="en-US" sz="1800" dirty="0">
                <a:effectLst>
                  <a:outerShdw blurRad="38100" dist="19050" dir="2700000" algn="tl" rotWithShape="0">
                    <a:schemeClr val="dk1">
                      <a:alpha val="40000"/>
                    </a:schemeClr>
                  </a:outerShdw>
                </a:effectLst>
                <a:sym typeface="+mn-ea"/>
              </a:rPr>
              <a:t> </a:t>
            </a:r>
            <a:r>
              <a:rPr lang="en-US" altLang="en-US" sz="1800" dirty="0" err="1">
                <a:effectLst>
                  <a:outerShdw blurRad="38100" dist="19050" dir="2700000" algn="tl" rotWithShape="0">
                    <a:schemeClr val="dk1">
                      <a:alpha val="40000"/>
                    </a:schemeClr>
                  </a:outerShdw>
                </a:effectLst>
                <a:sym typeface="+mn-ea"/>
              </a:rPr>
              <a:t>запроса</a:t>
            </a:r>
            <a:endParaRPr lang="en-US" altLang="en-US" sz="1800" dirty="0">
              <a:effectLst>
                <a:outerShdw blurRad="38100" dist="19050" dir="2700000" algn="tl" rotWithShape="0">
                  <a:schemeClr val="dk1">
                    <a:alpha val="40000"/>
                  </a:schemeClr>
                </a:outerShdw>
              </a:effectLst>
              <a:sym typeface="+mn-ea"/>
            </a:endParaRPr>
          </a:p>
        </p:txBody>
      </p:sp>
      <p:sp>
        <p:nvSpPr>
          <p:cNvPr id="14" name="Text Placeholder 13"/>
          <p:cNvSpPr>
            <a:spLocks noGrp="1"/>
          </p:cNvSpPr>
          <p:nvPr>
            <p:ph type="body" sz="quarter" idx="18"/>
          </p:nvPr>
        </p:nvSpPr>
        <p:spPr>
          <a:xfrm>
            <a:off x="3316605" y="4971415"/>
            <a:ext cx="3448685" cy="939800"/>
          </a:xfrm>
        </p:spPr>
        <p:txBody>
          <a:bodyPr>
            <a:noAutofit/>
          </a:bodyPr>
          <a:lstStyle/>
          <a:p>
            <a:pPr algn="ctr"/>
            <a:r>
              <a:rPr lang="en-US" altLang="en-US" sz="1800">
                <a:effectLst>
                  <a:outerShdw blurRad="38100" dist="19050" dir="2700000" algn="tl" rotWithShape="0">
                    <a:schemeClr val="dk1">
                      <a:alpha val="40000"/>
                    </a:schemeClr>
                  </a:outerShdw>
                </a:effectLst>
                <a:sym typeface="+mn-ea"/>
              </a:rPr>
              <a:t>количество туплов, когда </a:t>
            </a:r>
            <a:r>
              <a:rPr lang="en-US" sz="1800">
                <a:effectLst>
                  <a:outerShdw blurRad="38100" dist="19050" dir="2700000" algn="tl" rotWithShape="0">
                    <a:schemeClr val="dk1">
                      <a:alpha val="40000"/>
                    </a:schemeClr>
                  </a:outerShdw>
                </a:effectLst>
                <a:sym typeface="+mn-ea"/>
              </a:rPr>
              <a:t>прер</a:t>
            </a:r>
            <a:r>
              <a:rPr lang="en-US" altLang="en-US" sz="1800">
                <a:effectLst>
                  <a:outerShdw blurRad="38100" dist="19050" dir="2700000" algn="tl" rotWithShape="0">
                    <a:schemeClr val="dk1">
                      <a:alpha val="40000"/>
                    </a:schemeClr>
                  </a:outerShdw>
                </a:effectLst>
                <a:sym typeface="+mn-ea"/>
              </a:rPr>
              <a:t>ы</a:t>
            </a:r>
            <a:r>
              <a:rPr lang="en-US" sz="1800">
                <a:effectLst>
                  <a:outerShdw blurRad="38100" dist="19050" dir="2700000" algn="tl" rotWithShape="0">
                    <a:schemeClr val="dk1">
                      <a:alpha val="40000"/>
                    </a:schemeClr>
                  </a:outerShdw>
                </a:effectLst>
                <a:sym typeface="+mn-ea"/>
              </a:rPr>
              <a:t>ва</a:t>
            </a:r>
            <a:r>
              <a:rPr lang="en-US" altLang="en-US" sz="1800">
                <a:effectLst>
                  <a:outerShdw blurRad="38100" dist="19050" dir="2700000" algn="tl" rotWithShape="0">
                    <a:schemeClr val="dk1">
                      <a:alpha val="40000"/>
                    </a:schemeClr>
                  </a:outerShdw>
                </a:effectLst>
                <a:sym typeface="+mn-ea"/>
              </a:rPr>
              <a:t>ем</a:t>
            </a:r>
            <a:r>
              <a:rPr lang="en-US" sz="1800">
                <a:effectLst>
                  <a:outerShdw blurRad="38100" dist="19050" dir="2700000" algn="tl" rotWithShape="0">
                    <a:schemeClr val="dk1">
                      <a:alpha val="40000"/>
                    </a:schemeClr>
                  </a:outerShdw>
                </a:effectLst>
                <a:sym typeface="+mn-ea"/>
              </a:rPr>
              <a:t> </a:t>
            </a:r>
            <a:r>
              <a:rPr lang="en-US" altLang="en-US" sz="1800">
                <a:effectLst>
                  <a:outerShdw blurRad="38100" dist="19050" dir="2700000" algn="tl" rotWithShape="0">
                    <a:schemeClr val="dk1">
                      <a:alpha val="40000"/>
                    </a:schemeClr>
                  </a:outerShdw>
                </a:effectLst>
                <a:sym typeface="+mn-ea"/>
              </a:rPr>
              <a:t>запрос во время </a:t>
            </a:r>
            <a:r>
              <a:rPr lang="en-US" sz="1800">
                <a:effectLst>
                  <a:outerShdw blurRad="38100" dist="19050" dir="2700000" algn="tl" rotWithShape="0">
                    <a:schemeClr val="dk1">
                      <a:alpha val="40000"/>
                    </a:schemeClr>
                  </a:outerShdw>
                </a:effectLst>
                <a:sym typeface="+mn-ea"/>
              </a:rPr>
              <a:t>попытк</a:t>
            </a:r>
            <a:r>
              <a:rPr lang="en-US" altLang="en-US" sz="1800">
                <a:effectLst>
                  <a:outerShdw blurRad="38100" dist="19050" dir="2700000" algn="tl" rotWithShape="0">
                    <a:schemeClr val="dk1">
                      <a:alpha val="40000"/>
                    </a:schemeClr>
                  </a:outerShdw>
                </a:effectLst>
                <a:sym typeface="+mn-ea"/>
              </a:rPr>
              <a:t>и</a:t>
            </a:r>
            <a:r>
              <a:rPr lang="en-US" sz="1800">
                <a:effectLst>
                  <a:outerShdw blurRad="38100" dist="19050" dir="2700000" algn="tl" rotWithShape="0">
                    <a:schemeClr val="dk1">
                      <a:alpha val="40000"/>
                    </a:schemeClr>
                  </a:outerShdw>
                </a:effectLst>
                <a:sym typeface="+mn-ea"/>
              </a:rPr>
              <a:t> </a:t>
            </a:r>
            <a:r>
              <a:rPr lang="en-US" altLang="en-US" sz="1800">
                <a:effectLst>
                  <a:outerShdw blurRad="38100" dist="19050" dir="2700000" algn="tl" rotWithShape="0">
                    <a:schemeClr val="dk1">
                      <a:alpha val="40000"/>
                    </a:schemeClr>
                  </a:outerShdw>
                </a:effectLst>
                <a:sym typeface="+mn-ea"/>
              </a:rPr>
              <a:t>Replan</a:t>
            </a:r>
            <a:endParaRPr lang="en-US" altLang="en-US" sz="1800">
              <a:effectLst>
                <a:outerShdw blurRad="38100" dist="19050" dir="2700000" algn="tl" rotWithShape="0">
                  <a:schemeClr val="dk1">
                    <a:alpha val="40000"/>
                  </a:schemeClr>
                </a:outerShdw>
              </a:effectLst>
              <a:sym typeface="+mn-ea"/>
            </a:endParaRPr>
          </a:p>
        </p:txBody>
      </p:sp>
      <p:sp>
        <p:nvSpPr>
          <p:cNvPr id="15" name="Text Placeholder 14"/>
          <p:cNvSpPr>
            <a:spLocks noGrp="1"/>
          </p:cNvSpPr>
          <p:nvPr>
            <p:ph type="body" sz="quarter" idx="19"/>
          </p:nvPr>
        </p:nvSpPr>
        <p:spPr>
          <a:xfrm>
            <a:off x="8157210" y="4971415"/>
            <a:ext cx="3448685" cy="803910"/>
          </a:xfrm>
        </p:spPr>
        <p:txBody>
          <a:bodyPr/>
          <a:lstStyle/>
          <a:p>
            <a:pPr algn="ctr"/>
            <a:r>
              <a:rPr lang="en-US" altLang="en-US" sz="1800">
                <a:effectLst>
                  <a:outerShdw blurRad="38100" dist="19050" dir="2700000" algn="tl" rotWithShape="0">
                    <a:schemeClr val="dk1">
                      <a:alpha val="40000"/>
                    </a:schemeClr>
                  </a:outerShdw>
                </a:effectLst>
                <a:sym typeface="+mn-ea"/>
              </a:rPr>
              <a:t>вывод дополнительной информации в EXPLAIN</a:t>
            </a:r>
            <a:endParaRPr lang="en-US" altLang="en-US" sz="1800">
              <a:effectLst>
                <a:outerShdw blurRad="38100" dist="19050" dir="2700000" algn="tl" rotWithShape="0">
                  <a:schemeClr val="dk1">
                    <a:alpha val="40000"/>
                  </a:schemeClr>
                </a:outerShdw>
              </a:effectLst>
              <a:sym typeface="+mn-ea"/>
            </a:endParaRPr>
          </a:p>
        </p:txBody>
      </p:sp>
      <p:sp>
        <p:nvSpPr>
          <p:cNvPr id="11" name="Text Box 10"/>
          <p:cNvSpPr txBox="1"/>
          <p:nvPr/>
        </p:nvSpPr>
        <p:spPr>
          <a:xfrm>
            <a:off x="415925" y="1335405"/>
            <a:ext cx="4154170" cy="368300"/>
          </a:xfrm>
          <a:prstGeom prst="rect">
            <a:avLst/>
          </a:prstGeom>
          <a:noFill/>
        </p:spPr>
        <p:txBody>
          <a:bodyPr wrap="square" rtlCol="0" anchor="t">
            <a:spAutoFit/>
          </a:bodyPr>
          <a:lstStyle/>
          <a:p>
            <a:pPr algn="ctr"/>
            <a:r>
              <a:rPr lang="en-US" altLang="en-US">
                <a:solidFill>
                  <a:schemeClr val="accent1"/>
                </a:solidFill>
                <a:effectLst>
                  <a:outerShdw blurRad="38100" dist="19050" dir="2700000" algn="tl" rotWithShape="0">
                    <a:schemeClr val="dk1">
                      <a:alpha val="40000"/>
                    </a:schemeClr>
                  </a:outerShdw>
                </a:effectLst>
                <a:sym typeface="+mn-ea"/>
              </a:rPr>
              <a:t>query_inadequate_execution_time</a:t>
            </a:r>
            <a:endParaRPr lang="en-US" altLang="en-US">
              <a:solidFill>
                <a:schemeClr val="accent1"/>
              </a:solidFill>
              <a:effectLst>
                <a:outerShdw blurRad="38100" dist="19050" dir="2700000" algn="tl" rotWithShape="0">
                  <a:schemeClr val="dk1">
                    <a:alpha val="40000"/>
                  </a:schemeClr>
                </a:outerShdw>
              </a:effectLst>
              <a:sym typeface="+mn-ea"/>
            </a:endParaRPr>
          </a:p>
        </p:txBody>
      </p:sp>
      <p:sp>
        <p:nvSpPr>
          <p:cNvPr id="12" name="Text Box 11"/>
          <p:cNvSpPr txBox="1"/>
          <p:nvPr/>
        </p:nvSpPr>
        <p:spPr>
          <a:xfrm>
            <a:off x="6003290" y="1335405"/>
            <a:ext cx="2670175" cy="368300"/>
          </a:xfrm>
          <a:prstGeom prst="rect">
            <a:avLst/>
          </a:prstGeom>
          <a:noFill/>
        </p:spPr>
        <p:txBody>
          <a:bodyPr wrap="none" rtlCol="0" anchor="t">
            <a:spAutoFit/>
          </a:bodyPr>
          <a:lstStyle/>
          <a:p>
            <a:r>
              <a:rPr lang="en-US" altLang="en-US">
                <a:solidFill>
                  <a:schemeClr val="accent1"/>
                </a:solidFill>
                <a:effectLst>
                  <a:outerShdw blurRad="38100" dist="19050" dir="2700000" algn="tl" rotWithShape="0">
                    <a:schemeClr val="dk1">
                      <a:alpha val="40000"/>
                    </a:schemeClr>
                  </a:outerShdw>
                </a:effectLst>
                <a:sym typeface="+mn-ea"/>
              </a:rPr>
              <a:t>replan_max_attempts</a:t>
            </a:r>
            <a:endParaRPr lang="en-US"/>
          </a:p>
        </p:txBody>
      </p:sp>
      <p:sp>
        <p:nvSpPr>
          <p:cNvPr id="16" name="Text Box 15"/>
          <p:cNvSpPr txBox="1"/>
          <p:nvPr/>
        </p:nvSpPr>
        <p:spPr>
          <a:xfrm>
            <a:off x="3561715" y="4472940"/>
            <a:ext cx="2526030" cy="368300"/>
          </a:xfrm>
          <a:prstGeom prst="rect">
            <a:avLst/>
          </a:prstGeom>
          <a:noFill/>
        </p:spPr>
        <p:txBody>
          <a:bodyPr wrap="none" rtlCol="0" anchor="t">
            <a:spAutoFit/>
          </a:bodyPr>
          <a:lstStyle/>
          <a:p>
            <a:r>
              <a:rPr lang="en-US" altLang="en-US">
                <a:solidFill>
                  <a:schemeClr val="accent1"/>
                </a:solidFill>
                <a:effectLst>
                  <a:outerShdw blurRad="38100" dist="19050" dir="2700000" algn="tl" rotWithShape="0">
                    <a:schemeClr val="dk1">
                      <a:alpha val="40000"/>
                    </a:schemeClr>
                  </a:outerShdw>
                </a:effectLst>
                <a:sym typeface="+mn-ea"/>
              </a:rPr>
              <a:t>replan_overrun_limit</a:t>
            </a:r>
            <a:endParaRPr lang="en-US"/>
          </a:p>
        </p:txBody>
      </p:sp>
      <p:sp>
        <p:nvSpPr>
          <p:cNvPr id="17" name="Text Box 16"/>
          <p:cNvSpPr txBox="1"/>
          <p:nvPr/>
        </p:nvSpPr>
        <p:spPr>
          <a:xfrm>
            <a:off x="8858885" y="4472940"/>
            <a:ext cx="2045335" cy="368300"/>
          </a:xfrm>
          <a:prstGeom prst="rect">
            <a:avLst/>
          </a:prstGeom>
          <a:noFill/>
        </p:spPr>
        <p:txBody>
          <a:bodyPr wrap="none" rtlCol="0" anchor="t">
            <a:spAutoFit/>
          </a:bodyPr>
          <a:lstStyle/>
          <a:p>
            <a:r>
              <a:rPr lang="en-US" altLang="en-US">
                <a:solidFill>
                  <a:schemeClr val="accent1"/>
                </a:solidFill>
                <a:effectLst>
                  <a:outerShdw blurRad="38100" dist="19050" dir="2700000" algn="tl" rotWithShape="0">
                    <a:schemeClr val="dk1">
                      <a:alpha val="40000"/>
                    </a:schemeClr>
                  </a:outerShdw>
                </a:effectLst>
                <a:sym typeface="+mn-ea"/>
              </a:rPr>
              <a:t>show_node_sign</a:t>
            </a:r>
            <a:endParaRPr lang="en-US"/>
          </a:p>
        </p:txBody>
      </p:sp>
      <p:sp>
        <p:nvSpPr>
          <p:cNvPr id="20" name="Text Box 19"/>
          <p:cNvSpPr txBox="1"/>
          <p:nvPr/>
        </p:nvSpPr>
        <p:spPr>
          <a:xfrm>
            <a:off x="64147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тестирования</a:t>
            </a:r>
            <a:r>
              <a:rPr lang="ru-RU"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Replan </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21" name="Text Box 20"/>
          <p:cNvSpPr txBox="1"/>
          <p:nvPr/>
        </p:nvSpPr>
        <p:spPr>
          <a:xfrm>
            <a:off x="2198882" y="6265545"/>
            <a:ext cx="213321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Как</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a:t>
            </a: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работает</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a:t>
            </a:r>
            <a:r>
              <a:rPr lang="en-US" altLang="en-US" sz="1600" dirty="0">
                <a:ln w="12700" cmpd="sng">
                  <a:solidFill>
                    <a:srgbClr val="C00000"/>
                  </a:solidFill>
                  <a:prstDash val="solid"/>
                </a:ln>
                <a:solidFill>
                  <a:srgbClr val="C00000"/>
                </a:solidFill>
                <a:latin typeface="Gilroy" pitchFamily="2" charset="0"/>
                <a:cs typeface="Gilroy" pitchFamily="2" charset="0"/>
                <a:sym typeface="+mn-ea"/>
              </a:rPr>
              <a:t>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8" name="Text Placeholder 12"/>
          <p:cNvSpPr>
            <a:spLocks noGrp="1"/>
          </p:cNvSpPr>
          <p:nvPr/>
        </p:nvSpPr>
        <p:spPr>
          <a:xfrm>
            <a:off x="768350" y="1839595"/>
            <a:ext cx="3563620" cy="933450"/>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1000"/>
              </a:spcBef>
              <a:buFontTx/>
              <a:buNone/>
              <a:defRPr sz="1400" b="0"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lnSpc>
                <a:spcPct val="100000"/>
              </a:lnSpc>
            </a:pPr>
            <a:r>
              <a:rPr lang="en-US" altLang="en-US" sz="1800" dirty="0" err="1">
                <a:effectLst>
                  <a:outerShdw blurRad="38100" dist="19050" dir="2700000" algn="tl" rotWithShape="0">
                    <a:schemeClr val="dk1">
                      <a:alpha val="40000"/>
                    </a:schemeClr>
                  </a:outerShdw>
                </a:effectLst>
                <a:sym typeface="+mn-ea"/>
              </a:rPr>
              <a:t>максимальное</a:t>
            </a:r>
            <a:r>
              <a:rPr lang="en-US" altLang="en-US" sz="1800" dirty="0">
                <a:effectLst>
                  <a:outerShdw blurRad="38100" dist="19050" dir="2700000" algn="tl" rotWithShape="0">
                    <a:schemeClr val="dk1">
                      <a:alpha val="40000"/>
                    </a:schemeClr>
                  </a:outerShdw>
                </a:effectLst>
                <a:sym typeface="+mn-ea"/>
              </a:rPr>
              <a:t> </a:t>
            </a:r>
            <a:r>
              <a:rPr lang="en-US" altLang="en-US" sz="1800" dirty="0" err="1">
                <a:effectLst>
                  <a:outerShdw blurRad="38100" dist="19050" dir="2700000" algn="tl" rotWithShape="0">
                    <a:schemeClr val="dk1">
                      <a:alpha val="40000"/>
                    </a:schemeClr>
                  </a:outerShdw>
                </a:effectLst>
                <a:sym typeface="+mn-ea"/>
              </a:rPr>
              <a:t>время</a:t>
            </a:r>
            <a:r>
              <a:rPr lang="en-US" altLang="en-US" sz="1800" dirty="0">
                <a:effectLst>
                  <a:outerShdw blurRad="38100" dist="19050" dir="2700000" algn="tl" rotWithShape="0">
                    <a:schemeClr val="dk1">
                      <a:alpha val="40000"/>
                    </a:schemeClr>
                  </a:outerShdw>
                </a:effectLst>
                <a:sym typeface="+mn-ea"/>
              </a:rPr>
              <a:t> </a:t>
            </a:r>
            <a:r>
              <a:rPr lang="en-US" altLang="en-US" sz="1800" dirty="0" err="1">
                <a:effectLst>
                  <a:outerShdw blurRad="38100" dist="19050" dir="2700000" algn="tl" rotWithShape="0">
                    <a:schemeClr val="dk1">
                      <a:alpha val="40000"/>
                    </a:schemeClr>
                  </a:outerShdw>
                </a:effectLst>
                <a:sym typeface="+mn-ea"/>
              </a:rPr>
              <a:t>на</a:t>
            </a:r>
            <a:r>
              <a:rPr lang="en-US" altLang="en-US" sz="1800" dirty="0">
                <a:effectLst>
                  <a:outerShdw blurRad="38100" dist="19050" dir="2700000" algn="tl" rotWithShape="0">
                    <a:schemeClr val="dk1">
                      <a:alpha val="40000"/>
                    </a:schemeClr>
                  </a:outerShdw>
                </a:effectLst>
                <a:sym typeface="+mn-ea"/>
              </a:rPr>
              <a:t> </a:t>
            </a:r>
            <a:r>
              <a:rPr lang="en-US" altLang="en-US" sz="1800" dirty="0" err="1">
                <a:effectLst>
                  <a:outerShdw blurRad="38100" dist="19050" dir="2700000" algn="tl" rotWithShape="0">
                    <a:schemeClr val="dk1">
                      <a:alpha val="40000"/>
                    </a:schemeClr>
                  </a:outerShdw>
                </a:effectLst>
                <a:sym typeface="+mn-ea"/>
              </a:rPr>
              <a:t>перепланирование</a:t>
            </a:r>
            <a:r>
              <a:rPr lang="en-US" altLang="en-US" sz="1800" dirty="0">
                <a:effectLst>
                  <a:outerShdw blurRad="38100" dist="19050" dir="2700000" algn="tl" rotWithShape="0">
                    <a:schemeClr val="dk1">
                      <a:alpha val="40000"/>
                    </a:schemeClr>
                  </a:outerShdw>
                </a:effectLst>
                <a:sym typeface="+mn-ea"/>
              </a:rPr>
              <a:t> </a:t>
            </a:r>
            <a:r>
              <a:rPr lang="en-US" altLang="en-US" sz="1800" dirty="0" err="1">
                <a:effectLst>
                  <a:outerShdw blurRad="38100" dist="19050" dir="2700000" algn="tl" rotWithShape="0">
                    <a:schemeClr val="dk1">
                      <a:alpha val="40000"/>
                    </a:schemeClr>
                  </a:outerShdw>
                </a:effectLst>
                <a:sym typeface="+mn-ea"/>
              </a:rPr>
              <a:t>одной</a:t>
            </a:r>
            <a:r>
              <a:rPr lang="en-US" altLang="en-US" sz="1800" dirty="0">
                <a:effectLst>
                  <a:outerShdw blurRad="38100" dist="19050" dir="2700000" algn="tl" rotWithShape="0">
                    <a:schemeClr val="dk1">
                      <a:alpha val="40000"/>
                    </a:schemeClr>
                  </a:outerShdw>
                </a:effectLst>
                <a:sym typeface="+mn-ea"/>
              </a:rPr>
              <a:t> </a:t>
            </a:r>
            <a:r>
              <a:rPr lang="en-US" altLang="en-US" sz="1800" dirty="0" err="1">
                <a:effectLst>
                  <a:outerShdw blurRad="38100" dist="19050" dir="2700000" algn="tl" rotWithShape="0">
                    <a:schemeClr val="dk1">
                      <a:alpha val="40000"/>
                    </a:schemeClr>
                  </a:outerShdw>
                </a:effectLst>
                <a:sym typeface="+mn-ea"/>
              </a:rPr>
              <a:t>попытки</a:t>
            </a:r>
            <a:endParaRPr lang="en-US" altLang="en-US" sz="1800" dirty="0">
              <a:effectLst>
                <a:outerShdw blurRad="38100" dist="19050" dir="2700000" algn="tl" rotWithShape="0">
                  <a:schemeClr val="dk1">
                    <a:alpha val="40000"/>
                  </a:schemeClr>
                </a:outerShdw>
              </a:effectLst>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nchor="ctr" anchorCtr="0"/>
          <a:lstStyle/>
          <a:p>
            <a:r>
              <a:rPr lang="en-US" altLang="en-US" sz="4800"/>
              <a:t>Теперь к практике</a:t>
            </a:r>
            <a:endParaRPr lang="en-US" altLang="en-US" sz="4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a:noFill/>
          <a:extLst>
            <a:ext uri="{909E8E84-426E-40DD-AFC4-6F175D3DCCD1}">
              <a14:hiddenFill xmlns:a14="http://schemas.microsoft.com/office/drawing/2010/main">
                <a:solidFill>
                  <a:schemeClr val="accent2"/>
                </a:solidFill>
              </a14:hiddenFill>
            </a:ext>
          </a:extLst>
        </p:spPr>
        <p:txBody>
          <a:bodyPr/>
          <a:lstStyle/>
          <a:p>
            <a:r>
              <a:rPr lang="ru-RU" altLang="en-US" dirty="0" err="1"/>
              <a:t>Бо</a:t>
            </a:r>
            <a:r>
              <a:rPr lang="en-US" altLang="en-US" dirty="0" err="1"/>
              <a:t>льше</a:t>
            </a:r>
            <a:r>
              <a:rPr lang="en-US" altLang="en-US" dirty="0"/>
              <a:t> о Replan. </a:t>
            </a:r>
            <a:r>
              <a:rPr lang="en-US" altLang="en-US" dirty="0" err="1"/>
              <a:t>Исходная</a:t>
            </a:r>
            <a:r>
              <a:rPr lang="en-US" altLang="en-US" dirty="0"/>
              <a:t> </a:t>
            </a:r>
            <a:r>
              <a:rPr lang="en-US" altLang="en-US" dirty="0" err="1"/>
              <a:t>база</a:t>
            </a:r>
            <a:endParaRPr lang="en-US" altLang="en-US" dirty="0"/>
          </a:p>
        </p:txBody>
      </p:sp>
      <p:sp>
        <p:nvSpPr>
          <p:cNvPr id="9" name="Text Box 8"/>
          <p:cNvSpPr txBox="1"/>
          <p:nvPr/>
        </p:nvSpPr>
        <p:spPr>
          <a:xfrm>
            <a:off x="6471285"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тестирования</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2198881" y="6265545"/>
            <a:ext cx="213321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Как</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a:t>
            </a: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работает</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pic>
        <p:nvPicPr>
          <p:cNvPr id="5" name="Picture 4"/>
          <p:cNvPicPr>
            <a:picLocks noChangeAspect="1"/>
          </p:cNvPicPr>
          <p:nvPr/>
        </p:nvPicPr>
        <p:blipFill>
          <a:blip r:embed="rId1"/>
          <a:stretch>
            <a:fillRect/>
          </a:stretch>
        </p:blipFill>
        <p:spPr>
          <a:xfrm>
            <a:off x="1136650" y="1585595"/>
            <a:ext cx="10322560" cy="3679190"/>
          </a:xfrm>
          <a:prstGeom prst="rect">
            <a:avLst/>
          </a:prstGeom>
        </p:spPr>
      </p:pic>
      <p:sp>
        <p:nvSpPr>
          <p:cNvPr id="3" name="Номер слайда 2"/>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ltLang="en-US" dirty="0" err="1">
                <a:sym typeface="+mn-ea"/>
              </a:rPr>
              <a:t>Устройство</a:t>
            </a:r>
            <a:r>
              <a:rPr lang="en-US" altLang="en-US" dirty="0">
                <a:sym typeface="+mn-ea"/>
              </a:rPr>
              <a:t> </a:t>
            </a:r>
            <a:r>
              <a:rPr lang="en-US" altLang="en-US" dirty="0" err="1">
                <a:sym typeface="+mn-ea"/>
              </a:rPr>
              <a:t>оптимизатора</a:t>
            </a:r>
            <a:endParaRPr lang="en-US" altLang="en-US" dirty="0">
              <a:sym typeface="+mn-ea"/>
            </a:endParaRPr>
          </a:p>
        </p:txBody>
      </p:sp>
      <p:sp>
        <p:nvSpPr>
          <p:cNvPr id="9" name="Text Box 8"/>
          <p:cNvSpPr txBox="1"/>
          <p:nvPr/>
        </p:nvSpPr>
        <p:spPr>
          <a:xfrm>
            <a:off x="641477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 тестирования</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2032318" y="6265545"/>
            <a:ext cx="24663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rPr>
              <a:t>Как работает реплан</a:t>
            </a:r>
            <a:endParaRPr lang="en-US" altLang="en-US" sz="1600" noProof="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pic>
        <p:nvPicPr>
          <p:cNvPr id="6" name="Picture 5"/>
          <p:cNvPicPr>
            <a:picLocks noChangeAspect="1"/>
          </p:cNvPicPr>
          <p:nvPr/>
        </p:nvPicPr>
        <p:blipFill>
          <a:blip r:embed="rId1"/>
          <a:stretch>
            <a:fillRect/>
          </a:stretch>
        </p:blipFill>
        <p:spPr>
          <a:xfrm>
            <a:off x="1262380" y="818515"/>
            <a:ext cx="9655810" cy="5281295"/>
          </a:xfrm>
          <a:prstGeom prst="rect">
            <a:avLst/>
          </a:prstGeom>
        </p:spPr>
      </p:pic>
      <p:sp>
        <p:nvSpPr>
          <p:cNvPr id="3" name="Номер слайда 2"/>
          <p:cNvSpPr>
            <a:spLocks noGrp="1"/>
          </p:cNvSpPr>
          <p:nvPr>
            <p:ph type="sldNum" sz="quarter" idx="12"/>
          </p:nvPr>
        </p:nvSpPr>
        <p:spPr>
          <a:xfrm>
            <a:off x="10695659" y="6506561"/>
            <a:ext cx="1153545" cy="192338"/>
          </a:xfrm>
        </p:spPr>
        <p:txBody>
          <a:bodyPr/>
          <a:lstStyle/>
          <a:p>
            <a:fld id="{5922A24C-CA15-4196-882E-E2BB53882FD2}" type="slidenum">
              <a:rPr lang="ru-RU" sz="1100" smtClean="0">
                <a:latin typeface="Gilroy" pitchFamily="2" charset="0"/>
                <a:cs typeface="Gilroy" pitchFamily="2" charset="0"/>
              </a:rPr>
            </a:fld>
            <a:endParaRPr lang="ru-RU" sz="1100" dirty="0">
              <a:latin typeface="Gilroy" pitchFamily="2" charset="0"/>
              <a:cs typeface="Gilroy"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3312"/>
          <p:cNvSpPr/>
          <p:nvPr/>
        </p:nvSpPr>
        <p:spPr>
          <a:xfrm>
            <a:off x="404495" y="821690"/>
            <a:ext cx="11517630" cy="5215255"/>
          </a:xfrm>
          <a:prstGeom prst="rect">
            <a:avLst/>
          </a:prstGeom>
          <a:solidFill>
            <a:srgbClr val="FFFFFF"/>
          </a:solidFill>
          <a:ln w="18000" cap="flat" cmpd="sng">
            <a:solidFill>
              <a:srgbClr val="FF0000"/>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EXPLAIN ANALYZE SELECT</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count(1)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FROM</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pipeline p,tasks t</a:t>
            </a:r>
            <a:endPar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WHERE</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t.status = 'NEW'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AND</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p.id = t.pipeline_id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AND</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t.creation_time &gt; now() - interval '1 hour';</a:t>
            </a:r>
            <a:endPar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a:t>
            </a:r>
            <a:r>
              <a:rPr lang="en-US" altLang="en-US" sz="1600" dirty="0" err="1">
                <a:solidFill>
                  <a:srgbClr val="000000"/>
                </a:solidFill>
                <a:latin typeface="mononoki" charset="0"/>
                <a:cs typeface="mononoki" charset="0"/>
                <a:sym typeface="+mn-ea"/>
              </a:rPr>
              <a:t>----------------------------------------------------------------------------</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Aggregate  (rows=1) (rows=1)</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Nested Loop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(rows=1) (rows=1889920)</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Index Scan using tasks_status_creation_time_idx1 on tasks 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(rows=1) (rows=1889920)</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Index Cond: ((status = 'NEW'::text) AND (creation_time &gt; (now() - '01:00:00'::interval)))</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Index Only Scan using pipeline_pkey on pipeline p  (rows=1) (rows=1)</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Index Cond: (id = t.pipeline_id)</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Heap Fetches: 1889920</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Planning Time: 1.045 ms</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Execution Time: 9595.701 ms</a:t>
            </a:r>
            <a:endPar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endParaRPr>
          </a:p>
        </p:txBody>
      </p:sp>
      <p:sp>
        <p:nvSpPr>
          <p:cNvPr id="2" name="Заголовок 1"/>
          <p:cNvSpPr>
            <a:spLocks noGrp="1"/>
          </p:cNvSpPr>
          <p:nvPr>
            <p:ph type="title"/>
          </p:nvPr>
        </p:nvSpPr>
        <p:spPr>
          <a:noFill/>
          <a:extLst>
            <a:ext uri="{909E8E84-426E-40DD-AFC4-6F175D3DCCD1}">
              <a14:hiddenFill xmlns:a14="http://schemas.microsoft.com/office/drawing/2010/main">
                <a:solidFill>
                  <a:schemeClr val="accent2"/>
                </a:solidFill>
              </a14:hiddenFill>
            </a:ext>
          </a:extLst>
        </p:spPr>
        <p:txBody>
          <a:bodyPr/>
          <a:lstStyle/>
          <a:p>
            <a:r>
              <a:rPr lang="en-US" altLang="en-US"/>
              <a:t>Представление запроса</a:t>
            </a:r>
            <a:endParaRPr lang="en-US" altLang="en-US"/>
          </a:p>
        </p:txBody>
      </p:sp>
      <p:sp>
        <p:nvSpPr>
          <p:cNvPr id="9" name="Text Box 8"/>
          <p:cNvSpPr txBox="1"/>
          <p:nvPr/>
        </p:nvSpPr>
        <p:spPr>
          <a:xfrm>
            <a:off x="6471285"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тестирования</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2198881" y="6265545"/>
            <a:ext cx="213321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Как</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a:t>
            </a: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работает</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3312"/>
          <p:cNvSpPr/>
          <p:nvPr/>
        </p:nvSpPr>
        <p:spPr>
          <a:xfrm>
            <a:off x="369570" y="822960"/>
            <a:ext cx="11533505" cy="5215255"/>
          </a:xfrm>
          <a:prstGeom prst="rect">
            <a:avLst/>
          </a:prstGeom>
          <a:solidFill>
            <a:srgbClr val="FFFFFF"/>
          </a:solidFill>
          <a:ln w="18000" cap="flat" cmpd="sng">
            <a:solidFill>
              <a:srgbClr val="FF0000"/>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EXPLAIN ANALYZE SELECT</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count(1)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FROM</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pipeline p,tasks t</a:t>
            </a:r>
            <a:endPar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WHERE</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t.status = 'NEW'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AND</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p.id = t.pipeline_id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AND</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t.creation_time &gt; now() - interval '1 hour';</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a:t>
            </a:r>
            <a:r>
              <a:rPr lang="en-US" altLang="en-US" sz="1600" dirty="0" err="1">
                <a:solidFill>
                  <a:srgbClr val="000000"/>
                </a:solidFill>
                <a:latin typeface="mononoki" charset="0"/>
                <a:cs typeface="mononoki" charset="0"/>
                <a:sym typeface="+mn-ea"/>
              </a:rPr>
              <a:t>----------------------------------------------------------------------------</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Aggregate  (rows=1) (rows=1)</a:t>
            </a:r>
            <a:endPar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-&gt;  Nested Loop</a:t>
            </a:r>
            <a:r>
              <a:rPr lang="en-US" altLang="x-none" sz="1600" dirty="0" err="1">
                <a:solidFill>
                  <a:srgbClr val="000000"/>
                </a:solidFill>
                <a:latin typeface="mononoki" charset="0"/>
                <a:cs typeface="mononoki" charset="0"/>
                <a:sym typeface="+mn-ea"/>
              </a:rPr>
              <a: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rows=1</a:t>
            </a:r>
            <a:r>
              <a:rPr lang="en-US" altLang="x-none" sz="1600" dirty="0" err="1">
                <a:solidFill>
                  <a:srgbClr val="000000"/>
                </a:solidFill>
                <a:latin typeface="mononoki" charset="0"/>
                <a:cs typeface="mononoki" charset="0"/>
                <a:sym typeface="+mn-ea"/>
              </a:rPr>
              <a: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rows=1889920</a:t>
            </a:r>
            <a:r>
              <a:rPr lang="en-US" altLang="x-none" sz="1600" dirty="0" err="1">
                <a:solidFill>
                  <a:srgbClr val="000000"/>
                </a:solidFill>
                <a:latin typeface="mononoki" charset="0"/>
                <a:cs typeface="mononoki" charset="0"/>
                <a:sym typeface="+mn-ea"/>
              </a:rPr>
              <a:t>)</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-&gt;  Index Scan</a:t>
            </a:r>
            <a:r>
              <a:rPr lang="en-US" altLang="x-none" sz="1600" dirty="0" err="1">
                <a:solidFill>
                  <a:srgbClr val="000000"/>
                </a:solidFill>
                <a:latin typeface="mononoki" charset="0"/>
                <a:cs typeface="mononoki" charset="0"/>
                <a:sym typeface="+mn-ea"/>
              </a:rPr>
              <a:t> using tasks_status_creation_time_idx1 on tasks 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rows=1</a:t>
            </a:r>
            <a:r>
              <a:rPr lang="en-US" altLang="x-none" sz="1600" dirty="0" err="1">
                <a:solidFill>
                  <a:srgbClr val="000000"/>
                </a:solidFill>
                <a:latin typeface="mononoki" charset="0"/>
                <a:cs typeface="mononoki" charset="0"/>
                <a:sym typeface="+mn-ea"/>
              </a:rPr>
              <a: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rows=1889920</a:t>
            </a:r>
            <a:r>
              <a:rPr lang="en-US" altLang="x-none" sz="1600" dirty="0" err="1">
                <a:solidFill>
                  <a:srgbClr val="000000"/>
                </a:solidFill>
                <a:latin typeface="mononoki" charset="0"/>
                <a:cs typeface="mononoki" charset="0"/>
                <a:sym typeface="+mn-ea"/>
              </a:rPr>
              <a:t>)</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Index Cond</a:t>
            </a:r>
            <a:r>
              <a:rPr lang="en-US" altLang="x-none" sz="1600" dirty="0" err="1">
                <a:solidFill>
                  <a:srgbClr val="000000"/>
                </a:solidFill>
                <a:latin typeface="mononoki" charset="0"/>
                <a:cs typeface="mononoki" charset="0"/>
                <a:sym typeface="+mn-ea"/>
              </a:rPr>
              <a:t>: ((status = 'NEW'::text) AND (creation_time &gt; (now() - '01:00:00'::interval)))</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Index Only Scan</a:t>
            </a:r>
            <a:r>
              <a:rPr lang="en-US" altLang="x-none" sz="1600" dirty="0" err="1">
                <a:solidFill>
                  <a:srgbClr val="000000"/>
                </a:solidFill>
                <a:latin typeface="mononoki" charset="0"/>
                <a:cs typeface="mononoki" charset="0"/>
                <a:sym typeface="+mn-ea"/>
              </a:rPr>
              <a:t> using pipeline_pkey on pipeline p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rows=1</a:t>
            </a:r>
            <a:r>
              <a:rPr lang="en-US" altLang="x-none" sz="1600" dirty="0" err="1">
                <a:solidFill>
                  <a:srgbClr val="000000"/>
                </a:solidFill>
                <a:latin typeface="mononoki" charset="0"/>
                <a:cs typeface="mononoki" charset="0"/>
                <a:sym typeface="+mn-ea"/>
              </a:rPr>
              <a: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rows=1</a:t>
            </a:r>
            <a:r>
              <a:rPr lang="en-US" altLang="x-none" sz="1600" dirty="0" err="1">
                <a:solidFill>
                  <a:srgbClr val="000000"/>
                </a:solidFill>
                <a:latin typeface="mononoki" charset="0"/>
                <a:cs typeface="mononoki" charset="0"/>
                <a:sym typeface="+mn-ea"/>
              </a:rPr>
              <a:t>)</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Index Cond</a:t>
            </a:r>
            <a:r>
              <a:rPr lang="en-US" altLang="x-none" sz="1600" dirty="0" err="1">
                <a:solidFill>
                  <a:srgbClr val="000000"/>
                </a:solidFill>
                <a:latin typeface="mononoki" charset="0"/>
                <a:cs typeface="mononoki" charset="0"/>
                <a:sym typeface="+mn-ea"/>
              </a:rPr>
              <a:t>: (id = t.pipeline_id)</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Heap Fetches: 1889920</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Planning Time: 1.045 ms</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Execution Time: 9595.701 ms</a:t>
            </a:r>
            <a:endParaRPr lang="en-US" altLang="x-none"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endParaRPr>
          </a:p>
        </p:txBody>
      </p:sp>
      <p:sp>
        <p:nvSpPr>
          <p:cNvPr id="2" name="Заголовок 1"/>
          <p:cNvSpPr>
            <a:spLocks noGrp="1"/>
          </p:cNvSpPr>
          <p:nvPr>
            <p:ph type="title"/>
          </p:nvPr>
        </p:nvSpPr>
        <p:spPr>
          <a:noFill/>
          <a:extLst>
            <a:ext uri="{909E8E84-426E-40DD-AFC4-6F175D3DCCD1}">
              <a14:hiddenFill xmlns:a14="http://schemas.microsoft.com/office/drawing/2010/main">
                <a:solidFill>
                  <a:schemeClr val="accent2"/>
                </a:solidFill>
              </a14:hiddenFill>
            </a:ext>
          </a:extLst>
        </p:spPr>
        <p:txBody>
          <a:bodyPr/>
          <a:lstStyle/>
          <a:p>
            <a:r>
              <a:rPr lang="en-US" altLang="en-US"/>
              <a:t>Представление запроса</a:t>
            </a:r>
            <a:endParaRPr lang="en-US" altLang="en-US"/>
          </a:p>
        </p:txBody>
      </p:sp>
      <p:pic>
        <p:nvPicPr>
          <p:cNvPr id="7" name="Picture 6"/>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657090" y="3070860"/>
            <a:ext cx="7145020" cy="2967355"/>
          </a:xfrm>
          <a:prstGeom prst="rect">
            <a:avLst/>
          </a:prstGeom>
        </p:spPr>
      </p:pic>
      <p:sp>
        <p:nvSpPr>
          <p:cNvPr id="9" name="Text Box 8"/>
          <p:cNvSpPr txBox="1"/>
          <p:nvPr/>
        </p:nvSpPr>
        <p:spPr>
          <a:xfrm>
            <a:off x="6471285"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тестирования</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2198881" y="6265545"/>
            <a:ext cx="213321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Как</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a:t>
            </a: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работает</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24510" y="194945"/>
            <a:ext cx="10223500" cy="389890"/>
          </a:xfrm>
          <a:noFill/>
          <a:extLst>
            <a:ext uri="{909E8E84-426E-40DD-AFC4-6F175D3DCCD1}">
              <a14:hiddenFill xmlns:a14="http://schemas.microsoft.com/office/drawing/2010/main">
                <a:solidFill>
                  <a:schemeClr val="accent2"/>
                </a:solidFill>
              </a14:hiddenFill>
            </a:ext>
          </a:extLst>
        </p:spPr>
        <p:txBody>
          <a:bodyPr/>
          <a:lstStyle/>
          <a:p>
            <a:br>
              <a:rPr lang="en-US" altLang="en-US">
                <a:sym typeface="+mn-ea"/>
              </a:rPr>
            </a:br>
            <a:r>
              <a:rPr lang="en-US">
                <a:sym typeface="+mn-ea"/>
              </a:rPr>
              <a:t>Explain запроса с репланом</a:t>
            </a:r>
            <a:r>
              <a:rPr lang="en-US" altLang="en-US">
                <a:sym typeface="+mn-ea"/>
              </a:rPr>
              <a:t> в терминале</a:t>
            </a:r>
            <a:endParaRPr lang="en-US" altLang="en-US">
              <a:sym typeface="+mn-ea"/>
            </a:endParaRPr>
          </a:p>
        </p:txBody>
      </p:sp>
      <p:sp>
        <p:nvSpPr>
          <p:cNvPr id="12" name="Rectangle 13312"/>
          <p:cNvSpPr/>
          <p:nvPr/>
        </p:nvSpPr>
        <p:spPr>
          <a:xfrm>
            <a:off x="466725" y="822960"/>
            <a:ext cx="11435715" cy="5215255"/>
          </a:xfrm>
          <a:prstGeom prst="rect">
            <a:avLst/>
          </a:prstGeom>
          <a:solidFill>
            <a:srgbClr val="FFFFFF"/>
          </a:solidFill>
          <a:ln w="18000" cap="flat" cmpd="sng">
            <a:solidFill>
              <a:srgbClr val="FF0000"/>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EXPLAIN ANALYZE SELECT</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count(1)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FROM</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pipeline p,tasks t</a:t>
            </a:r>
            <a:endPar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WHERE</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t.status = 'NEW'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AND</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p.id = t.pipeline_id </a:t>
            </a:r>
            <a:r>
              <a:rPr lang="en-US" alt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AND</a:t>
            </a:r>
            <a:r>
              <a:rPr lang="en-US" sz="1600" b="1" dirty="0" err="1">
                <a:effectLst>
                  <a:outerShdw blurRad="38100" dist="19050" dir="2700000" algn="tl" rotWithShape="0">
                    <a:schemeClr val="dk1">
                      <a:alpha val="40000"/>
                    </a:schemeClr>
                  </a:outerShdw>
                </a:effectLst>
                <a:latin typeface="mononoki" charset="0"/>
                <a:ea typeface="Monospace" charset="0"/>
                <a:cs typeface="mononoki" charset="0"/>
                <a:sym typeface="+mn-ea"/>
              </a:rPr>
              <a:t> t.creation_time &gt; now() - interval '1 hour';</a:t>
            </a:r>
            <a:endParaRPr sz="1600" dirty="0" err="1">
              <a:solidFill>
                <a:schemeClr val="tx1"/>
              </a:solidFill>
              <a:effectLst>
                <a:outerShdw blurRad="38100" dist="19050" dir="2700000" algn="tl" rotWithShape="0">
                  <a:schemeClr val="dk1">
                    <a:alpha val="40000"/>
                  </a:schemeClr>
                </a:outerShdw>
              </a:effectLst>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Finalize Aggregate  (rows=1) (rows=1)</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Gather  (rows=2) (rows=3)</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Partial Aggregate  (rows=1) (rows=1)</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Hash Join  (rows=8355) (rows=629973)</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Hash Cond: (p.id = t.pipeline_id)</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Parallel Seq Scan on pipeline p  (rows=764484) (rows=628661)</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Hash  (rows=240357) (rows=1889920)</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Index Scan using tasks_status_creation_time_idx1 on tasks t  (rows=240357) (rows=1889920)</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Index Cond: ((status = 'NEW'::text) AND (creation_time &gt; (now() - '01:00:00'::interval)))</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Planning Time: 0.452 ms </a:t>
            </a:r>
            <a:r>
              <a:rPr lang="en-US" altLang="en-US" sz="1600" dirty="0" err="1">
                <a:solidFill>
                  <a:srgbClr val="000000"/>
                </a:solidFill>
                <a:latin typeface="mononoki" charset="0"/>
                <a:cs typeface="mononoki" charset="0"/>
                <a:sym typeface="+mn-ea"/>
              </a:rPr>
              <a:t>				</a:t>
            </a:r>
            <a:r>
              <a:rPr lang="en-US" altLang="x-none" sz="1600" u="sng"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Execution Time: 2229.972 ms</a:t>
            </a:r>
            <a:endParaRPr lang="en-US" altLang="x-none" sz="1600" u="sng"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Replanning Attempts: 5 </a:t>
            </a:r>
            <a:r>
              <a:rPr lang="en-US" altLang="en-US"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a:t>
            </a:r>
            <a:r>
              <a:rPr lang="en-US" altLang="x-none" sz="1600" u="sng"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Total Execution Time: 2964.835 ms</a:t>
            </a:r>
            <a:endParaRPr lang="en-US" altLang="x-none" sz="1600" u="sng"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endParaRPr lang="en-US" altLang="x-none" sz="1600" u="sng" dirty="0" err="1">
              <a:solidFill>
                <a:srgbClr val="C00000"/>
              </a:solidFill>
              <a:latin typeface="mononoki" charset="0"/>
              <a:cs typeface="mononoki" charset="0"/>
            </a:endParaRPr>
          </a:p>
        </p:txBody>
      </p:sp>
      <p:sp>
        <p:nvSpPr>
          <p:cNvPr id="3" name="Text Box 2"/>
          <p:cNvSpPr txBox="1"/>
          <p:nvPr/>
        </p:nvSpPr>
        <p:spPr>
          <a:xfrm>
            <a:off x="6471285"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тестирования</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4" name="Text Box 3"/>
          <p:cNvSpPr txBox="1"/>
          <p:nvPr/>
        </p:nvSpPr>
        <p:spPr>
          <a:xfrm>
            <a:off x="2198881" y="6265545"/>
            <a:ext cx="213321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Как</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a:t>
            </a: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работает</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a:spLocks noGrp="1"/>
          </p:cNvSpPr>
          <p:nvPr/>
        </p:nvSpPr>
        <p:spPr>
          <a:xfrm>
            <a:off x="447040" y="260350"/>
            <a:ext cx="10223500" cy="389890"/>
          </a:xfrm>
          <a:prstGeom prst="rect">
            <a:avLst/>
          </a:prstGeom>
          <a:noFill/>
          <a:extLst>
            <a:ext uri="{909E8E84-426E-40DD-AFC4-6F175D3DCCD1}">
              <a14:hiddenFill xmlns:a14="http://schemas.microsoft.com/office/drawing/2010/main">
                <a:solidFill>
                  <a:schemeClr val="accent2"/>
                </a:solidFill>
              </a14:hiddenFill>
            </a:ext>
          </a:extLst>
        </p:spPr>
        <p:txBody>
          <a:bodyPr vert="horz" lIns="0" tIns="0" rIns="0" bIns="0" rtlCol="0" anchor="t" anchorCtr="0">
            <a:noAutofit/>
          </a:bodyPr>
          <a:lstStyle>
            <a:lvl1pPr algn="l" defTabSz="914400" rtl="0" eaLnBrk="1" latinLnBrk="0" hangingPunct="1">
              <a:lnSpc>
                <a:spcPct val="90000"/>
              </a:lnSpc>
              <a:spcBef>
                <a:spcPct val="0"/>
              </a:spcBef>
              <a:buNone/>
              <a:defRPr sz="2800" b="1" i="0" kern="1200">
                <a:solidFill>
                  <a:srgbClr val="E66F18"/>
                </a:solidFill>
                <a:latin typeface="Gilroy" pitchFamily="2" charset="0"/>
                <a:ea typeface="+mj-ea"/>
                <a:cs typeface="+mj-cs"/>
              </a:defRPr>
            </a:lvl1pPr>
          </a:lstStyle>
          <a:p>
            <a:r>
              <a:rPr lang="en-US" altLang="en-US">
                <a:sym typeface="+mn-ea"/>
              </a:rPr>
              <a:t>Как выглядит лог при рабочем реплане</a:t>
            </a:r>
            <a:endParaRPr lang="en-US" altLang="en-US">
              <a:sym typeface="+mn-ea"/>
            </a:endParaRPr>
          </a:p>
        </p:txBody>
      </p:sp>
      <p:sp>
        <p:nvSpPr>
          <p:cNvPr id="12" name="Rectangle 13312"/>
          <p:cNvSpPr/>
          <p:nvPr/>
        </p:nvSpPr>
        <p:spPr>
          <a:xfrm>
            <a:off x="466725" y="822960"/>
            <a:ext cx="11478895" cy="5215255"/>
          </a:xfrm>
          <a:prstGeom prst="rect">
            <a:avLst/>
          </a:prstGeom>
          <a:solidFill>
            <a:srgbClr val="FFFFFF"/>
          </a:solidFill>
          <a:ln w="18000" cap="flat" cmpd="sng">
            <a:solidFill>
              <a:srgbClr val="FF0000"/>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2023-09-21 13:31:49.469 MSK [8320] LOG:  Replanning triggered by timeout 100 (0-th shift) ms.</a:t>
            </a:r>
            <a:endPar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Attempt: 1.</a:t>
            </a:r>
            <a:endPar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Duration: 158.919477 ms  plan:</a:t>
            </a:r>
            <a:endPar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a:t>
            </a: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Query Text: explain (analyze) select count(1) from pipeline p,tasks t</a:t>
            </a:r>
            <a:r>
              <a:rPr lang="en-US" alt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a:t>
            </a:r>
            <a:endPar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lvl="1"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Finalize Aggregate  (cost=30098.31..30098.32 rows=1 width=8) (actual time=162.220..162.220 rows=0 loops=1) (early terminated)</a:t>
            </a:r>
            <a:endPar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lvl="1"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	  NodeSign: 4304986849338732187</a:t>
            </a:r>
            <a:endPar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lvl="1"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	  Cardinality: -1</a:t>
            </a:r>
            <a:endPar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lvl="1"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	  Groups Number: -1</a:t>
            </a:r>
            <a:endPar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lvl="1"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	  Output: count(1)</a:t>
            </a:r>
            <a:r>
              <a:rPr lang="en-US" alt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a:t>
            </a:r>
            <a:endParaRPr lang="en-US" alt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2023-09-21 13:31:49.957 MSK [8320] LOG:  Replanning triggered by timeout 100 (0-th shift) ms.</a:t>
            </a:r>
            <a:endPar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Attempt: 4.</a:t>
            </a:r>
            <a:endPar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Duration: 156.986469 ms  plan:</a:t>
            </a:r>
            <a:endPar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a:t>
            </a: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Query Text: explain (analyze) select count(1) from pipeline p,tasks t</a:t>
            </a:r>
            <a:r>
              <a:rPr lang="en-US" alt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a:t>
            </a:r>
            <a:endPar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1600" b="1"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a:t>
            </a: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Finalize Aggregate  (cost=41139.66..41139.67 rows=1 width=8) (actual time=160.432..160.432 rows=0 loops=1) (early terminated)</a:t>
            </a:r>
            <a:endPar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	  NodeSign: 4304986849338732187</a:t>
            </a:r>
            <a:endPar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	  Cardinality: -1</a:t>
            </a:r>
            <a:endPar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	  Groups Number: -1</a:t>
            </a:r>
            <a:endPar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	  Output: count(1)</a:t>
            </a:r>
            <a:r>
              <a:rPr lang="en-US" alt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rPr>
              <a:t>...</a:t>
            </a:r>
            <a:endParaRPr 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endParaRPr lang="en-US" altLang="en-US" sz="1600" b="1" dirty="0" err="1">
              <a:solidFill>
                <a:schemeClr val="tx1"/>
              </a:solidFill>
              <a:effectLst>
                <a:outerShdw blurRad="38100" dist="19050" dir="2700000" algn="tl" rotWithShape="0">
                  <a:schemeClr val="dk1">
                    <a:alpha val="40000"/>
                  </a:schemeClr>
                </a:outerShdw>
              </a:effectLst>
              <a:latin typeface="mononoki" charset="0"/>
              <a:cs typeface="mononoki" charset="0"/>
              <a:sym typeface="+mn-ea"/>
            </a:endParaRPr>
          </a:p>
        </p:txBody>
      </p:sp>
      <p:sp>
        <p:nvSpPr>
          <p:cNvPr id="6" name="Text Box 5"/>
          <p:cNvSpPr txBox="1"/>
          <p:nvPr/>
        </p:nvSpPr>
        <p:spPr>
          <a:xfrm>
            <a:off x="6471285"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тестирования</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7" name="Text Box 6"/>
          <p:cNvSpPr txBox="1"/>
          <p:nvPr/>
        </p:nvSpPr>
        <p:spPr>
          <a:xfrm>
            <a:off x="2198881" y="6265545"/>
            <a:ext cx="213321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Как</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a:t>
            </a: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работает</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br>
              <a:rPr lang="en-US" altLang="en-US" sz="4800" dirty="0"/>
            </a:br>
            <a:r>
              <a:rPr lang="en-US" altLang="en-US" sz="4800" dirty="0"/>
              <a:t>Replan </a:t>
            </a:r>
            <a:r>
              <a:rPr lang="en-US" altLang="en-US" sz="4800" dirty="0" err="1"/>
              <a:t>может</a:t>
            </a:r>
            <a:r>
              <a:rPr lang="en-US" altLang="en-US" sz="4800" dirty="0"/>
              <a:t> не </a:t>
            </a:r>
            <a:r>
              <a:rPr lang="en-US" altLang="en-US" sz="4800" dirty="0" err="1"/>
              <a:t>решить</a:t>
            </a:r>
            <a:r>
              <a:rPr lang="en-US" altLang="en-US" sz="4800" dirty="0"/>
              <a:t> </a:t>
            </a:r>
            <a:r>
              <a:rPr lang="en-US" altLang="en-US" sz="4800" dirty="0" err="1"/>
              <a:t>проблему</a:t>
            </a:r>
            <a:endParaRPr lang="en-US" altLang="en-US" sz="4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a:extLst>
            <a:ext uri="{909E8E84-426E-40DD-AFC4-6F175D3DCCD1}">
              <a14:hiddenFill xmlns:a14="http://schemas.microsoft.com/office/drawing/2010/main">
                <a:solidFill>
                  <a:schemeClr val="accent2"/>
                </a:solidFill>
              </a14:hiddenFill>
            </a:ext>
          </a:extLst>
        </p:spPr>
        <p:txBody>
          <a:bodyPr/>
          <a:lstStyle/>
          <a:p>
            <a:r>
              <a:rPr lang="en-US" altLang="en-US"/>
              <a:t>Основная проблема в оверэстимации</a:t>
            </a:r>
            <a:endParaRPr lang="en-US" altLang="en-US"/>
          </a:p>
        </p:txBody>
      </p:sp>
      <p:sp>
        <p:nvSpPr>
          <p:cNvPr id="12" name="Rectangle 13312"/>
          <p:cNvSpPr/>
          <p:nvPr/>
        </p:nvSpPr>
        <p:spPr>
          <a:xfrm>
            <a:off x="466725" y="821055"/>
            <a:ext cx="11435715" cy="5215255"/>
          </a:xfrm>
          <a:prstGeom prst="rect">
            <a:avLst/>
          </a:prstGeom>
          <a:solidFill>
            <a:srgbClr val="FFFFFF"/>
          </a:solidFill>
          <a:ln w="18000" cap="flat" cmpd="sng">
            <a:solidFill>
              <a:srgbClr val="FF0000"/>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latin typeface="mononoki" charset="0"/>
                <a:cs typeface="mononoki" charset="0"/>
              </a:rPr>
              <a:t>EXPLAIN</a:t>
            </a:r>
            <a:r>
              <a:rPr sz="1600" b="1" dirty="0" err="1">
                <a:latin typeface="mononoki" charset="0"/>
                <a:cs typeface="mononoki" charset="0"/>
              </a:rPr>
              <a:t> </a:t>
            </a:r>
            <a:r>
              <a:rPr lang="en-US" sz="1600" b="1" dirty="0" err="1">
                <a:latin typeface="mononoki" charset="0"/>
                <a:cs typeface="mononoki" charset="0"/>
              </a:rPr>
              <a:t>ANALYZE SELECT</a:t>
            </a:r>
            <a:r>
              <a:rPr sz="1600" b="1" dirty="0" err="1">
                <a:latin typeface="mononoki" charset="0"/>
                <a:cs typeface="mononoki" charset="0"/>
              </a:rPr>
              <a:t> count(1) </a:t>
            </a:r>
            <a:r>
              <a:rPr lang="en-US" sz="1600" b="1" dirty="0" err="1">
                <a:latin typeface="mononoki" charset="0"/>
                <a:cs typeface="mononoki" charset="0"/>
              </a:rPr>
              <a:t>FROM</a:t>
            </a:r>
            <a:r>
              <a:rPr sz="1600" b="1" dirty="0" err="1">
                <a:latin typeface="mononoki" charset="0"/>
                <a:cs typeface="mononoki" charset="0"/>
              </a:rPr>
              <a:t> pipeline p,tasks t</a:t>
            </a:r>
            <a:endParaRPr sz="1600" b="1" dirty="0" err="1">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sz="1600" b="1" dirty="0" err="1">
                <a:latin typeface="mononoki" charset="0"/>
                <a:cs typeface="mononoki" charset="0"/>
              </a:rPr>
              <a:t>     </a:t>
            </a:r>
            <a:r>
              <a:rPr lang="en-US" sz="1600" b="1" dirty="0" err="1">
                <a:latin typeface="mononoki" charset="0"/>
                <a:cs typeface="mononoki" charset="0"/>
              </a:rPr>
              <a:t>WHERE</a:t>
            </a:r>
            <a:r>
              <a:rPr sz="1600" b="1" dirty="0" err="1">
                <a:latin typeface="mononoki" charset="0"/>
                <a:cs typeface="mononoki" charset="0"/>
              </a:rPr>
              <a:t> p.status = 'STARTED' </a:t>
            </a:r>
            <a:r>
              <a:rPr lang="en-US" sz="1600" b="1" dirty="0" err="1">
                <a:latin typeface="mononoki" charset="0"/>
                <a:cs typeface="mononoki" charset="0"/>
              </a:rPr>
              <a:t>AND</a:t>
            </a:r>
            <a:r>
              <a:rPr sz="1600" b="1" dirty="0" err="1">
                <a:latin typeface="mononoki" charset="0"/>
                <a:cs typeface="mononoki" charset="0"/>
              </a:rPr>
              <a:t> p.id = t.pipeline_id and t.status </a:t>
            </a:r>
            <a:r>
              <a:rPr lang="en-US" sz="1600" b="1" dirty="0" err="1">
                <a:latin typeface="mononoki" charset="0"/>
                <a:cs typeface="mononoki" charset="0"/>
              </a:rPr>
              <a:t>IN</a:t>
            </a:r>
            <a:r>
              <a:rPr sz="1600" b="1" dirty="0" err="1">
                <a:latin typeface="mononoki" charset="0"/>
                <a:cs typeface="mononoki" charset="0"/>
              </a:rPr>
              <a:t> ('NEW', 'COMPLETED')</a:t>
            </a:r>
            <a:endParaRPr sz="1600" b="1" dirty="0" err="1">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sz="1600" b="1" dirty="0" err="1">
                <a:latin typeface="mononoki" charset="0"/>
                <a:cs typeface="mononoki" charset="0"/>
              </a:rPr>
              <a:t>       </a:t>
            </a:r>
            <a:r>
              <a:rPr lang="en-US" sz="1600" b="1" dirty="0" err="1">
                <a:latin typeface="mononoki" charset="0"/>
                <a:cs typeface="mononoki" charset="0"/>
              </a:rPr>
              <a:t>AND</a:t>
            </a:r>
            <a:r>
              <a:rPr sz="1600" b="1" dirty="0" err="1">
                <a:latin typeface="mononoki" charset="0"/>
                <a:cs typeface="mononoki" charset="0"/>
              </a:rPr>
              <a:t> t.creation_time </a:t>
            </a:r>
            <a:r>
              <a:rPr lang="en-US" sz="1600" b="1" dirty="0" err="1">
                <a:latin typeface="mononoki" charset="0"/>
                <a:cs typeface="mononoki" charset="0"/>
              </a:rPr>
              <a:t>&gt;</a:t>
            </a:r>
            <a:r>
              <a:rPr sz="1600" b="1" dirty="0" err="1">
                <a:latin typeface="mononoki" charset="0"/>
                <a:cs typeface="mononoki" charset="0"/>
              </a:rPr>
              <a:t> now() </a:t>
            </a:r>
            <a:r>
              <a:rPr lang="en-US" sz="1600" b="1" dirty="0" err="1">
                <a:latin typeface="mononoki" charset="0"/>
                <a:cs typeface="mononoki" charset="0"/>
              </a:rPr>
              <a:t>-</a:t>
            </a:r>
            <a:r>
              <a:rPr sz="1600" b="1" dirty="0" err="1">
                <a:latin typeface="mononoki" charset="0"/>
                <a:cs typeface="mononoki" charset="0"/>
              </a:rPr>
              <a:t> interval '1 hour';</a:t>
            </a:r>
            <a:r>
              <a:rPr lang="en-US" altLang="x-none" sz="1600" b="1" dirty="0" err="1">
                <a:solidFill>
                  <a:srgbClr val="000000"/>
                </a:solidFill>
                <a:latin typeface="mononoki" charset="0"/>
                <a:cs typeface="mononoki" charset="0"/>
              </a:rPr>
              <a:t>  </a:t>
            </a:r>
            <a:r>
              <a:rPr lang="en-US" altLang="x-none" sz="1600" dirty="0" err="1">
                <a:solidFill>
                  <a:srgbClr val="000000"/>
                </a:solidFill>
                <a:latin typeface="mononoki" charset="0"/>
                <a:cs typeface="mononoki" charset="0"/>
              </a:rPr>
              <a:t>                               </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rPr>
              <a:t>----------------------------------------------------------</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rPr>
              <a:t> Aggregate  (rows=1) (rows=1)</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rPr>
              <a:t>   -&gt;  Nested Loop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rPr>
              <a:t> (rows=9) (rows=25000)</a:t>
            </a:r>
            <a:endPar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rPr>
              <a:t>         -&gt;  Index Scan using pipeline_status_idx on pipeline p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rPr>
              <a:t>(rows=1) (rows=5000)</a:t>
            </a:r>
            <a:endPar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rPr>
              <a:t>               Index Cond: (status = 'STARTED'::text)</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rPr>
              <a:t>         -&gt;  Index Scan using tasks_pipeline_id_idx on tasks t  (rows=5) (rows=5)</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rPr>
              <a:t>               Index Cond: (pipeline_id = p.id)</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rPr>
              <a:t>               Filter: ((status = ANY ('{NEW,COMPLETED}'::text[])) AND (creation_time </a:t>
            </a:r>
            <a:r>
              <a:rPr lang="en-US" altLang="en-US" sz="1600" dirty="0" err="1">
                <a:solidFill>
                  <a:srgbClr val="000000"/>
                </a:solidFill>
                <a:latin typeface="mononoki" charset="0"/>
                <a:cs typeface="mononoki" charset="0"/>
              </a:rPr>
              <a:t>&gt;</a:t>
            </a:r>
            <a:r>
              <a:rPr lang="en-US" altLang="x-none" sz="1600" dirty="0" err="1">
                <a:solidFill>
                  <a:srgbClr val="000000"/>
                </a:solidFill>
                <a:latin typeface="mononoki" charset="0"/>
                <a:cs typeface="mononoki" charset="0"/>
              </a:rPr>
              <a:t> (now() </a:t>
            </a:r>
            <a:r>
              <a:rPr lang="en-US" altLang="en-US" sz="1600" dirty="0" err="1">
                <a:solidFill>
                  <a:srgbClr val="000000"/>
                </a:solidFill>
                <a:latin typeface="mononoki" charset="0"/>
                <a:cs typeface="mononoki" charset="0"/>
              </a:rPr>
              <a:t>-</a:t>
            </a:r>
            <a:r>
              <a:rPr lang="en-US" altLang="x-none" sz="1600" dirty="0" err="1">
                <a:solidFill>
                  <a:srgbClr val="000000"/>
                </a:solidFill>
                <a:latin typeface="mononoki" charset="0"/>
                <a:cs typeface="mononoki" charset="0"/>
              </a:rPr>
              <a:t> '01:00:00'::interval)))</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rPr>
              <a:t>Planning Time: 3.043 ms</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rPr>
              <a:t> Execution Time: 43.531 ms</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rPr>
              <a:t>(9 rows)</a:t>
            </a:r>
            <a:endParaRPr lang="en-US" altLang="x-none" sz="1600" dirty="0" err="1">
              <a:solidFill>
                <a:srgbClr val="000000"/>
              </a:solidFill>
              <a:latin typeface="mononoki" charset="0"/>
              <a:cs typeface="mononoki" charset="0"/>
            </a:endParaRPr>
          </a:p>
        </p:txBody>
      </p:sp>
      <p:sp>
        <p:nvSpPr>
          <p:cNvPr id="2" name="Text Box 1"/>
          <p:cNvSpPr txBox="1"/>
          <p:nvPr/>
        </p:nvSpPr>
        <p:spPr>
          <a:xfrm>
            <a:off x="6471285"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тестирования</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3" name="Text Box 2"/>
          <p:cNvSpPr txBox="1"/>
          <p:nvPr/>
        </p:nvSpPr>
        <p:spPr>
          <a:xfrm>
            <a:off x="2198881" y="6265545"/>
            <a:ext cx="213321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Как</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a:t>
            </a: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работает</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4" name="Номер слайда 3"/>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7358" y="348193"/>
            <a:ext cx="10074595" cy="390078"/>
          </a:xfrm>
          <a:noFill/>
          <a:extLst>
            <a:ext uri="{909E8E84-426E-40DD-AFC4-6F175D3DCCD1}">
              <a14:hiddenFill xmlns:a14="http://schemas.microsoft.com/office/drawing/2010/main">
                <a:solidFill>
                  <a:schemeClr val="accent2"/>
                </a:solidFill>
              </a14:hiddenFill>
            </a:ext>
          </a:extLst>
        </p:spPr>
        <p:txBody>
          <a:bodyPr/>
          <a:lstStyle/>
          <a:p>
            <a:r>
              <a:rPr lang="en-US" altLang="en-US">
                <a:sym typeface="+mn-ea"/>
              </a:rPr>
              <a:t>Улучшать нечего</a:t>
            </a:r>
            <a:endParaRPr lang="en-US" altLang="en-US"/>
          </a:p>
        </p:txBody>
      </p:sp>
      <p:sp>
        <p:nvSpPr>
          <p:cNvPr id="12" name="Rectangle 13312"/>
          <p:cNvSpPr/>
          <p:nvPr/>
        </p:nvSpPr>
        <p:spPr>
          <a:xfrm>
            <a:off x="466725" y="821055"/>
            <a:ext cx="11435715" cy="5215255"/>
          </a:xfrm>
          <a:prstGeom prst="rect">
            <a:avLst/>
          </a:prstGeom>
          <a:solidFill>
            <a:srgbClr val="FFFFFF"/>
          </a:solidFill>
          <a:ln w="18000" cap="flat" cmpd="sng">
            <a:solidFill>
              <a:srgbClr val="FF0000"/>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sz="1600" b="1" dirty="0" err="1">
                <a:latin typeface="mononoki" charset="0"/>
                <a:cs typeface="mononoki" charset="0"/>
                <a:sym typeface="+mn-ea"/>
              </a:rPr>
              <a:t>EXPLAIN</a:t>
            </a:r>
            <a:r>
              <a:rPr sz="1600" b="1" dirty="0" err="1">
                <a:latin typeface="mononoki" charset="0"/>
                <a:cs typeface="mononoki" charset="0"/>
                <a:sym typeface="+mn-ea"/>
              </a:rPr>
              <a:t> </a:t>
            </a:r>
            <a:r>
              <a:rPr lang="en-US" sz="1600" b="1" dirty="0" err="1">
                <a:latin typeface="mononoki" charset="0"/>
                <a:cs typeface="mononoki" charset="0"/>
                <a:sym typeface="+mn-ea"/>
              </a:rPr>
              <a:t>ANALYZE SELECT</a:t>
            </a:r>
            <a:r>
              <a:rPr sz="1600" b="1" dirty="0" err="1">
                <a:latin typeface="mononoki" charset="0"/>
                <a:cs typeface="mononoki" charset="0"/>
                <a:sym typeface="+mn-ea"/>
              </a:rPr>
              <a:t> count(1) </a:t>
            </a:r>
            <a:r>
              <a:rPr lang="en-US" sz="1600" b="1" dirty="0" err="1">
                <a:latin typeface="mononoki" charset="0"/>
                <a:cs typeface="mononoki" charset="0"/>
                <a:sym typeface="+mn-ea"/>
              </a:rPr>
              <a:t>FROM</a:t>
            </a:r>
            <a:r>
              <a:rPr sz="1600" b="1" dirty="0" err="1">
                <a:latin typeface="mononoki" charset="0"/>
                <a:cs typeface="mononoki" charset="0"/>
                <a:sym typeface="+mn-ea"/>
              </a:rPr>
              <a:t> pipeline p,tasks t</a:t>
            </a:r>
            <a:endParaRPr sz="1600" b="1" dirty="0" err="1">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sz="1600" b="1" dirty="0" err="1">
                <a:latin typeface="mononoki" charset="0"/>
                <a:cs typeface="mononoki" charset="0"/>
                <a:sym typeface="+mn-ea"/>
              </a:rPr>
              <a:t>     </a:t>
            </a:r>
            <a:r>
              <a:rPr lang="en-US" sz="1600" b="1" dirty="0" err="1">
                <a:latin typeface="mononoki" charset="0"/>
                <a:cs typeface="mononoki" charset="0"/>
                <a:sym typeface="+mn-ea"/>
              </a:rPr>
              <a:t>WHERE</a:t>
            </a:r>
            <a:r>
              <a:rPr sz="1600" b="1" dirty="0" err="1">
                <a:latin typeface="mononoki" charset="0"/>
                <a:cs typeface="mononoki" charset="0"/>
                <a:sym typeface="+mn-ea"/>
              </a:rPr>
              <a:t> p.status = 'STARTED' </a:t>
            </a:r>
            <a:r>
              <a:rPr lang="en-US" sz="1600" b="1" dirty="0" err="1">
                <a:latin typeface="mononoki" charset="0"/>
                <a:cs typeface="mononoki" charset="0"/>
                <a:sym typeface="+mn-ea"/>
              </a:rPr>
              <a:t>AND</a:t>
            </a:r>
            <a:r>
              <a:rPr sz="1600" b="1" dirty="0" err="1">
                <a:latin typeface="mononoki" charset="0"/>
                <a:cs typeface="mononoki" charset="0"/>
                <a:sym typeface="+mn-ea"/>
              </a:rPr>
              <a:t> p.id = t.pipeline_id and t.status </a:t>
            </a:r>
            <a:r>
              <a:rPr lang="en-US" sz="1600" b="1" dirty="0" err="1">
                <a:latin typeface="mononoki" charset="0"/>
                <a:cs typeface="mononoki" charset="0"/>
                <a:sym typeface="+mn-ea"/>
              </a:rPr>
              <a:t>IN</a:t>
            </a:r>
            <a:r>
              <a:rPr sz="1600" b="1" dirty="0" err="1">
                <a:latin typeface="mononoki" charset="0"/>
                <a:cs typeface="mononoki" charset="0"/>
                <a:sym typeface="+mn-ea"/>
              </a:rPr>
              <a:t> ('NEW', 'COMPLETED')</a:t>
            </a:r>
            <a:endParaRPr sz="1600" b="1" dirty="0" err="1">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sz="1600" b="1" dirty="0" err="1">
                <a:latin typeface="mononoki" charset="0"/>
                <a:cs typeface="mononoki" charset="0"/>
                <a:sym typeface="+mn-ea"/>
              </a:rPr>
              <a:t>       </a:t>
            </a:r>
            <a:r>
              <a:rPr lang="en-US" sz="1600" b="1" dirty="0" err="1">
                <a:latin typeface="mononoki" charset="0"/>
                <a:cs typeface="mononoki" charset="0"/>
                <a:sym typeface="+mn-ea"/>
              </a:rPr>
              <a:t>AND</a:t>
            </a:r>
            <a:r>
              <a:rPr sz="1600" b="1" dirty="0" err="1">
                <a:latin typeface="mononoki" charset="0"/>
                <a:cs typeface="mononoki" charset="0"/>
                <a:sym typeface="+mn-ea"/>
              </a:rPr>
              <a:t> t.creation_time </a:t>
            </a:r>
            <a:r>
              <a:rPr lang="en-US" sz="1600" b="1" dirty="0" err="1">
                <a:latin typeface="mononoki" charset="0"/>
                <a:cs typeface="mononoki" charset="0"/>
                <a:sym typeface="+mn-ea"/>
              </a:rPr>
              <a:t>&gt;</a:t>
            </a:r>
            <a:r>
              <a:rPr sz="1600" b="1" dirty="0" err="1">
                <a:latin typeface="mononoki" charset="0"/>
                <a:cs typeface="mononoki" charset="0"/>
                <a:sym typeface="+mn-ea"/>
              </a:rPr>
              <a:t> now() </a:t>
            </a:r>
            <a:r>
              <a:rPr lang="en-US" sz="1600" b="1" dirty="0" err="1">
                <a:latin typeface="mononoki" charset="0"/>
                <a:cs typeface="mononoki" charset="0"/>
                <a:sym typeface="+mn-ea"/>
              </a:rPr>
              <a:t>-</a:t>
            </a:r>
            <a:r>
              <a:rPr sz="1600" b="1" dirty="0" err="1">
                <a:latin typeface="mononoki" charset="0"/>
                <a:cs typeface="mononoki" charset="0"/>
                <a:sym typeface="+mn-ea"/>
              </a:rPr>
              <a:t> interval '1 hour';</a:t>
            </a:r>
            <a:r>
              <a:rPr lang="en-US" altLang="x-none" sz="1600" b="1" dirty="0" err="1">
                <a:solidFill>
                  <a:srgbClr val="000000"/>
                </a:solidFill>
                <a:latin typeface="mononoki" charset="0"/>
                <a:cs typeface="mononoki" charset="0"/>
                <a:sym typeface="+mn-ea"/>
              </a:rPr>
              <a:t> </a:t>
            </a:r>
            <a:r>
              <a:rPr lang="en-US" altLang="x-none" sz="1600" dirty="0" err="1">
                <a:solidFill>
                  <a:srgbClr val="000000"/>
                </a:solidFill>
                <a:latin typeface="mononoki" charset="0"/>
                <a:cs typeface="mononoki" charset="0"/>
                <a:sym typeface="+mn-ea"/>
              </a:rPr>
              <a:t>                            </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Aggregate  (rows=1) (rows=1)</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Hash Join  (rows=491) (</a:t>
            </a:r>
            <a:r>
              <a:rPr lang="en-US" altLang="en-US" sz="1600" dirty="0" err="1">
                <a:solidFill>
                  <a:srgbClr val="000000"/>
                </a:solidFill>
                <a:latin typeface="mononoki" charset="0"/>
                <a:cs typeface="mononoki" charset="0"/>
                <a:sym typeface="+mn-ea"/>
              </a:rPr>
              <a:t>rows</a:t>
            </a:r>
            <a:r>
              <a:rPr lang="en-US" altLang="x-none" sz="1600" dirty="0" err="1">
                <a:solidFill>
                  <a:srgbClr val="000000"/>
                </a:solidFill>
                <a:latin typeface="mononoki" charset="0"/>
                <a:cs typeface="mononoki" charset="0"/>
                <a:sym typeface="+mn-ea"/>
              </a:rPr>
              <a:t>=25000)</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Hash Cond: (t.pipeline_id = p.id)</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Index Scan using tasks_status_creation_time_idx on tasks 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(rows=24752) (rows=25000)</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Index Cond: ((status = 'NEW'::text) AND (creation_time </a:t>
            </a:r>
            <a:r>
              <a:rPr lang="en-US" altLang="en-US" sz="1600" dirty="0" err="1">
                <a:solidFill>
                  <a:srgbClr val="000000"/>
                </a:solidFill>
                <a:latin typeface="mononoki" charset="0"/>
                <a:cs typeface="mononoki" charset="0"/>
                <a:sym typeface="+mn-ea"/>
              </a:rPr>
              <a:t>&gt;</a:t>
            </a:r>
            <a:r>
              <a:rPr lang="en-US" altLang="x-none" sz="1600" dirty="0" err="1">
                <a:solidFill>
                  <a:srgbClr val="000000"/>
                </a:solidFill>
                <a:latin typeface="mononoki" charset="0"/>
                <a:cs typeface="mononoki" charset="0"/>
                <a:sym typeface="+mn-ea"/>
              </a:rPr>
              <a:t> (now() </a:t>
            </a:r>
            <a:r>
              <a:rPr lang="en-US" altLang="en-US" sz="1600" dirty="0" err="1">
                <a:solidFill>
                  <a:srgbClr val="000000"/>
                </a:solidFill>
                <a:latin typeface="mononoki" charset="0"/>
                <a:cs typeface="mononoki" charset="0"/>
                <a:sym typeface="+mn-ea"/>
              </a:rPr>
              <a:t>-</a:t>
            </a:r>
            <a:r>
              <a:rPr lang="en-US" altLang="x-none" sz="1600" dirty="0" err="1">
                <a:solidFill>
                  <a:srgbClr val="000000"/>
                </a:solidFill>
                <a:latin typeface="mononoki" charset="0"/>
                <a:cs typeface="mononoki" charset="0"/>
                <a:sym typeface="+mn-ea"/>
              </a:rPr>
              <a:t> '0</a:t>
            </a:r>
            <a:r>
              <a:rPr lang="en-US" altLang="en-US" sz="1600" dirty="0" err="1">
                <a:solidFill>
                  <a:srgbClr val="000000"/>
                </a:solidFill>
                <a:latin typeface="mononoki" charset="0"/>
                <a:cs typeface="mononoki" charset="0"/>
                <a:sym typeface="+mn-ea"/>
              </a:rPr>
              <a:t>1</a:t>
            </a:r>
            <a:r>
              <a:rPr lang="en-US" altLang="x-none" sz="1600" dirty="0" err="1">
                <a:solidFill>
                  <a:srgbClr val="000000"/>
                </a:solidFill>
                <a:latin typeface="mononoki" charset="0"/>
                <a:cs typeface="mononoki" charset="0"/>
                <a:sym typeface="+mn-ea"/>
              </a:rPr>
              <a:t>:0</a:t>
            </a:r>
            <a:r>
              <a:rPr lang="en-US" altLang="en-US" sz="1600" dirty="0" err="1">
                <a:solidFill>
                  <a:srgbClr val="000000"/>
                </a:solidFill>
                <a:latin typeface="mononoki" charset="0"/>
                <a:cs typeface="mononoki" charset="0"/>
                <a:sym typeface="+mn-ea"/>
              </a:rPr>
              <a:t>0</a:t>
            </a:r>
            <a:r>
              <a:rPr lang="en-US" altLang="x-none" sz="1600" dirty="0" err="1">
                <a:solidFill>
                  <a:srgbClr val="000000"/>
                </a:solidFill>
                <a:latin typeface="mononoki" charset="0"/>
                <a:cs typeface="mononoki" charset="0"/>
                <a:sym typeface="+mn-ea"/>
              </a:rPr>
              <a:t>:00'::interval)))</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Hash  (rows=99) (rows=5000)</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-&gt;  Index Scan using pipeline_status_idx on pipeline p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(rows=99) (rows=5000)</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Index Cond: (status = 'STARTED'::text)</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a:t>
            </a:r>
            <a:endParaRPr lang="en-US" altLang="x-none" sz="1600" dirty="0" err="1">
              <a:solidFill>
                <a:srgbClr val="000000"/>
              </a:solidFill>
              <a:latin typeface="mononoki" charset="0"/>
              <a:cs typeface="mononoki" charset="0"/>
              <a:sym typeface="+mn-ea"/>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Planning Time: 0.414 ms</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 Execution Time: 22.380 ms</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Replanning Attempts: 1</a:t>
            </a:r>
            <a:endParaRPr lang="en-US" altLang="x-none" sz="1600" dirty="0" err="1">
              <a:solidFill>
                <a:srgbClr val="000000"/>
              </a:solidFill>
              <a:latin typeface="mononoki" charset="0"/>
              <a:cs typeface="mononoki" charset="0"/>
            </a:endParaRPr>
          </a:p>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x-none" sz="1600" dirty="0" err="1">
                <a:solidFill>
                  <a:srgbClr val="000000"/>
                </a:solidFill>
                <a:latin typeface="mononoki" charset="0"/>
                <a:cs typeface="mononoki" charset="0"/>
                <a:sym typeface="+mn-ea"/>
              </a:rPr>
              <a:t> </a:t>
            </a:r>
            <a:r>
              <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rPr>
              <a:t>Total Execution Time: 1025.460 ms</a:t>
            </a:r>
            <a:endParaRPr lang="en-US" altLang="x-none" sz="1600" dirty="0" err="1">
              <a:solidFill>
                <a:schemeClr val="accent1"/>
              </a:solidFill>
              <a:effectLst>
                <a:outerShdw blurRad="38100" dist="25400" dir="5400000" algn="ctr" rotWithShape="0">
                  <a:srgbClr val="6E747A">
                    <a:alpha val="43000"/>
                  </a:srgbClr>
                </a:outerShdw>
              </a:effectLst>
              <a:latin typeface="mononoki" charset="0"/>
              <a:cs typeface="mononoki" charset="0"/>
              <a:sym typeface="+mn-ea"/>
            </a:endParaRPr>
          </a:p>
        </p:txBody>
      </p:sp>
      <p:sp>
        <p:nvSpPr>
          <p:cNvPr id="2" name="Text Box 1"/>
          <p:cNvSpPr txBox="1"/>
          <p:nvPr/>
        </p:nvSpPr>
        <p:spPr>
          <a:xfrm>
            <a:off x="6471285"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тестирования</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4" name="Text Box 3"/>
          <p:cNvSpPr txBox="1"/>
          <p:nvPr/>
        </p:nvSpPr>
        <p:spPr>
          <a:xfrm>
            <a:off x="2198881" y="6265545"/>
            <a:ext cx="213321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Как</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a:t>
            </a: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работает</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3" name="Номер слайда 2"/>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noFill/>
          <a:extLst>
            <a:ext uri="{909E8E84-426E-40DD-AFC4-6F175D3DCCD1}">
              <a14:hiddenFill xmlns:a14="http://schemas.microsoft.com/office/drawing/2010/main">
                <a:solidFill>
                  <a:schemeClr val="accent2"/>
                </a:solidFill>
              </a14:hiddenFill>
            </a:ext>
          </a:extLst>
        </p:spPr>
        <p:txBody>
          <a:bodyPr/>
          <a:lstStyle/>
          <a:p>
            <a:r>
              <a:rPr lang="en-US" altLang="en-US" dirty="0"/>
              <a:t>Что Replan вылечить не сможет</a:t>
            </a:r>
            <a:endParaRPr lang="en-US" altLang="en-US" dirty="0"/>
          </a:p>
        </p:txBody>
      </p:sp>
      <p:sp>
        <p:nvSpPr>
          <p:cNvPr id="11" name="Text Placeholder 10"/>
          <p:cNvSpPr>
            <a:spLocks noGrp="1"/>
          </p:cNvSpPr>
          <p:nvPr>
            <p:ph type="body" sz="quarter" idx="14"/>
          </p:nvPr>
        </p:nvSpPr>
        <p:spPr/>
        <p:txBody>
          <a:bodyPr/>
          <a:lstStyle/>
          <a:p>
            <a:r>
              <a:rPr lang="en-US" dirty="0">
                <a:solidFill>
                  <a:schemeClr val="accent1"/>
                </a:solidFill>
                <a:effectLst>
                  <a:outerShdw blurRad="38100" dist="25400" dir="5400000" algn="ctr" rotWithShape="0">
                    <a:srgbClr val="6E747A">
                      <a:alpha val="43000"/>
                    </a:srgbClr>
                  </a:outerShdw>
                </a:effectLst>
                <a:sym typeface="+mn-ea"/>
              </a:rPr>
              <a:t>1. Запрос просто может быть написан плохо</a:t>
            </a:r>
            <a:endParaRPr lang="en-US" dirty="0">
              <a:solidFill>
                <a:schemeClr val="accent1"/>
              </a:solidFill>
              <a:effectLst>
                <a:outerShdw blurRad="38100" dist="25400" dir="5400000" algn="ctr" rotWithShape="0">
                  <a:srgbClr val="6E747A">
                    <a:alpha val="43000"/>
                  </a:srgbClr>
                </a:outerShdw>
              </a:effectLst>
              <a:sym typeface="+mn-ea"/>
            </a:endParaRPr>
          </a:p>
        </p:txBody>
      </p:sp>
      <p:sp>
        <p:nvSpPr>
          <p:cNvPr id="12" name="Text Placeholder 11"/>
          <p:cNvSpPr>
            <a:spLocks noGrp="1"/>
          </p:cNvSpPr>
          <p:nvPr>
            <p:ph type="body" sz="quarter" idx="15"/>
          </p:nvPr>
        </p:nvSpPr>
        <p:spPr/>
        <p:txBody>
          <a:bodyPr>
            <a:scene3d>
              <a:camera prst="orthographicFront"/>
              <a:lightRig rig="threePt" dir="t"/>
            </a:scene3d>
          </a:bodyPr>
          <a:lstStyle/>
          <a:p>
            <a:r>
              <a:rPr lang="en-US" altLang="en-US" dirty="0">
                <a:solidFill>
                  <a:schemeClr val="accent1"/>
                </a:solidFill>
                <a:effectLst>
                  <a:outerShdw blurRad="38100" dist="25400" dir="5400000" algn="ctr" rotWithShape="0">
                    <a:srgbClr val="6E747A">
                      <a:alpha val="43000"/>
                    </a:srgbClr>
                  </a:outerShdw>
                </a:effectLst>
                <a:sym typeface="+mn-ea"/>
              </a:rPr>
              <a:t>2. </a:t>
            </a:r>
            <a:r>
              <a:rPr lang="en-US" dirty="0">
                <a:solidFill>
                  <a:schemeClr val="accent1"/>
                </a:solidFill>
                <a:effectLst>
                  <a:outerShdw blurRad="38100" dist="25400" dir="5400000" algn="ctr" rotWithShape="0">
                    <a:srgbClr val="6E747A">
                      <a:alpha val="43000"/>
                    </a:srgbClr>
                  </a:outerShdw>
                </a:effectLst>
                <a:sym typeface="+mn-ea"/>
              </a:rPr>
              <a:t>Replan потребуется большое количество итераций, чтобы найти лучший план</a:t>
            </a:r>
            <a:endParaRPr lang="en-US" dirty="0">
              <a:solidFill>
                <a:schemeClr val="accent1"/>
              </a:solidFill>
              <a:effectLst>
                <a:outerShdw blurRad="38100" dist="25400" dir="5400000" algn="ctr" rotWithShape="0">
                  <a:srgbClr val="6E747A">
                    <a:alpha val="43000"/>
                  </a:srgbClr>
                </a:outerShdw>
              </a:effectLst>
              <a:sym typeface="+mn-ea"/>
            </a:endParaRPr>
          </a:p>
        </p:txBody>
      </p:sp>
      <p:sp>
        <p:nvSpPr>
          <p:cNvPr id="7" name="Текст 20"/>
          <p:cNvSpPr txBox="1"/>
          <p:nvPr/>
        </p:nvSpPr>
        <p:spPr>
          <a:xfrm>
            <a:off x="5321300" y="3963035"/>
            <a:ext cx="6018530" cy="2409190"/>
          </a:xfrm>
          <a:prstGeom prst="rect">
            <a:avLst/>
          </a:prstGeom>
        </p:spPr>
        <p:txBody>
          <a:bodyPr lIns="0" tIns="0" rIns="0" bIns="0" anchor="ctr"/>
          <a:lstStyle>
            <a:lvl1pPr marL="0" indent="0" algn="l" defTabSz="914400" rtl="0" eaLnBrk="1" latinLnBrk="0" hangingPunct="1">
              <a:lnSpc>
                <a:spcPct val="100000"/>
              </a:lnSpc>
              <a:spcBef>
                <a:spcPts val="1000"/>
              </a:spcBef>
              <a:buFontTx/>
              <a:buNone/>
              <a:defRPr sz="3200" b="1" i="0" kern="1200">
                <a:solidFill>
                  <a:srgbClr val="1190D2"/>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gn="ctr"/>
            <a:endParaRPr lang="en-US" altLang="en-US" sz="1600" u="sng">
              <a:solidFill>
                <a:schemeClr val="tx2"/>
              </a:solidFill>
            </a:endParaRPr>
          </a:p>
        </p:txBody>
      </p:sp>
      <p:sp>
        <p:nvSpPr>
          <p:cNvPr id="9" name="Text Box 8"/>
          <p:cNvSpPr txBox="1"/>
          <p:nvPr/>
        </p:nvSpPr>
        <p:spPr>
          <a:xfrm>
            <a:off x="6471285"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тестирования</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2071688" y="6265545"/>
            <a:ext cx="238760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Как</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a:t>
            </a: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работает</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4" name="Номер слайда 3"/>
          <p:cNvSpPr>
            <a:spLocks noGrp="1"/>
          </p:cNvSpPr>
          <p:nvPr>
            <p:ph type="sldNum" sz="quarter" idx="12"/>
          </p:nvPr>
        </p:nvSpPr>
        <p:spPr/>
        <p:txBody>
          <a:bodyPr/>
          <a:lstStyle/>
          <a:p>
            <a:fld id="{5922A24C-CA15-4196-882E-E2BB53882FD2}" type="slidenum">
              <a:rPr lang="ru-RU" smtClean="0"/>
            </a:fld>
            <a:endParaRPr lang="ru-RU"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oup-o conception solution1"/>
          <p:cNvPicPr>
            <a:picLocks noChangeAspect="1"/>
          </p:cNvPicPr>
          <p:nvPr/>
        </p:nvPicPr>
        <p:blipFill>
          <a:blip r:embed="rId1"/>
          <a:srcRect l="844" t="832" b="832"/>
          <a:stretch>
            <a:fillRect/>
          </a:stretch>
        </p:blipFill>
        <p:spPr>
          <a:xfrm>
            <a:off x="3306445" y="1290955"/>
            <a:ext cx="4252595" cy="4276090"/>
          </a:xfrm>
          <a:prstGeom prst="rect">
            <a:avLst/>
          </a:prstGeom>
        </p:spPr>
      </p:pic>
      <p:sp>
        <p:nvSpPr>
          <p:cNvPr id="8" name="Заголовок 1"/>
          <p:cNvSpPr>
            <a:spLocks noGrp="1"/>
          </p:cNvSpPr>
          <p:nvPr>
            <p:ph type="title"/>
          </p:nvPr>
        </p:nvSpPr>
        <p:spPr>
          <a:xfrm>
            <a:off x="449580" y="283210"/>
            <a:ext cx="11280140" cy="389890"/>
          </a:xfrm>
        </p:spPr>
        <p:txBody>
          <a:bodyPr/>
          <a:lstStyle/>
          <a:p>
            <a:pPr algn="l"/>
            <a:r>
              <a:rPr lang="en-US" altLang="en-US" sz="2800" dirty="0" err="1">
                <a:solidFill>
                  <a:srgbClr val="E66F18"/>
                </a:solidFill>
                <a:sym typeface="+mn-ea"/>
              </a:rPr>
              <a:t>Стоит</a:t>
            </a:r>
            <a:r>
              <a:rPr lang="en-US" altLang="en-US" sz="2800" dirty="0">
                <a:solidFill>
                  <a:srgbClr val="E66F18"/>
                </a:solidFill>
                <a:sym typeface="+mn-ea"/>
              </a:rPr>
              <a:t> </a:t>
            </a:r>
            <a:r>
              <a:rPr lang="en-US" altLang="en-US" sz="2800" dirty="0" err="1">
                <a:solidFill>
                  <a:srgbClr val="E66F18"/>
                </a:solidFill>
                <a:sym typeface="+mn-ea"/>
              </a:rPr>
              <a:t>попробовать</a:t>
            </a:r>
            <a:r>
              <a:rPr lang="en-US" altLang="en-US" sz="2800" dirty="0">
                <a:solidFill>
                  <a:srgbClr val="E66F18"/>
                </a:solidFill>
                <a:sym typeface="+mn-ea"/>
              </a:rPr>
              <a:t> </a:t>
            </a:r>
            <a:r>
              <a:rPr lang="en-US" altLang="en-US" sz="2800" dirty="0" err="1">
                <a:solidFill>
                  <a:srgbClr val="E66F18"/>
                </a:solidFill>
                <a:sym typeface="+mn-ea"/>
              </a:rPr>
              <a:t>другие</a:t>
            </a:r>
            <a:r>
              <a:rPr lang="en-US" altLang="en-US" sz="2800" dirty="0">
                <a:solidFill>
                  <a:srgbClr val="E66F18"/>
                </a:solidFill>
                <a:sym typeface="+mn-ea"/>
              </a:rPr>
              <a:t> </a:t>
            </a:r>
            <a:r>
              <a:rPr lang="en-US" altLang="en-US" sz="2800" dirty="0" err="1">
                <a:solidFill>
                  <a:srgbClr val="E66F18"/>
                </a:solidFill>
                <a:sym typeface="+mn-ea"/>
              </a:rPr>
              <a:t>решения</a:t>
            </a:r>
            <a:endParaRPr lang="en-US" altLang="en-US" sz="2800" dirty="0" err="1">
              <a:solidFill>
                <a:srgbClr val="E66F18"/>
              </a:solidFill>
              <a:sym typeface="+mn-ea"/>
            </a:endParaRPr>
          </a:p>
        </p:txBody>
      </p:sp>
      <p:sp>
        <p:nvSpPr>
          <p:cNvPr id="5" name="Text Box 4"/>
          <p:cNvSpPr txBox="1"/>
          <p:nvPr/>
        </p:nvSpPr>
        <p:spPr>
          <a:xfrm>
            <a:off x="4913630" y="1452245"/>
            <a:ext cx="1235075" cy="368300"/>
          </a:xfrm>
          <a:prstGeom prst="rect">
            <a:avLst/>
          </a:prstGeom>
          <a:noFill/>
          <a:ln>
            <a:noFill/>
          </a:ln>
        </p:spPr>
        <p:txBody>
          <a:bodyPr wrap="square" rtlCol="0">
            <a:spAutoFit/>
            <a:scene3d>
              <a:camera prst="orthographicFront"/>
              <a:lightRig rig="threePt" dir="t"/>
            </a:scene3d>
          </a:bodyPr>
          <a:lstStyle/>
          <a:p>
            <a:pPr algn="ctr"/>
            <a:r>
              <a:rPr lang="en-US" altLang="en-US" b="1">
                <a:solidFill>
                  <a:schemeClr val="bg2"/>
                </a:solidFill>
                <a:effectLst>
                  <a:outerShdw blurRad="38100" dist="25400" dir="5400000" algn="ctr" rotWithShape="0">
                    <a:srgbClr val="6E747A">
                      <a:alpha val="43000"/>
                    </a:srgbClr>
                  </a:outerShdw>
                </a:effectLst>
              </a:rPr>
              <a:t>REPLAN</a:t>
            </a:r>
            <a:endParaRPr lang="en-US" altLang="en-US" b="1">
              <a:solidFill>
                <a:schemeClr val="bg2"/>
              </a:solidFill>
              <a:effectLst>
                <a:outerShdw blurRad="38100" dist="25400" dir="5400000" algn="ctr" rotWithShape="0">
                  <a:srgbClr val="6E747A">
                    <a:alpha val="43000"/>
                  </a:srgbClr>
                </a:outerShdw>
              </a:effectLst>
            </a:endParaRPr>
          </a:p>
        </p:txBody>
      </p:sp>
      <p:sp>
        <p:nvSpPr>
          <p:cNvPr id="9" name="Text Box 8"/>
          <p:cNvSpPr txBox="1"/>
          <p:nvPr/>
        </p:nvSpPr>
        <p:spPr>
          <a:xfrm>
            <a:off x="6471285"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Результаты</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тестирования</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Replan</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2198881" y="6265545"/>
            <a:ext cx="213321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Как</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a:t>
            </a:r>
            <a:r>
              <a:rPr lang="en-US" altLang="en-US" sz="1600" noProof="0" dirty="0" err="1">
                <a:ln w="12700" cmpd="sng">
                  <a:solidFill>
                    <a:srgbClr val="C00000"/>
                  </a:solidFill>
                  <a:prstDash val="solid"/>
                </a:ln>
                <a:solidFill>
                  <a:srgbClr val="C00000"/>
                </a:solidFill>
                <a:effectLst/>
                <a:uLnTx/>
                <a:uFillTx/>
                <a:latin typeface="Gilroy" pitchFamily="2" charset="0"/>
                <a:cs typeface="Gilroy" pitchFamily="2" charset="0"/>
                <a:sym typeface="+mn-ea"/>
              </a:rPr>
              <a:t>работает</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 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4" name="Text Box 3"/>
          <p:cNvSpPr txBox="1"/>
          <p:nvPr/>
        </p:nvSpPr>
        <p:spPr>
          <a:xfrm>
            <a:off x="4913630" y="5153025"/>
            <a:ext cx="1235075" cy="368300"/>
          </a:xfrm>
          <a:prstGeom prst="rect">
            <a:avLst/>
          </a:prstGeom>
          <a:noFill/>
          <a:ln>
            <a:noFill/>
          </a:ln>
        </p:spPr>
        <p:txBody>
          <a:bodyPr wrap="square" rtlCol="0">
            <a:spAutoFit/>
            <a:scene3d>
              <a:camera prst="orthographicFront"/>
              <a:lightRig rig="threePt" dir="t"/>
            </a:scene3d>
          </a:bodyPr>
          <a:lstStyle/>
          <a:p>
            <a:pPr algn="ctr"/>
            <a:r>
              <a:rPr lang="en-US" altLang="en-US" b="1">
                <a:solidFill>
                  <a:schemeClr val="bg2"/>
                </a:solidFill>
                <a:effectLst>
                  <a:outerShdw blurRad="38100" dist="25400" dir="5400000" algn="ctr" rotWithShape="0">
                    <a:srgbClr val="6E747A">
                      <a:alpha val="43000"/>
                    </a:srgbClr>
                  </a:outerShdw>
                </a:effectLst>
              </a:rPr>
              <a:t>REPLAN</a:t>
            </a:r>
            <a:endParaRPr lang="en-US" altLang="en-US" b="1">
              <a:solidFill>
                <a:schemeClr val="bg2"/>
              </a:solidFill>
              <a:effectLst>
                <a:outerShdw blurRad="38100" dist="25400" dir="5400000" algn="ctr" rotWithShape="0">
                  <a:srgbClr val="6E747A">
                    <a:alpha val="43000"/>
                  </a:srgbClr>
                </a:outerShdw>
              </a:effectLst>
            </a:endParaRPr>
          </a:p>
        </p:txBody>
      </p:sp>
      <p:sp>
        <p:nvSpPr>
          <p:cNvPr id="2" name="Номер слайда 1"/>
          <p:cNvSpPr>
            <a:spLocks noGrp="1"/>
          </p:cNvSpPr>
          <p:nvPr>
            <p:ph type="sldNum" sz="quarter" idx="18"/>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nchor="ctr" anchorCtr="0"/>
          <a:lstStyle/>
          <a:p>
            <a:r>
              <a:rPr lang="en-US" altLang="en-US" sz="4800"/>
              <a:t>Тестирование</a:t>
            </a:r>
            <a:endParaRPr lang="en-US" altLang="en-US" sz="4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ltLang="en-US" dirty="0" err="1"/>
              <a:t>Как</a:t>
            </a:r>
            <a:r>
              <a:rPr lang="en-US" altLang="en-US" dirty="0"/>
              <a:t> </a:t>
            </a:r>
            <a:r>
              <a:rPr lang="en-US" altLang="en-US" dirty="0" err="1"/>
              <a:t>работает</a:t>
            </a:r>
            <a:r>
              <a:rPr lang="en-US" altLang="en-US" dirty="0"/>
              <a:t> </a:t>
            </a:r>
            <a:r>
              <a:rPr lang="en-US" altLang="en-US" dirty="0" err="1"/>
              <a:t>оптимизатор</a:t>
            </a:r>
            <a:endParaRPr lang="en-US" altLang="en-US" dirty="0"/>
          </a:p>
        </p:txBody>
      </p:sp>
      <p:sp>
        <p:nvSpPr>
          <p:cNvPr id="5" name="Текст 4"/>
          <p:cNvSpPr>
            <a:spLocks noGrp="1"/>
          </p:cNvSpPr>
          <p:nvPr>
            <p:ph type="body" sz="quarter" idx="4294967295"/>
          </p:nvPr>
        </p:nvSpPr>
        <p:spPr>
          <a:xfrm>
            <a:off x="1068070" y="1281430"/>
            <a:ext cx="7437755" cy="1789430"/>
          </a:xfrm>
        </p:spPr>
        <p:txBody>
          <a:bodyPr>
            <a:noAutofit/>
            <a:scene3d>
              <a:camera prst="orthographicFront"/>
              <a:lightRig rig="threePt" dir="t"/>
            </a:scene3d>
          </a:bodyPr>
          <a:lstStyle/>
          <a:p>
            <a:pPr fontAlgn="ctr">
              <a:lnSpc>
                <a:spcPct val="100000"/>
              </a:lnSpc>
            </a:pPr>
            <a:r>
              <a:rPr lang="en-US" altLang="ru-RU" sz="2000" b="1"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rPr>
              <a:t>Задача</a:t>
            </a:r>
            <a:endParaRPr lang="en-US" altLang="ru-RU" sz="2000"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endParaRPr>
          </a:p>
          <a:p>
            <a:pPr marL="457200" lvl="2" fontAlgn="ctr">
              <a:lnSpc>
                <a:spcPct val="100000"/>
              </a:lnSpc>
            </a:pP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Найти</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лучший</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en-US"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из</a:t>
            </a:r>
            <a:r>
              <a:rPr lang="en-US" altLang="en-US"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en-US"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всех</a:t>
            </a:r>
            <a:r>
              <a:rPr lang="en-US" altLang="en-US"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en-US"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возможных</a:t>
            </a:r>
            <a:r>
              <a:rPr lang="en-US" altLang="en-US"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en-US"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планов</a:t>
            </a:r>
            <a:r>
              <a:rPr lang="en-US" altLang="en-US"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через</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р</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асчет</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стоимости</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 </a:t>
            </a:r>
            <a:endPar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endParaRPr>
          </a:p>
          <a:p>
            <a:pPr marL="457200" lvl="2" fontAlgn="base">
              <a:lnSpc>
                <a:spcPct val="100000"/>
              </a:lnSpc>
            </a:pPr>
            <a:r>
              <a:rPr lang="en-US" altLang="en-US"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Используется</a:t>
            </a:r>
            <a:r>
              <a:rPr lang="en-US" altLang="en-US"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метод</a:t>
            </a:r>
            <a:r>
              <a:rPr lang="en-US" altLang="en-US"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на </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основе</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стоимостной</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модели</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 System R </a:t>
            </a:r>
            <a:r>
              <a:rPr lang="en-US" altLang="en-US"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(1978 - 1979 </a:t>
            </a:r>
            <a:r>
              <a:rPr lang="en-US" altLang="en-US"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гг</a:t>
            </a:r>
            <a:r>
              <a:rPr lang="ru-RU" altLang="en-US"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a:t>
            </a:r>
            <a:r>
              <a:rPr lang="en-US" altLang="en-US"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sym typeface="+mn-ea"/>
              </a:rPr>
              <a:t>)</a:t>
            </a:r>
            <a:endParaRPr lang="en-US" altLang="ru-RU" sz="1425"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endParaRPr>
          </a:p>
          <a:p>
            <a:pPr fontAlgn="ctr">
              <a:lnSpc>
                <a:spcPct val="100000"/>
              </a:lnSpc>
            </a:pPr>
            <a:r>
              <a:rPr lang="en-US" altLang="ru-RU" sz="2000" b="1"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rPr>
              <a:t>Проблема</a:t>
            </a:r>
            <a:endParaRPr lang="en-US" altLang="ru-RU" sz="2000"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endParaRPr>
          </a:p>
          <a:p>
            <a:pPr lvl="1" fontAlgn="ctr">
              <a:lnSpc>
                <a:spcPct val="100000"/>
              </a:lnSpc>
            </a:pP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Много</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возможных</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планов</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 exp(</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количество</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60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таблиц</a:t>
            </a:r>
            <a:r>
              <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a:t>
            </a:r>
            <a:endParaRPr lang="en-US" altLang="ru-RU" sz="160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endParaRPr>
          </a:p>
          <a:p>
            <a:pPr lvl="0" fontAlgn="ctr">
              <a:lnSpc>
                <a:spcPct val="100000"/>
              </a:lnSpc>
            </a:pPr>
            <a:r>
              <a:rPr lang="en-US" altLang="ru-RU" sz="1865" b="1"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rPr>
              <a:t>Приближенное</a:t>
            </a:r>
            <a:r>
              <a:rPr lang="en-US" altLang="ru-RU" sz="1865"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865" b="1"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rPr>
              <a:t>решение</a:t>
            </a:r>
            <a:endParaRPr lang="en-US" altLang="ru-RU" sz="1865"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endParaRPr>
          </a:p>
          <a:p>
            <a:pPr lvl="1" fontAlgn="ctr">
              <a:lnSpc>
                <a:spcPct val="100000"/>
              </a:lnSpc>
            </a:pPr>
            <a:r>
              <a:rPr lang="en-US" altLang="ru-RU" sz="1595"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Алгоритм</a:t>
            </a:r>
            <a:r>
              <a:rPr lang="en-US" altLang="ru-RU" sz="1595"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595"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динамического</a:t>
            </a:r>
            <a:r>
              <a:rPr lang="en-US" altLang="ru-RU" sz="1595"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595"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программирования</a:t>
            </a:r>
            <a:endParaRPr lang="en-US" altLang="ru-RU" sz="1595"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endParaRPr>
          </a:p>
          <a:p>
            <a:pPr lvl="0" fontAlgn="ctr">
              <a:lnSpc>
                <a:spcPct val="100000"/>
              </a:lnSpc>
            </a:pPr>
            <a:r>
              <a:rPr lang="en-US" altLang="ru-RU" sz="1860" b="1"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rPr>
              <a:t>Поиск</a:t>
            </a:r>
            <a:endParaRPr lang="en-US" altLang="ru-RU" sz="1860"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endParaRPr>
          </a:p>
          <a:p>
            <a:pPr lvl="1" fontAlgn="ctr">
              <a:lnSpc>
                <a:spcPct val="100000"/>
              </a:lnSpc>
            </a:pPr>
            <a:r>
              <a:rPr lang="en-US" altLang="ru-RU" sz="159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Решение</a:t>
            </a:r>
            <a:r>
              <a:rPr lang="en-US" altLang="ru-RU" sz="159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59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гарантирован</a:t>
            </a:r>
            <a:r>
              <a:rPr lang="ru-RU" altLang="ru-RU" sz="159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н</a:t>
            </a:r>
            <a:r>
              <a:rPr lang="en-US" altLang="ru-RU" sz="159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о</a:t>
            </a:r>
            <a:r>
              <a:rPr lang="en-US" altLang="ru-RU" sz="159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59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будет</a:t>
            </a:r>
            <a:r>
              <a:rPr lang="en-US" altLang="ru-RU" sz="159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59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найдено</a:t>
            </a:r>
            <a:r>
              <a:rPr lang="en-US" altLang="ru-RU" sz="159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ru-RU" sz="159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но</a:t>
            </a:r>
            <a:r>
              <a:rPr lang="en-US" altLang="ru-RU" sz="159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en-US" sz="159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может</a:t>
            </a:r>
            <a:r>
              <a:rPr lang="en-US" altLang="en-US" sz="159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en-US" sz="159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оказаться</a:t>
            </a:r>
            <a:r>
              <a:rPr lang="en-US" altLang="en-US" sz="159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en-US" sz="159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не</a:t>
            </a:r>
            <a:r>
              <a:rPr lang="en-US" altLang="en-US" sz="159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rPr>
              <a:t> </a:t>
            </a:r>
            <a:r>
              <a:rPr lang="en-US" altLang="en-US" sz="1590" b="1" dirty="0" err="1">
                <a:solidFill>
                  <a:schemeClr val="tx2"/>
                </a:solidFill>
                <a:effectLst>
                  <a:outerShdw blurRad="38100" dist="25400" dir="5400000" algn="ctr" rotWithShape="0">
                    <a:srgbClr val="6E747A">
                      <a:alpha val="43000"/>
                    </a:srgbClr>
                  </a:outerShdw>
                </a:effectLst>
                <a:latin typeface="Gilroy" pitchFamily="2" charset="0"/>
                <a:cs typeface="Gilroy" pitchFamily="2" charset="0"/>
              </a:rPr>
              <a:t>лучшим</a:t>
            </a:r>
            <a:endParaRPr lang="en-US" altLang="en-US" sz="1590" b="1" dirty="0">
              <a:solidFill>
                <a:schemeClr val="tx2"/>
              </a:solidFill>
              <a:effectLst>
                <a:outerShdw blurRad="38100" dist="25400" dir="5400000" algn="ctr" rotWithShape="0">
                  <a:srgbClr val="6E747A">
                    <a:alpha val="43000"/>
                  </a:srgbClr>
                </a:outerShdw>
              </a:effectLst>
              <a:latin typeface="Gilroy" pitchFamily="2" charset="0"/>
              <a:cs typeface="Gilroy" pitchFamily="2" charset="0"/>
            </a:endParaRPr>
          </a:p>
        </p:txBody>
      </p:sp>
      <p:sp>
        <p:nvSpPr>
          <p:cNvPr id="7" name="Text Box 6"/>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Основная</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проблема</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оптимизатора</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9" name="Text Box 8"/>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Как работает оптимизатор</a:t>
            </a:r>
            <a:endParaRPr lang="en-US" altLang="en-US" sz="1600" noProof="0">
              <a:ln w="12700" cmpd="sng">
                <a:solidFill>
                  <a:srgbClr val="C00000"/>
                </a:solidFill>
                <a:prstDash val="solid"/>
              </a:ln>
              <a:solidFill>
                <a:srgbClr val="C00000"/>
              </a:solidFill>
              <a:effectLst/>
              <a:uLnTx/>
              <a:uFillTx/>
              <a:latin typeface="Cera CY"/>
              <a:sym typeface="+mn-ea"/>
            </a:endParaRPr>
          </a:p>
        </p:txBody>
      </p:sp>
      <p:pic>
        <p:nvPicPr>
          <p:cNvPr id="3" name="Picture 2" descr="boy1_chng"/>
          <p:cNvPicPr>
            <a:picLocks noChangeAspect="1"/>
          </p:cNvPicPr>
          <p:nvPr/>
        </p:nvPicPr>
        <p:blipFill>
          <a:blip r:embed="rId1"/>
          <a:stretch>
            <a:fillRect/>
          </a:stretch>
        </p:blipFill>
        <p:spPr>
          <a:xfrm>
            <a:off x="9195435" y="3350260"/>
            <a:ext cx="2276475" cy="2618740"/>
          </a:xfrm>
          <a:prstGeom prst="rect">
            <a:avLst/>
          </a:prstGeom>
        </p:spPr>
      </p:pic>
      <p:sp>
        <p:nvSpPr>
          <p:cNvPr id="4" name="Номер слайда 3"/>
          <p:cNvSpPr>
            <a:spLocks noGrp="1"/>
          </p:cNvSpPr>
          <p:nvPr>
            <p:ph type="sldNum" sz="quarter" idx="17"/>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7358" y="348193"/>
            <a:ext cx="10074595" cy="390078"/>
          </a:xfrm>
          <a:noFill/>
          <a:extLst>
            <a:ext uri="{909E8E84-426E-40DD-AFC4-6F175D3DCCD1}">
              <a14:hiddenFill xmlns:a14="http://schemas.microsoft.com/office/drawing/2010/main">
                <a:solidFill>
                  <a:schemeClr val="accent2"/>
                </a:solidFill>
              </a14:hiddenFill>
            </a:ext>
          </a:extLst>
        </p:spPr>
        <p:txBody>
          <a:bodyPr/>
          <a:lstStyle/>
          <a:p>
            <a:r>
              <a:rPr lang="en-US" altLang="en-US"/>
              <a:t>Тестирование на Join Order Benchmark </a:t>
            </a:r>
            <a:endParaRPr lang="en-US" altLang="en-US"/>
          </a:p>
        </p:txBody>
      </p:sp>
      <p:sp>
        <p:nvSpPr>
          <p:cNvPr id="12" name="Rectangle 13312"/>
          <p:cNvSpPr/>
          <p:nvPr/>
        </p:nvSpPr>
        <p:spPr>
          <a:xfrm>
            <a:off x="466725" y="821055"/>
            <a:ext cx="11435715" cy="5215255"/>
          </a:xfrm>
          <a:prstGeom prst="rect">
            <a:avLst/>
          </a:prstGeom>
          <a:solidFill>
            <a:srgbClr val="FFFFFF"/>
          </a:solidFill>
          <a:ln w="18000" cap="flat" cmpd="sng">
            <a:solidFill>
              <a:srgbClr val="FF0000"/>
            </a:solidFill>
            <a:prstDash val="solid"/>
            <a:round/>
            <a:headEnd type="none" w="med" len="med"/>
            <a:tailEnd type="none" w="med" len="med"/>
          </a:ln>
        </p:spPr>
        <p:txBody>
          <a:bodyPr wrap="square" lIns="90000" tIns="46800" rIns="90000" bIns="46800" anchor="t"/>
          <a:lstStyle/>
          <a:p>
            <a:pPr indent="0" defTabSz="0" hangingPunct="0">
              <a:buClrTx/>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endParaRPr lang="en-US" altLang="x-none" sz="1400" dirty="0" err="1">
              <a:solidFill>
                <a:srgbClr val="000000"/>
              </a:solidFill>
              <a:latin typeface="Arial" panose="02080604020202020204" pitchFamily="34" charset="0"/>
            </a:endParaRPr>
          </a:p>
        </p:txBody>
      </p:sp>
      <p:sp>
        <p:nvSpPr>
          <p:cNvPr id="9" name="Text Box 8"/>
          <p:cNvSpPr txBox="1"/>
          <p:nvPr/>
        </p:nvSpPr>
        <p:spPr>
          <a:xfrm>
            <a:off x="663956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Случай из моей практики</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0" name="Text Box 9"/>
          <p:cNvSpPr txBox="1"/>
          <p:nvPr/>
        </p:nvSpPr>
        <p:spPr>
          <a:xfrm>
            <a:off x="1572557" y="6265545"/>
            <a:ext cx="338586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ru-RU"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Результаты тестирования </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grpSp>
        <p:nvGrpSpPr>
          <p:cNvPr id="4" name="Группа 3"/>
          <p:cNvGrpSpPr/>
          <p:nvPr/>
        </p:nvGrpSpPr>
        <p:grpSpPr>
          <a:xfrm rot="10800000">
            <a:off x="2925445" y="1059815"/>
            <a:ext cx="1355725" cy="4826635"/>
            <a:chOff x="2779055" y="1541063"/>
            <a:chExt cx="1428164" cy="4565506"/>
          </a:xfrm>
        </p:grpSpPr>
        <p:sp>
          <p:nvSpPr>
            <p:cNvPr id="5" name="Прямоугольник 4"/>
            <p:cNvSpPr/>
            <p:nvPr/>
          </p:nvSpPr>
          <p:spPr>
            <a:xfrm>
              <a:off x="2944514" y="1574975"/>
              <a:ext cx="1262705" cy="4399518"/>
            </a:xfrm>
            <a:prstGeom prst="rect">
              <a:avLst/>
            </a:prstGeom>
            <a:gradFill flip="none" rotWithShape="1">
              <a:gsLst>
                <a:gs pos="0">
                  <a:schemeClr val="bg1">
                    <a:alpha val="0"/>
                  </a:schemeClr>
                </a:gs>
                <a:gs pos="100000">
                  <a:srgbClr val="063081"/>
                </a:gs>
              </a:gsLst>
              <a:lin ang="10800000" scaled="1"/>
              <a:tileRect/>
            </a:gra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5"/>
            <p:cNvSpPr/>
            <p:nvPr/>
          </p:nvSpPr>
          <p:spPr>
            <a:xfrm>
              <a:off x="2779055" y="1541063"/>
              <a:ext cx="645464" cy="456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7" name="Скругленный прямоугольник 6"/>
          <p:cNvSpPr/>
          <p:nvPr/>
        </p:nvSpPr>
        <p:spPr>
          <a:xfrm>
            <a:off x="581025" y="949542"/>
            <a:ext cx="3108960" cy="548640"/>
          </a:xfrm>
          <a:prstGeom prst="roundRect">
            <a:avLst>
              <a:gd name="adj" fmla="val 3949"/>
            </a:avLst>
          </a:prstGeom>
          <a:solidFill>
            <a:srgbClr val="1190D2">
              <a:alpha val="7070"/>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ru-RU" sz="1800" b="0" i="0" u="none" strike="noStrike" cap="none" spc="0" normalizeH="0" baseline="0">
              <a:ln>
                <a:noFill/>
              </a:ln>
              <a:solidFill>
                <a:schemeClr val="accent1"/>
              </a:solidFill>
              <a:effectLst/>
              <a:uFillTx/>
              <a:latin typeface="+mn-lt"/>
              <a:ea typeface="+mn-ea"/>
              <a:cs typeface="+mn-cs"/>
              <a:sym typeface="Calibri"/>
            </a:endParaRPr>
          </a:p>
        </p:txBody>
      </p:sp>
      <p:pic>
        <p:nvPicPr>
          <p:cNvPr id="8" name="Picture 7"/>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3789045" y="887730"/>
            <a:ext cx="8039735" cy="5074285"/>
          </a:xfrm>
          <a:prstGeom prst="rect">
            <a:avLst/>
          </a:prstGeom>
        </p:spPr>
      </p:pic>
      <p:sp>
        <p:nvSpPr>
          <p:cNvPr id="3" name="Текст 4"/>
          <p:cNvSpPr>
            <a:spLocks noGrp="1"/>
          </p:cNvSpPr>
          <p:nvPr/>
        </p:nvSpPr>
        <p:spPr>
          <a:xfrm>
            <a:off x="630555" y="1030605"/>
            <a:ext cx="3009900" cy="561340"/>
          </a:xfrm>
          <a:prstGeom prst="rect">
            <a:avLst/>
          </a:prstGeom>
          <a:noFill/>
          <a:extLst>
            <a:ext uri="{909E8E84-426E-40DD-AFC4-6F175D3DCCD1}">
              <a14:hiddenFill xmlns:a14="http://schemas.microsoft.com/office/drawing/2010/main">
                <a:solidFill>
                  <a:srgbClr val="FECC2B"/>
                </a:solidFill>
              </a14:hiddenFill>
            </a:ext>
          </a:extLst>
        </p:spPr>
        <p:txBody>
          <a:bodyPr vert="horz" lIns="0" tIns="0" rIns="0" bIns="0" rtlCol="0">
            <a:normAutofit/>
            <a:scene3d>
              <a:camera prst="orthographicFront"/>
              <a:lightRig rig="threePt" dir="t"/>
            </a:scene3d>
          </a:bodyPr>
          <a:lstStyle>
            <a:lvl1pPr marL="0" indent="0" algn="l" defTabSz="914400" rtl="0" eaLnBrk="1" latinLnBrk="0" hangingPunct="1">
              <a:lnSpc>
                <a:spcPct val="100000"/>
              </a:lnSpc>
              <a:spcBef>
                <a:spcPts val="1000"/>
              </a:spcBef>
              <a:buFontTx/>
              <a:buNone/>
              <a:defRPr sz="1600" b="1"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ru-RU">
                <a:solidFill>
                  <a:srgbClr val="E66F18"/>
                </a:solidFill>
                <a:effectLst>
                  <a:outerShdw blurRad="38100" dist="25400" dir="5400000" algn="ctr" rotWithShape="0">
                    <a:srgbClr val="6E747A">
                      <a:alpha val="43000"/>
                    </a:srgbClr>
                  </a:outerShdw>
                </a:effectLst>
              </a:rPr>
              <a:t>И</a:t>
            </a:r>
            <a:r>
              <a:rPr lang="ru-RU">
                <a:solidFill>
                  <a:srgbClr val="E66F18"/>
                </a:solidFill>
                <a:effectLst>
                  <a:outerShdw blurRad="38100" dist="25400" dir="5400000" algn="ctr" rotWithShape="0">
                    <a:srgbClr val="6E747A">
                      <a:alpha val="43000"/>
                    </a:srgbClr>
                  </a:outerShdw>
                </a:effectLst>
              </a:rPr>
              <a:t>нтернет-баз</a:t>
            </a:r>
            <a:r>
              <a:rPr lang="en-US" altLang="ru-RU">
                <a:solidFill>
                  <a:srgbClr val="E66F18"/>
                </a:solidFill>
                <a:effectLst>
                  <a:outerShdw blurRad="38100" dist="25400" dir="5400000" algn="ctr" rotWithShape="0">
                    <a:srgbClr val="6E747A">
                      <a:alpha val="43000"/>
                    </a:srgbClr>
                  </a:outerShdw>
                </a:effectLst>
              </a:rPr>
              <a:t>а</a:t>
            </a:r>
            <a:r>
              <a:rPr lang="ru-RU">
                <a:solidFill>
                  <a:srgbClr val="E66F18"/>
                </a:solidFill>
                <a:effectLst>
                  <a:outerShdw blurRad="38100" dist="25400" dir="5400000" algn="ctr" rotWithShape="0">
                    <a:srgbClr val="6E747A">
                      <a:alpha val="43000"/>
                    </a:srgbClr>
                  </a:outerShdw>
                </a:effectLst>
              </a:rPr>
              <a:t> данных фильмов (IMDB)</a:t>
            </a:r>
            <a:endParaRPr lang="ru-RU">
              <a:solidFill>
                <a:srgbClr val="E66F18"/>
              </a:solidFill>
              <a:effectLst>
                <a:outerShdw blurRad="38100" dist="25400" dir="5400000" algn="ctr" rotWithShape="0">
                  <a:srgbClr val="6E747A">
                    <a:alpha val="43000"/>
                  </a:srgbClr>
                </a:outerShdw>
              </a:effectLst>
            </a:endParaRPr>
          </a:p>
        </p:txBody>
      </p:sp>
      <p:sp>
        <p:nvSpPr>
          <p:cNvPr id="11" name="Текст 5"/>
          <p:cNvSpPr>
            <a:spLocks noGrp="1"/>
          </p:cNvSpPr>
          <p:nvPr/>
        </p:nvSpPr>
        <p:spPr>
          <a:xfrm>
            <a:off x="581025" y="1707515"/>
            <a:ext cx="3087370" cy="4009390"/>
          </a:xfrm>
          <a:prstGeom prst="rect">
            <a:avLst/>
          </a:prstGeom>
        </p:spPr>
        <p:txBody>
          <a:bodyPr vert="horz" lIns="0" tIns="0" rIns="0" bIns="0" rtlCol="0"/>
          <a:lstStyle>
            <a:lvl1pPr marL="0" indent="0" algn="l" defTabSz="914400" rtl="0" eaLnBrk="1" latinLnBrk="0" hangingPunct="1">
              <a:lnSpc>
                <a:spcPct val="100000"/>
              </a:lnSpc>
              <a:spcBef>
                <a:spcPts val="1000"/>
              </a:spcBef>
              <a:buFontTx/>
              <a:buNone/>
              <a:defRPr sz="1600" b="0" i="0" kern="1200">
                <a:solidFill>
                  <a:schemeClr val="tx1"/>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b="1" dirty="0">
                <a:solidFill>
                  <a:schemeClr val="accent1"/>
                </a:solidFill>
                <a:effectLst>
                  <a:outerShdw blurRad="38100" dist="25400" dir="5400000" algn="ctr" rotWithShape="0">
                    <a:srgbClr val="6E747A">
                      <a:alpha val="43000"/>
                    </a:srgbClr>
                  </a:outerShdw>
                </a:effectLst>
              </a:rPr>
              <a:t>Join Order Benchmark (</a:t>
            </a:r>
            <a:r>
              <a:rPr lang="en-US" altLang="ru-RU" b="1" dirty="0">
                <a:solidFill>
                  <a:schemeClr val="accent1"/>
                </a:solidFill>
                <a:effectLst>
                  <a:outerShdw blurRad="38100" dist="25400" dir="5400000" algn="ctr" rotWithShape="0">
                    <a:srgbClr val="6E747A">
                      <a:alpha val="43000"/>
                    </a:srgbClr>
                  </a:outerShdw>
                </a:effectLst>
              </a:rPr>
              <a:t>JOB</a:t>
            </a:r>
            <a:r>
              <a:rPr lang="en-US" altLang="en-US" b="1" dirty="0">
                <a:solidFill>
                  <a:schemeClr val="accent1"/>
                </a:solidFill>
                <a:effectLst>
                  <a:outerShdw blurRad="38100" dist="25400" dir="5400000" algn="ctr" rotWithShape="0">
                    <a:srgbClr val="6E747A">
                      <a:alpha val="43000"/>
                    </a:srgbClr>
                  </a:outerShdw>
                </a:effectLst>
              </a:rPr>
              <a:t>)</a:t>
            </a:r>
            <a:r>
              <a:rPr lang="en-US" altLang="ru-RU" b="1" dirty="0">
                <a:solidFill>
                  <a:schemeClr val="accent1"/>
                </a:solidFill>
                <a:effectLst>
                  <a:outerShdw blurRad="38100" dist="25400" dir="5400000" algn="ctr" rotWithShape="0">
                    <a:srgbClr val="6E747A">
                      <a:alpha val="43000"/>
                    </a:srgbClr>
                  </a:outerShdw>
                </a:effectLst>
              </a:rPr>
              <a:t> с</a:t>
            </a:r>
            <a:r>
              <a:rPr lang="ru-RU" b="1" dirty="0" err="1">
                <a:solidFill>
                  <a:schemeClr val="accent1"/>
                </a:solidFill>
                <a:effectLst>
                  <a:outerShdw blurRad="38100" dist="25400" dir="5400000" algn="ctr" rotWithShape="0">
                    <a:srgbClr val="6E747A">
                      <a:alpha val="43000"/>
                    </a:srgbClr>
                  </a:outerShdw>
                </a:effectLst>
              </a:rPr>
              <a:t>остоит</a:t>
            </a:r>
            <a:r>
              <a:rPr lang="ru-RU" b="1" dirty="0">
                <a:solidFill>
                  <a:schemeClr val="tx1"/>
                </a:solidFill>
                <a:effectLst>
                  <a:outerShdw blurRad="38100" dist="19050" dir="2700000" algn="tl" rotWithShape="0">
                    <a:schemeClr val="dk1">
                      <a:alpha val="40000"/>
                    </a:schemeClr>
                  </a:outerShdw>
                </a:effectLst>
              </a:rPr>
              <a:t> </a:t>
            </a:r>
            <a:r>
              <a:rPr lang="ru-RU" b="1" dirty="0">
                <a:solidFill>
                  <a:schemeClr val="accent1"/>
                </a:solidFill>
                <a:effectLst>
                  <a:outerShdw blurRad="38100" dist="25400" dir="5400000" algn="ctr" rotWithShape="0">
                    <a:srgbClr val="6E747A">
                      <a:alpha val="43000"/>
                    </a:srgbClr>
                  </a:outerShdw>
                </a:effectLst>
              </a:rPr>
              <a:t>из 113 </a:t>
            </a:r>
            <a:r>
              <a:rPr lang="ru-RU" b="1" dirty="0">
                <a:solidFill>
                  <a:schemeClr val="tx1"/>
                </a:solidFill>
                <a:effectLst>
                  <a:outerShdw blurRad="38100" dist="19050" dir="2700000" algn="tl" rotWithShape="0">
                    <a:schemeClr val="dk1">
                      <a:alpha val="40000"/>
                    </a:schemeClr>
                  </a:outerShdw>
                </a:effectLst>
              </a:rPr>
              <a:t>запросов по IMDB, </a:t>
            </a:r>
            <a:r>
              <a:rPr lang="ru-RU" b="1" dirty="0">
                <a:solidFill>
                  <a:srgbClr val="EB006B"/>
                </a:solidFill>
                <a:effectLst>
                  <a:outerShdw blurRad="38100" dist="19050" dir="2700000" algn="tl" rotWithShape="0">
                    <a:schemeClr val="dk1">
                      <a:alpha val="40000"/>
                    </a:schemeClr>
                  </a:outerShdw>
                </a:effectLst>
              </a:rPr>
              <a:t>в </a:t>
            </a:r>
            <a:r>
              <a:rPr lang="en-US" altLang="ru-RU" b="1" dirty="0" err="1">
                <a:solidFill>
                  <a:srgbClr val="EB006B"/>
                </a:solidFill>
                <a:effectLst>
                  <a:outerShdw blurRad="38100" dist="25400" dir="5400000" algn="ctr" rotWithShape="0">
                    <a:srgbClr val="6E747A">
                      <a:alpha val="43000"/>
                    </a:srgbClr>
                  </a:outerShdw>
                </a:effectLst>
              </a:rPr>
              <a:t>каждом</a:t>
            </a:r>
            <a:r>
              <a:rPr lang="en-US" altLang="ru-RU" b="1" dirty="0">
                <a:solidFill>
                  <a:srgbClr val="EB006B"/>
                </a:solidFill>
                <a:effectLst>
                  <a:outerShdw blurRad="38100" dist="25400" dir="5400000" algn="ctr" rotWithShape="0">
                    <a:srgbClr val="6E747A">
                      <a:alpha val="43000"/>
                    </a:srgbClr>
                  </a:outerShdw>
                </a:effectLst>
              </a:rPr>
              <a:t> </a:t>
            </a:r>
            <a:r>
              <a:rPr lang="ru-RU" altLang="ru-RU" b="1" dirty="0">
                <a:solidFill>
                  <a:srgbClr val="EB006B"/>
                </a:solidFill>
                <a:effectLst>
                  <a:outerShdw blurRad="38100" dist="25400" dir="5400000" algn="ctr" rotWithShape="0">
                    <a:srgbClr val="6E747A">
                      <a:alpha val="43000"/>
                    </a:srgbClr>
                  </a:outerShdw>
                </a:effectLst>
              </a:rPr>
              <a:t>из которых </a:t>
            </a:r>
            <a:r>
              <a:rPr lang="en-US" altLang="ru-RU" b="1" dirty="0" err="1">
                <a:solidFill>
                  <a:schemeClr val="accent1"/>
                </a:solidFill>
                <a:effectLst>
                  <a:outerShdw blurRad="38100" dist="25400" dir="5400000" algn="ctr" rotWithShape="0">
                    <a:srgbClr val="6E747A">
                      <a:alpha val="43000"/>
                    </a:srgbClr>
                  </a:outerShdw>
                </a:effectLst>
              </a:rPr>
              <a:t>может</a:t>
            </a:r>
            <a:r>
              <a:rPr lang="en-US" altLang="ru-RU" b="1" dirty="0">
                <a:solidFill>
                  <a:schemeClr val="accent1"/>
                </a:solidFill>
                <a:effectLst>
                  <a:outerShdw blurRad="38100" dist="25400" dir="5400000" algn="ctr" rotWithShape="0">
                    <a:srgbClr val="6E747A">
                      <a:alpha val="43000"/>
                    </a:srgbClr>
                  </a:outerShdw>
                </a:effectLst>
              </a:rPr>
              <a:t> </a:t>
            </a:r>
            <a:r>
              <a:rPr lang="en-US" altLang="ru-RU" b="1" dirty="0" err="1">
                <a:solidFill>
                  <a:schemeClr val="accent1"/>
                </a:solidFill>
                <a:effectLst>
                  <a:outerShdw blurRad="38100" dist="25400" dir="5400000" algn="ctr" rotWithShape="0">
                    <a:srgbClr val="6E747A">
                      <a:alpha val="43000"/>
                    </a:srgbClr>
                  </a:outerShdw>
                </a:effectLst>
              </a:rPr>
              <a:t>быть</a:t>
            </a:r>
            <a:r>
              <a:rPr lang="en-US" altLang="ru-RU" b="1" dirty="0">
                <a:solidFill>
                  <a:schemeClr val="accent1"/>
                </a:solidFill>
                <a:effectLst>
                  <a:outerShdw blurRad="38100" dist="25400" dir="5400000" algn="ctr" rotWithShape="0">
                    <a:srgbClr val="6E747A">
                      <a:alpha val="43000"/>
                    </a:srgbClr>
                  </a:outerShdw>
                </a:effectLst>
              </a:rPr>
              <a:t> </a:t>
            </a:r>
            <a:r>
              <a:rPr lang="ru-RU" b="1" dirty="0">
                <a:solidFill>
                  <a:schemeClr val="accent1"/>
                </a:solidFill>
                <a:effectLst>
                  <a:outerShdw blurRad="38100" dist="25400" dir="5400000" algn="ctr" rotWithShape="0">
                    <a:srgbClr val="6E747A">
                      <a:alpha val="43000"/>
                    </a:srgbClr>
                  </a:outerShdw>
                </a:effectLst>
              </a:rPr>
              <a:t>от 3 до 16 </a:t>
            </a:r>
            <a:r>
              <a:rPr lang="en-US" altLang="ru-RU" b="1" dirty="0" err="1">
                <a:solidFill>
                  <a:schemeClr val="accent1"/>
                </a:solidFill>
                <a:effectLst>
                  <a:outerShdw blurRad="38100" dist="25400" dir="5400000" algn="ctr" rotWithShape="0">
                    <a:srgbClr val="6E747A">
                      <a:alpha val="43000"/>
                    </a:srgbClr>
                  </a:outerShdw>
                </a:effectLst>
              </a:rPr>
              <a:t>со</a:t>
            </a:r>
            <a:r>
              <a:rPr lang="ru-RU" b="1" dirty="0" err="1">
                <a:solidFill>
                  <a:schemeClr val="accent1"/>
                </a:solidFill>
                <a:effectLst>
                  <a:outerShdw blurRad="38100" dist="25400" dir="5400000" algn="ctr" rotWithShape="0">
                    <a:srgbClr val="6E747A">
                      <a:alpha val="43000"/>
                    </a:srgbClr>
                  </a:outerShdw>
                </a:effectLst>
              </a:rPr>
              <a:t>единени</a:t>
            </a:r>
            <a:r>
              <a:rPr lang="en-US" altLang="ru-RU" b="1" dirty="0">
                <a:solidFill>
                  <a:schemeClr val="accent1"/>
                </a:solidFill>
                <a:effectLst>
                  <a:outerShdw blurRad="38100" dist="25400" dir="5400000" algn="ctr" rotWithShape="0">
                    <a:srgbClr val="6E747A">
                      <a:alpha val="43000"/>
                    </a:srgbClr>
                  </a:outerShdw>
                </a:effectLst>
              </a:rPr>
              <a:t>й</a:t>
            </a:r>
            <a:r>
              <a:rPr lang="ru-RU" b="1" dirty="0">
                <a:solidFill>
                  <a:schemeClr val="tx1"/>
                </a:solidFill>
                <a:effectLst>
                  <a:outerShdw blurRad="38100" dist="19050" dir="2700000" algn="tl" rotWithShape="0">
                    <a:schemeClr val="dk1">
                      <a:alpha val="40000"/>
                    </a:schemeClr>
                  </a:outerShdw>
                </a:effectLst>
              </a:rPr>
              <a:t>. Все запросы отвечают на </a:t>
            </a:r>
            <a:r>
              <a:rPr lang="ru-RU" b="1" dirty="0">
                <a:effectLst>
                  <a:outerShdw blurRad="38100" dist="19050" dir="2700000" algn="tl" rotWithShape="0">
                    <a:schemeClr val="dk1">
                      <a:alpha val="40000"/>
                    </a:schemeClr>
                  </a:outerShdw>
                </a:effectLst>
              </a:rPr>
              <a:t>логичные</a:t>
            </a:r>
            <a:r>
              <a:rPr lang="ru-RU" b="1" dirty="0">
                <a:solidFill>
                  <a:schemeClr val="tx1"/>
                </a:solidFill>
                <a:effectLst>
                  <a:outerShdw blurRad="38100" dist="19050" dir="2700000" algn="tl" rotWithShape="0">
                    <a:schemeClr val="dk1">
                      <a:alpha val="40000"/>
                    </a:schemeClr>
                  </a:outerShdw>
                </a:effectLst>
              </a:rPr>
              <a:t> вопросы любителя кино.</a:t>
            </a:r>
            <a:endParaRPr lang="ru-RU" b="1" dirty="0">
              <a:solidFill>
                <a:schemeClr val="tx1"/>
              </a:solidFill>
              <a:effectLst>
                <a:outerShdw blurRad="38100" dist="19050" dir="2700000" algn="tl" rotWithShape="0">
                  <a:schemeClr val="dk1">
                    <a:alpha val="40000"/>
                  </a:schemeClr>
                </a:outerShdw>
              </a:effectLst>
            </a:endParaRPr>
          </a:p>
          <a:p>
            <a:r>
              <a:rPr lang="ru-RU" b="1" dirty="0">
                <a:solidFill>
                  <a:schemeClr val="accent1"/>
                </a:solidFill>
                <a:effectLst>
                  <a:outerShdw blurRad="38100" dist="25400" dir="5400000" algn="ctr" rotWithShape="0">
                    <a:srgbClr val="6E747A">
                      <a:alpha val="43000"/>
                    </a:srgbClr>
                  </a:outerShdw>
                </a:effectLst>
              </a:rPr>
              <a:t>Для </a:t>
            </a:r>
            <a:r>
              <a:rPr lang="en-US" altLang="ru-RU" b="1" dirty="0" err="1">
                <a:solidFill>
                  <a:schemeClr val="accent1"/>
                </a:solidFill>
                <a:effectLst>
                  <a:outerShdw blurRad="38100" dist="25400" dir="5400000" algn="ctr" rotWithShape="0">
                    <a:srgbClr val="6E747A">
                      <a:alpha val="43000"/>
                    </a:srgbClr>
                  </a:outerShdw>
                </a:effectLst>
              </a:rPr>
              <a:t>оптимизатора</a:t>
            </a:r>
            <a:r>
              <a:rPr lang="ru-RU" b="1" dirty="0">
                <a:solidFill>
                  <a:schemeClr val="accent1"/>
                </a:solidFill>
                <a:effectLst>
                  <a:outerShdw blurRad="38100" dist="25400" dir="5400000" algn="ctr" rotWithShape="0">
                    <a:srgbClr val="6E747A">
                      <a:alpha val="43000"/>
                    </a:srgbClr>
                  </a:outerShdw>
                </a:effectLst>
              </a:rPr>
              <a:t> запросы сложные из-за большого количества объединений и корреляций в наборе данных.</a:t>
            </a:r>
            <a:endParaRPr lang="ru-RU" altLang="ru-RU" b="1" dirty="0">
              <a:solidFill>
                <a:schemeClr val="accent1"/>
              </a:solidFill>
              <a:effectLst>
                <a:outerShdw blurRad="38100" dist="25400" dir="5400000" algn="ctr" rotWithShape="0">
                  <a:srgbClr val="6E747A">
                    <a:alpha val="43000"/>
                  </a:srgbClr>
                </a:outerShdw>
              </a:effectLst>
            </a:endParaRPr>
          </a:p>
        </p:txBody>
      </p:sp>
      <p:sp>
        <p:nvSpPr>
          <p:cNvPr id="13" name="Номер слайда 12"/>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359275" y="1584325"/>
            <a:ext cx="7426325" cy="4316095"/>
          </a:xfrm>
          <a:prstGeom prst="rect">
            <a:avLst/>
          </a:prstGeom>
        </p:spPr>
      </p:pic>
      <p:sp>
        <p:nvSpPr>
          <p:cNvPr id="2" name="Заголовок 1"/>
          <p:cNvSpPr>
            <a:spLocks noGrp="1"/>
          </p:cNvSpPr>
          <p:nvPr>
            <p:ph type="title"/>
          </p:nvPr>
        </p:nvSpPr>
        <p:spPr>
          <a:xfrm>
            <a:off x="517358" y="348193"/>
            <a:ext cx="10074595" cy="390078"/>
          </a:xfrm>
        </p:spPr>
        <p:txBody>
          <a:bodyPr/>
          <a:lstStyle/>
          <a:p>
            <a:r>
              <a:rPr lang="en-US" altLang="en-US">
                <a:sym typeface="+mn-ea"/>
              </a:rPr>
              <a:t>Тестирование на Join Order Benchmark </a:t>
            </a:r>
            <a:endParaRPr lang="en-US" altLang="en-US">
              <a:sym typeface="+mn-ea"/>
            </a:endParaRPr>
          </a:p>
        </p:txBody>
      </p:sp>
      <p:sp>
        <p:nvSpPr>
          <p:cNvPr id="6" name="Text Box 5"/>
          <p:cNvSpPr txBox="1"/>
          <p:nvPr/>
        </p:nvSpPr>
        <p:spPr>
          <a:xfrm>
            <a:off x="563245" y="1925955"/>
            <a:ext cx="4157980" cy="2147127"/>
          </a:xfrm>
          <a:prstGeom prst="cloudCallout">
            <a:avLst>
              <a:gd name="adj1" fmla="val -44547"/>
              <a:gd name="adj2" fmla="val 51411"/>
            </a:avLst>
          </a:prstGeom>
          <a:noFill/>
          <a:ln>
            <a:noFill/>
          </a:ln>
          <a:extLst>
            <a:ext uri="{909E8E84-426E-40DD-AFC4-6F175D3DCCD1}">
              <a14:hiddenFill xmlns:a14="http://schemas.microsoft.com/office/drawing/2010/main">
                <a:gradFill>
                  <a:gsLst>
                    <a:gs pos="86000">
                      <a:schemeClr val="accent6">
                        <a:alpha val="50000"/>
                      </a:schemeClr>
                    </a:gs>
                    <a:gs pos="0">
                      <a:srgbClr val="F6F3D2">
                        <a:alpha val="100000"/>
                      </a:srgbClr>
                    </a:gs>
                    <a:gs pos="43000">
                      <a:schemeClr val="accent6">
                        <a:lumMod val="20000"/>
                        <a:lumOff val="80000"/>
                      </a:schemeClr>
                    </a:gs>
                  </a:gsLst>
                  <a:lin ang="5400000" scaled="0"/>
                </a:gradFill>
              </a14:hiddenFill>
            </a:ext>
          </a:extLst>
        </p:spPr>
        <p:txBody>
          <a:bodyPr wrap="square" rtlCol="0" anchor="t">
            <a:spAutoFit/>
            <a:scene3d>
              <a:camera prst="orthographicFront"/>
              <a:lightRig rig="threePt" dir="t"/>
            </a:scene3d>
          </a:bodyPr>
          <a:lstStyle/>
          <a:p>
            <a:r>
              <a:rPr lang="en-US" dirty="0" err="1">
                <a:solidFill>
                  <a:schemeClr val="tx1"/>
                </a:solidFill>
                <a:effectLst>
                  <a:outerShdw blurRad="38100" dist="19050" dir="2700000" algn="tl" rotWithShape="0">
                    <a:schemeClr val="dk1">
                      <a:alpha val="40000"/>
                    </a:schemeClr>
                  </a:outerShdw>
                </a:effectLst>
              </a:rPr>
              <a:t>Время</a:t>
            </a:r>
            <a:r>
              <a:rPr lang="en-US" dirty="0">
                <a:solidFill>
                  <a:schemeClr val="tx1"/>
                </a:solidFill>
                <a:effectLst>
                  <a:outerShdw blurRad="38100" dist="19050" dir="2700000" algn="tl" rotWithShape="0">
                    <a:schemeClr val="dk1">
                      <a:alpha val="40000"/>
                    </a:schemeClr>
                  </a:outerShdw>
                </a:effectLst>
              </a:rPr>
              <a:t> </a:t>
            </a:r>
            <a:r>
              <a:rPr lang="en-US" dirty="0" err="1">
                <a:solidFill>
                  <a:schemeClr val="tx1"/>
                </a:solidFill>
                <a:effectLst>
                  <a:outerShdw blurRad="38100" dist="19050" dir="2700000" algn="tl" rotWithShape="0">
                    <a:schemeClr val="dk1">
                      <a:alpha val="40000"/>
                    </a:schemeClr>
                  </a:outerShdw>
                </a:effectLst>
              </a:rPr>
              <a:t>выполнения</a:t>
            </a:r>
            <a:r>
              <a:rPr lang="en-US" dirty="0">
                <a:solidFill>
                  <a:schemeClr val="tx1"/>
                </a:solidFill>
                <a:effectLst>
                  <a:outerShdw blurRad="38100" dist="19050" dir="2700000" algn="tl" rotWithShape="0">
                    <a:schemeClr val="dk1">
                      <a:alpha val="40000"/>
                    </a:schemeClr>
                  </a:outerShdw>
                </a:effectLst>
              </a:rPr>
              <a:t> </a:t>
            </a:r>
            <a:r>
              <a:rPr lang="en-US" dirty="0" err="1">
                <a:solidFill>
                  <a:schemeClr val="tx1"/>
                </a:solidFill>
                <a:effectLst>
                  <a:outerShdw blurRad="38100" dist="19050" dir="2700000" algn="tl" rotWithShape="0">
                    <a:schemeClr val="dk1">
                      <a:alpha val="40000"/>
                    </a:schemeClr>
                  </a:outerShdw>
                </a:effectLst>
              </a:rPr>
              <a:t>запроса</a:t>
            </a:r>
            <a:r>
              <a:rPr lang="en-US" dirty="0">
                <a:solidFill>
                  <a:schemeClr val="tx1"/>
                </a:solidFill>
                <a:effectLst>
                  <a:outerShdw blurRad="38100" dist="19050" dir="2700000" algn="tl" rotWithShape="0">
                    <a:schemeClr val="dk1">
                      <a:alpha val="40000"/>
                    </a:schemeClr>
                  </a:outerShdw>
                </a:effectLst>
              </a:rPr>
              <a:t> в JOB </a:t>
            </a:r>
            <a:r>
              <a:rPr lang="en-US" dirty="0" err="1">
                <a:solidFill>
                  <a:schemeClr val="tx1"/>
                </a:solidFill>
                <a:effectLst>
                  <a:outerShdw blurRad="38100" dist="19050" dir="2700000" algn="tl" rotWithShape="0">
                    <a:schemeClr val="dk1">
                      <a:alpha val="40000"/>
                    </a:schemeClr>
                  </a:outerShdw>
                </a:effectLst>
              </a:rPr>
              <a:t>может</a:t>
            </a:r>
            <a:r>
              <a:rPr lang="en-US" dirty="0">
                <a:solidFill>
                  <a:schemeClr val="tx1"/>
                </a:solidFill>
                <a:effectLst>
                  <a:outerShdw blurRad="38100" dist="19050" dir="2700000" algn="tl" rotWithShape="0">
                    <a:schemeClr val="dk1">
                      <a:alpha val="40000"/>
                    </a:schemeClr>
                  </a:outerShdw>
                </a:effectLst>
              </a:rPr>
              <a:t> </a:t>
            </a:r>
            <a:r>
              <a:rPr lang="en-US" dirty="0" err="1">
                <a:solidFill>
                  <a:schemeClr val="tx1"/>
                </a:solidFill>
                <a:effectLst>
                  <a:outerShdw blurRad="38100" dist="19050" dir="2700000" algn="tl" rotWithShape="0">
                    <a:schemeClr val="dk1">
                      <a:alpha val="40000"/>
                    </a:schemeClr>
                  </a:outerShdw>
                </a:effectLst>
              </a:rPr>
              <a:t>сильно</a:t>
            </a:r>
            <a:r>
              <a:rPr lang="en-US" dirty="0">
                <a:solidFill>
                  <a:schemeClr val="tx1"/>
                </a:solidFill>
                <a:effectLst>
                  <a:outerShdw blurRad="38100" dist="19050" dir="2700000" algn="tl" rotWithShape="0">
                    <a:schemeClr val="dk1">
                      <a:alpha val="40000"/>
                    </a:schemeClr>
                  </a:outerShdw>
                </a:effectLst>
              </a:rPr>
              <a:t> </a:t>
            </a:r>
            <a:r>
              <a:rPr lang="en-US" dirty="0" err="1">
                <a:solidFill>
                  <a:schemeClr val="tx1"/>
                </a:solidFill>
                <a:effectLst>
                  <a:outerShdw blurRad="38100" dist="19050" dir="2700000" algn="tl" rotWithShape="0">
                    <a:schemeClr val="dk1">
                      <a:alpha val="40000"/>
                    </a:schemeClr>
                  </a:outerShdw>
                </a:effectLst>
              </a:rPr>
              <a:t>меняться</a:t>
            </a:r>
            <a:endParaRPr lang="en-US" dirty="0">
              <a:solidFill>
                <a:schemeClr val="tx1"/>
              </a:solidFill>
              <a:effectLst>
                <a:outerShdw blurRad="38100" dist="19050" dir="2700000" algn="tl" rotWithShape="0">
                  <a:schemeClr val="dk1">
                    <a:alpha val="40000"/>
                  </a:schemeClr>
                </a:outerShdw>
              </a:effectLst>
            </a:endParaRPr>
          </a:p>
          <a:p>
            <a:r>
              <a:rPr lang="en-US" dirty="0" err="1">
                <a:solidFill>
                  <a:schemeClr val="tx1"/>
                </a:solidFill>
                <a:effectLst>
                  <a:outerShdw blurRad="38100" dist="19050" dir="2700000" algn="tl" rotWithShape="0">
                    <a:schemeClr val="dk1">
                      <a:alpha val="40000"/>
                    </a:schemeClr>
                  </a:outerShdw>
                </a:effectLst>
              </a:rPr>
              <a:t>от</a:t>
            </a:r>
            <a:r>
              <a:rPr lang="en-US" dirty="0">
                <a:solidFill>
                  <a:schemeClr val="tx1"/>
                </a:solidFill>
                <a:effectLst>
                  <a:outerShdw blurRad="38100" dist="19050" dir="2700000" algn="tl" rotWithShape="0">
                    <a:schemeClr val="dk1">
                      <a:alpha val="40000"/>
                    </a:schemeClr>
                  </a:outerShdw>
                </a:effectLst>
              </a:rPr>
              <a:t> </a:t>
            </a:r>
            <a:r>
              <a:rPr lang="en-US" dirty="0" err="1">
                <a:solidFill>
                  <a:schemeClr val="tx1"/>
                </a:solidFill>
                <a:effectLst>
                  <a:outerShdw blurRad="38100" dist="19050" dir="2700000" algn="tl" rotWithShape="0">
                    <a:schemeClr val="dk1">
                      <a:alpha val="40000"/>
                    </a:schemeClr>
                  </a:outerShdw>
                </a:effectLst>
              </a:rPr>
              <a:t>запуска</a:t>
            </a:r>
            <a:r>
              <a:rPr lang="en-US" dirty="0">
                <a:solidFill>
                  <a:schemeClr val="tx1"/>
                </a:solidFill>
                <a:effectLst>
                  <a:outerShdw blurRad="38100" dist="19050" dir="2700000" algn="tl" rotWithShape="0">
                    <a:schemeClr val="dk1">
                      <a:alpha val="40000"/>
                    </a:schemeClr>
                  </a:outerShdw>
                </a:effectLst>
              </a:rPr>
              <a:t> к </a:t>
            </a:r>
            <a:r>
              <a:rPr lang="en-US" dirty="0" err="1">
                <a:solidFill>
                  <a:schemeClr val="tx1"/>
                </a:solidFill>
                <a:effectLst>
                  <a:outerShdw blurRad="38100" dist="19050" dir="2700000" algn="tl" rotWithShape="0">
                    <a:schemeClr val="dk1">
                      <a:alpha val="40000"/>
                    </a:schemeClr>
                  </a:outerShdw>
                </a:effectLst>
              </a:rPr>
              <a:t>запуску</a:t>
            </a:r>
            <a:endParaRPr lang="en-US" altLang="en-US" dirty="0" err="1">
              <a:solidFill>
                <a:schemeClr val="tx1"/>
              </a:solidFill>
              <a:effectLst>
                <a:outerShdw blurRad="38100" dist="19050" dir="2700000" algn="tl" rotWithShape="0">
                  <a:schemeClr val="dk1">
                    <a:alpha val="40000"/>
                  </a:schemeClr>
                </a:outerShdw>
              </a:effectLst>
            </a:endParaRPr>
          </a:p>
        </p:txBody>
      </p:sp>
      <p:sp>
        <p:nvSpPr>
          <p:cNvPr id="9" name="Text Box 8"/>
          <p:cNvSpPr txBox="1"/>
          <p:nvPr/>
        </p:nvSpPr>
        <p:spPr>
          <a:xfrm>
            <a:off x="663956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Случай из моей практики</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8" name="Text Box 9"/>
          <p:cNvSpPr txBox="1"/>
          <p:nvPr/>
        </p:nvSpPr>
        <p:spPr>
          <a:xfrm>
            <a:off x="1572557" y="6265545"/>
            <a:ext cx="338586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ru-RU"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Результаты тестирования </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7" name="Text Box 6"/>
          <p:cNvSpPr txBox="1"/>
          <p:nvPr/>
        </p:nvSpPr>
        <p:spPr>
          <a:xfrm>
            <a:off x="5478780" y="979805"/>
            <a:ext cx="6306820" cy="368300"/>
          </a:xfrm>
          <a:prstGeom prst="rect">
            <a:avLst/>
          </a:prstGeom>
          <a:noFill/>
        </p:spPr>
        <p:txBody>
          <a:bodyPr wrap="square" rtlCol="0" anchor="t">
            <a:spAutoFit/>
            <a:scene3d>
              <a:camera prst="orthographicFront"/>
              <a:lightRig rig="threePt" dir="t"/>
            </a:scene3d>
          </a:bodyPr>
          <a:lstStyle/>
          <a:p>
            <a:pPr algn="ctr"/>
            <a:r>
              <a:rPr lang="en-US" altLang="en-US" dirty="0" err="1">
                <a:solidFill>
                  <a:schemeClr val="tx1"/>
                </a:solidFill>
                <a:effectLst>
                  <a:outerShdw blurRad="38100" dist="19050" dir="2700000" algn="tl" rotWithShape="0">
                    <a:schemeClr val="dk1">
                      <a:alpha val="40000"/>
                    </a:schemeClr>
                  </a:outerShdw>
                </a:effectLst>
              </a:rPr>
              <a:t>Время выполнения запросов </a:t>
            </a:r>
            <a:endParaRPr lang="en-US" altLang="en-US" dirty="0" err="1">
              <a:solidFill>
                <a:schemeClr val="tx1"/>
              </a:solidFill>
              <a:effectLst>
                <a:outerShdw blurRad="38100" dist="19050" dir="2700000" algn="tl" rotWithShape="0">
                  <a:schemeClr val="dk1">
                    <a:alpha val="40000"/>
                  </a:schemeClr>
                </a:outerShdw>
              </a:effectLst>
            </a:endParaRPr>
          </a:p>
        </p:txBody>
      </p:sp>
      <p:cxnSp>
        <p:nvCxnSpPr>
          <p:cNvPr id="5" name="Straight Arrow Connector 4"/>
          <p:cNvCxnSpPr/>
          <p:nvPr/>
        </p:nvCxnSpPr>
        <p:spPr>
          <a:xfrm flipV="1">
            <a:off x="5337810" y="1576705"/>
            <a:ext cx="11430" cy="292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userDrawn="1"/>
        </p:nvSpPr>
        <p:spPr>
          <a:xfrm>
            <a:off x="5047615" y="4309745"/>
            <a:ext cx="266700" cy="398780"/>
          </a:xfrm>
          <a:prstGeom prst="rect">
            <a:avLst/>
          </a:prstGeom>
          <a:noFill/>
        </p:spPr>
        <p:txBody>
          <a:bodyPr wrap="square" rtlCol="0">
            <a:spAutoFit/>
            <a:scene3d>
              <a:camera prst="orthographicFront"/>
              <a:lightRig rig="threePt" dir="t"/>
            </a:scene3d>
          </a:bodyPr>
          <a:lstStyle/>
          <a:p>
            <a:r>
              <a:rPr lang="ru-RU" sz="2000" b="1" dirty="0">
                <a:solidFill>
                  <a:schemeClr val="tx1"/>
                </a:solidFill>
                <a:effectLst>
                  <a:outerShdw blurRad="38100" dist="19050" dir="2700000" algn="tl" rotWithShape="0">
                    <a:schemeClr val="dk1">
                      <a:alpha val="40000"/>
                    </a:schemeClr>
                  </a:outerShdw>
                </a:effectLst>
                <a:latin typeface="Gilroy" pitchFamily="2" charset="0"/>
              </a:rPr>
              <a:t>1</a:t>
            </a:r>
            <a:endParaRPr lang="ru-RU" sz="2000" b="1" dirty="0">
              <a:solidFill>
                <a:schemeClr val="tx1"/>
              </a:solidFill>
              <a:effectLst>
                <a:outerShdw blurRad="38100" dist="19050" dir="2700000" algn="tl" rotWithShape="0">
                  <a:schemeClr val="dk1">
                    <a:alpha val="40000"/>
                  </a:schemeClr>
                </a:outerShdw>
              </a:effectLst>
              <a:latin typeface="Gilroy" pitchFamily="2" charset="0"/>
            </a:endParaRPr>
          </a:p>
        </p:txBody>
      </p:sp>
      <p:cxnSp>
        <p:nvCxnSpPr>
          <p:cNvPr id="10" name="Straight Arrow Connector 9"/>
          <p:cNvCxnSpPr/>
          <p:nvPr/>
        </p:nvCxnSpPr>
        <p:spPr>
          <a:xfrm flipH="1" flipV="1">
            <a:off x="5340985" y="1565910"/>
            <a:ext cx="11430" cy="2050415"/>
          </a:xfrm>
          <a:prstGeom prst="straightConnector1">
            <a:avLst/>
          </a:prstGeom>
          <a:ln w="38100">
            <a:solidFill>
              <a:srgbClr val="E66F18"/>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337810" y="3543935"/>
            <a:ext cx="14605" cy="189611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5542915" y="1757045"/>
            <a:ext cx="1567815" cy="368300"/>
          </a:xfrm>
          <a:prstGeom prst="rect">
            <a:avLst/>
          </a:prstGeom>
          <a:noFill/>
        </p:spPr>
        <p:txBody>
          <a:bodyPr vert="horz" wrap="square" rtlCol="0">
            <a:spAutoFit/>
          </a:bodyPr>
          <a:lstStyle/>
          <a:p>
            <a:r>
              <a:rPr lang="en-US" altLang="en-US" b="1">
                <a:solidFill>
                  <a:srgbClr val="FF8810"/>
                </a:solidFill>
              </a:rPr>
              <a:t>ЛУЧШЕ</a:t>
            </a:r>
            <a:endParaRPr lang="en-US" altLang="en-US" b="1">
              <a:solidFill>
                <a:srgbClr val="FF8810"/>
              </a:solidFill>
            </a:endParaRPr>
          </a:p>
        </p:txBody>
      </p:sp>
      <p:sp>
        <p:nvSpPr>
          <p:cNvPr id="14" name="Text Box 13"/>
          <p:cNvSpPr txBox="1"/>
          <p:nvPr/>
        </p:nvSpPr>
        <p:spPr>
          <a:xfrm>
            <a:off x="5542915" y="4931410"/>
            <a:ext cx="1567815" cy="368300"/>
          </a:xfrm>
          <a:prstGeom prst="rect">
            <a:avLst/>
          </a:prstGeom>
          <a:noFill/>
        </p:spPr>
        <p:txBody>
          <a:bodyPr vert="horz" wrap="square" rtlCol="0">
            <a:spAutoFit/>
          </a:bodyPr>
          <a:lstStyle/>
          <a:p>
            <a:r>
              <a:rPr lang="en-US" altLang="en-US" b="1">
                <a:solidFill>
                  <a:srgbClr val="C00000"/>
                </a:solidFill>
              </a:rPr>
              <a:t>ХУЖЕ</a:t>
            </a:r>
            <a:endParaRPr lang="en-US" altLang="en-US" b="1">
              <a:solidFill>
                <a:srgbClr val="C00000"/>
              </a:solidFill>
            </a:endParaRPr>
          </a:p>
        </p:txBody>
      </p:sp>
      <p:sp>
        <p:nvSpPr>
          <p:cNvPr id="3" name="Номер слайда 2"/>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17358" y="348193"/>
            <a:ext cx="10074595" cy="390078"/>
          </a:xfrm>
        </p:spPr>
        <p:txBody>
          <a:bodyPr/>
          <a:lstStyle/>
          <a:p>
            <a:r>
              <a:rPr lang="en-US" altLang="en-US">
                <a:sym typeface="+mn-ea"/>
              </a:rPr>
              <a:t>Тестирование на Join Order Benchmark </a:t>
            </a:r>
            <a:endParaRPr lang="en-US" altLang="en-US">
              <a:sym typeface="+mn-ea"/>
            </a:endParaRPr>
          </a:p>
        </p:txBody>
      </p:sp>
      <p:sp>
        <p:nvSpPr>
          <p:cNvPr id="9" name="Text Box 8"/>
          <p:cNvSpPr txBox="1"/>
          <p:nvPr/>
        </p:nvSpPr>
        <p:spPr>
          <a:xfrm>
            <a:off x="663956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Случай</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из</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моей</a:t>
            </a:r>
            <a:r>
              <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rPr>
              <a:t> </a:t>
            </a:r>
            <a:r>
              <a:rPr lang="en-US" altLang="en-US" sz="1600" noProof="0" dirty="0" err="1">
                <a:ln w="12700" cmpd="sng">
                  <a:solidFill>
                    <a:srgbClr val="E66F18"/>
                  </a:solidFill>
                  <a:prstDash val="solid"/>
                </a:ln>
                <a:solidFill>
                  <a:srgbClr val="E66F18"/>
                </a:solidFill>
                <a:effectLst/>
                <a:uLnTx/>
                <a:uFillTx/>
                <a:latin typeface="Gilroy" pitchFamily="2" charset="0"/>
                <a:cs typeface="Gilroy" pitchFamily="2" charset="0"/>
                <a:sym typeface="+mn-ea"/>
              </a:rPr>
              <a:t>практики</a:t>
            </a:r>
            <a:endParaRPr lang="en-US" altLang="en-US" sz="1600" noProof="0" dirty="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7" name="Text Box 9"/>
          <p:cNvSpPr txBox="1"/>
          <p:nvPr/>
        </p:nvSpPr>
        <p:spPr>
          <a:xfrm>
            <a:off x="1572557" y="6265545"/>
            <a:ext cx="338586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ru-RU"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Результаты тестирования </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4" name="Text Box 3"/>
          <p:cNvSpPr txBox="1"/>
          <p:nvPr/>
        </p:nvSpPr>
        <p:spPr>
          <a:xfrm>
            <a:off x="5478780" y="979805"/>
            <a:ext cx="6306820" cy="368300"/>
          </a:xfrm>
          <a:prstGeom prst="rect">
            <a:avLst/>
          </a:prstGeom>
          <a:noFill/>
        </p:spPr>
        <p:txBody>
          <a:bodyPr wrap="square" rtlCol="0" anchor="t">
            <a:spAutoFit/>
            <a:scene3d>
              <a:camera prst="orthographicFront"/>
              <a:lightRig rig="threePt" dir="t"/>
            </a:scene3d>
          </a:bodyPr>
          <a:lstStyle/>
          <a:p>
            <a:pPr algn="ctr"/>
            <a:r>
              <a:rPr lang="en-US" altLang="en-US" dirty="0" err="1">
                <a:solidFill>
                  <a:schemeClr val="tx1"/>
                </a:solidFill>
                <a:effectLst>
                  <a:outerShdw blurRad="38100" dist="19050" dir="2700000" algn="tl" rotWithShape="0">
                    <a:schemeClr val="dk1">
                      <a:alpha val="40000"/>
                    </a:schemeClr>
                  </a:outerShdw>
                </a:effectLst>
              </a:rPr>
              <a:t>Время выполнения запросов </a:t>
            </a:r>
            <a:endParaRPr lang="en-US" altLang="en-US" dirty="0" err="1">
              <a:solidFill>
                <a:schemeClr val="tx1"/>
              </a:solidFill>
              <a:effectLst>
                <a:outerShdw blurRad="38100" dist="19050" dir="2700000" algn="tl" rotWithShape="0">
                  <a:schemeClr val="dk1">
                    <a:alpha val="40000"/>
                  </a:schemeClr>
                </a:outerShdw>
              </a:effectLst>
            </a:endParaRPr>
          </a:p>
        </p:txBody>
      </p:sp>
      <p:sp>
        <p:nvSpPr>
          <p:cNvPr id="12" name="Text Box 11"/>
          <p:cNvSpPr txBox="1"/>
          <p:nvPr/>
        </p:nvSpPr>
        <p:spPr>
          <a:xfrm>
            <a:off x="643255" y="1944370"/>
            <a:ext cx="4157980" cy="1778807"/>
          </a:xfrm>
          <a:prstGeom prst="cloudCallout">
            <a:avLst>
              <a:gd name="adj1" fmla="val -44547"/>
              <a:gd name="adj2" fmla="val 51411"/>
            </a:avLst>
          </a:prstGeom>
          <a:noFill/>
          <a:ln>
            <a:noFill/>
          </a:ln>
          <a:extLst>
            <a:ext uri="{909E8E84-426E-40DD-AFC4-6F175D3DCCD1}">
              <a14:hiddenFill xmlns:a14="http://schemas.microsoft.com/office/drawing/2010/main">
                <a:gradFill>
                  <a:gsLst>
                    <a:gs pos="86000">
                      <a:schemeClr val="accent6">
                        <a:alpha val="50000"/>
                      </a:schemeClr>
                    </a:gs>
                    <a:gs pos="0">
                      <a:srgbClr val="F6F3D2">
                        <a:alpha val="100000"/>
                      </a:srgbClr>
                    </a:gs>
                    <a:gs pos="43000">
                      <a:schemeClr val="accent6">
                        <a:lumMod val="20000"/>
                        <a:lumOff val="80000"/>
                      </a:schemeClr>
                    </a:gs>
                  </a:gsLst>
                  <a:lin ang="5400000" scaled="0"/>
                </a:gradFill>
              </a14:hiddenFill>
            </a:ext>
          </a:extLst>
        </p:spPr>
        <p:txBody>
          <a:bodyPr wrap="square" rtlCol="0" anchor="t">
            <a:spAutoFit/>
            <a:scene3d>
              <a:camera prst="orthographicFront"/>
              <a:lightRig rig="threePt" dir="t"/>
            </a:scene3d>
          </a:bodyPr>
          <a:lstStyle/>
          <a:p>
            <a:r>
              <a:rPr lang="en-US" dirty="0" err="1">
                <a:effectLst>
                  <a:outerShdw blurRad="38100" dist="19050" dir="2700000" algn="tl" rotWithShape="0">
                    <a:schemeClr val="dk1">
                      <a:alpha val="40000"/>
                    </a:schemeClr>
                  </a:outerShdw>
                </a:effectLst>
                <a:sym typeface="+mn-ea"/>
              </a:rPr>
              <a:t>Время</a:t>
            </a:r>
            <a:r>
              <a:rPr lang="en-US" dirty="0">
                <a:effectLst>
                  <a:outerShdw blurRad="38100" dist="19050" dir="2700000" algn="tl" rotWithShape="0">
                    <a:schemeClr val="dk1">
                      <a:alpha val="40000"/>
                    </a:schemeClr>
                  </a:outerShdw>
                </a:effectLst>
                <a:sym typeface="+mn-ea"/>
              </a:rPr>
              <a:t> </a:t>
            </a:r>
            <a:r>
              <a:rPr lang="en-US" dirty="0" err="1">
                <a:effectLst>
                  <a:outerShdw blurRad="38100" dist="19050" dir="2700000" algn="tl" rotWithShape="0">
                    <a:schemeClr val="dk1">
                      <a:alpha val="40000"/>
                    </a:schemeClr>
                  </a:outerShdw>
                </a:effectLst>
                <a:sym typeface="+mn-ea"/>
              </a:rPr>
              <a:t>выполнения</a:t>
            </a:r>
            <a:r>
              <a:rPr lang="en-US" dirty="0">
                <a:effectLst>
                  <a:outerShdw blurRad="38100" dist="19050" dir="2700000" algn="tl" rotWithShape="0">
                    <a:schemeClr val="dk1">
                      <a:alpha val="40000"/>
                    </a:schemeClr>
                  </a:outerShdw>
                </a:effectLst>
                <a:sym typeface="+mn-ea"/>
              </a:rPr>
              <a:t> </a:t>
            </a:r>
            <a:r>
              <a:rPr lang="en-US" dirty="0" err="1">
                <a:effectLst>
                  <a:outerShdw blurRad="38100" dist="19050" dir="2700000" algn="tl" rotWithShape="0">
                    <a:schemeClr val="dk1">
                      <a:alpha val="40000"/>
                    </a:schemeClr>
                  </a:outerShdw>
                </a:effectLst>
                <a:sym typeface="+mn-ea"/>
              </a:rPr>
              <a:t>запроса</a:t>
            </a:r>
            <a:r>
              <a:rPr lang="en-US" dirty="0">
                <a:effectLst>
                  <a:outerShdw blurRad="38100" dist="19050" dir="2700000" algn="tl" rotWithShape="0">
                    <a:schemeClr val="dk1">
                      <a:alpha val="40000"/>
                    </a:schemeClr>
                  </a:outerShdw>
                </a:effectLst>
                <a:sym typeface="+mn-ea"/>
              </a:rPr>
              <a:t> </a:t>
            </a:r>
            <a:r>
              <a:rPr lang="en-US" dirty="0" err="1">
                <a:effectLst>
                  <a:outerShdw blurRad="38100" dist="19050" dir="2700000" algn="tl" rotWithShape="0">
                    <a:schemeClr val="dk1">
                      <a:alpha val="40000"/>
                    </a:schemeClr>
                  </a:outerShdw>
                </a:effectLst>
                <a:sym typeface="+mn-ea"/>
              </a:rPr>
              <a:t>после</a:t>
            </a:r>
            <a:r>
              <a:rPr lang="en-US" dirty="0">
                <a:effectLst>
                  <a:outerShdw blurRad="38100" dist="19050" dir="2700000" algn="tl" rotWithShape="0">
                    <a:schemeClr val="dk1">
                      <a:alpha val="40000"/>
                    </a:schemeClr>
                  </a:outerShdw>
                </a:effectLst>
                <a:sym typeface="+mn-ea"/>
              </a:rPr>
              <a:t> </a:t>
            </a:r>
            <a:r>
              <a:rPr lang="en-US" dirty="0" err="1">
                <a:effectLst>
                  <a:outerShdw blurRad="38100" dist="19050" dir="2700000" algn="tl" rotWithShape="0">
                    <a:schemeClr val="dk1">
                      <a:alpha val="40000"/>
                    </a:schemeClr>
                  </a:outerShdw>
                </a:effectLst>
                <a:sym typeface="+mn-ea"/>
              </a:rPr>
              <a:t>перепланирования</a:t>
            </a:r>
            <a:endParaRPr lang="en-US" dirty="0">
              <a:solidFill>
                <a:schemeClr val="tx1"/>
              </a:solidFill>
              <a:effectLst>
                <a:outerShdw blurRad="38100" dist="19050" dir="2700000" algn="tl" rotWithShape="0">
                  <a:schemeClr val="dk1">
                    <a:alpha val="40000"/>
                  </a:schemeClr>
                </a:outerShdw>
              </a:effectLst>
            </a:endParaRPr>
          </a:p>
          <a:p>
            <a:r>
              <a:rPr lang="en-US" dirty="0" err="1">
                <a:effectLst>
                  <a:outerShdw blurRad="38100" dist="19050" dir="2700000" algn="tl" rotWithShape="0">
                    <a:schemeClr val="dk1">
                      <a:alpha val="40000"/>
                    </a:schemeClr>
                  </a:outerShdw>
                </a:effectLst>
                <a:sym typeface="+mn-ea"/>
              </a:rPr>
              <a:t>может</a:t>
            </a:r>
            <a:r>
              <a:rPr lang="en-US" dirty="0">
                <a:effectLst>
                  <a:outerShdw blurRad="38100" dist="19050" dir="2700000" algn="tl" rotWithShape="0">
                    <a:schemeClr val="dk1">
                      <a:alpha val="40000"/>
                    </a:schemeClr>
                  </a:outerShdw>
                </a:effectLst>
                <a:sym typeface="+mn-ea"/>
              </a:rPr>
              <a:t> </a:t>
            </a:r>
            <a:r>
              <a:rPr lang="en-US" dirty="0" err="1">
                <a:effectLst>
                  <a:outerShdw blurRad="38100" dist="19050" dir="2700000" algn="tl" rotWithShape="0">
                    <a:schemeClr val="dk1">
                      <a:alpha val="40000"/>
                    </a:schemeClr>
                  </a:outerShdw>
                </a:effectLst>
                <a:sym typeface="+mn-ea"/>
              </a:rPr>
              <a:t>ухудшиться</a:t>
            </a:r>
            <a:endParaRPr lang="en-US" altLang="en-US" dirty="0" err="1">
              <a:solidFill>
                <a:schemeClr val="tx1"/>
              </a:solidFill>
              <a:effectLst>
                <a:outerShdw blurRad="38100" dist="19050" dir="2700000" algn="tl" rotWithShape="0">
                  <a:schemeClr val="dk1">
                    <a:alpha val="40000"/>
                  </a:schemeClr>
                </a:outerShdw>
              </a:effectLst>
            </a:endParaRPr>
          </a:p>
        </p:txBody>
      </p:sp>
      <p:pic>
        <p:nvPicPr>
          <p:cNvPr id="8" name="Picture 7" descr="graph1"/>
          <p:cNvPicPr>
            <a:picLocks noChangeAspect="1"/>
          </p:cNvPicPr>
          <p:nvPr/>
        </p:nvPicPr>
        <p:blipFill>
          <a:blip r:embed="rId1"/>
          <a:stretch>
            <a:fillRect/>
          </a:stretch>
        </p:blipFill>
        <p:spPr>
          <a:xfrm>
            <a:off x="4359275" y="1536700"/>
            <a:ext cx="7364730" cy="4363085"/>
          </a:xfrm>
          <a:prstGeom prst="rect">
            <a:avLst/>
          </a:prstGeom>
        </p:spPr>
      </p:pic>
      <p:sp>
        <p:nvSpPr>
          <p:cNvPr id="57" name="TextBox 56"/>
          <p:cNvSpPr txBox="1"/>
          <p:nvPr userDrawn="1"/>
        </p:nvSpPr>
        <p:spPr>
          <a:xfrm>
            <a:off x="4889500" y="3401060"/>
            <a:ext cx="266700" cy="398780"/>
          </a:xfrm>
          <a:prstGeom prst="rect">
            <a:avLst/>
          </a:prstGeom>
          <a:noFill/>
        </p:spPr>
        <p:txBody>
          <a:bodyPr wrap="square" rtlCol="0">
            <a:spAutoFit/>
            <a:scene3d>
              <a:camera prst="orthographicFront"/>
              <a:lightRig rig="threePt" dir="t"/>
            </a:scene3d>
          </a:bodyPr>
          <a:lstStyle/>
          <a:p>
            <a:r>
              <a:rPr lang="ru-RU" sz="2000" b="1" dirty="0">
                <a:solidFill>
                  <a:schemeClr val="tx1"/>
                </a:solidFill>
                <a:effectLst>
                  <a:outerShdw blurRad="38100" dist="19050" dir="2700000" algn="tl" rotWithShape="0">
                    <a:schemeClr val="dk1">
                      <a:alpha val="40000"/>
                    </a:schemeClr>
                  </a:outerShdw>
                </a:effectLst>
                <a:latin typeface="Gilroy" pitchFamily="2" charset="0"/>
              </a:rPr>
              <a:t>1</a:t>
            </a:r>
            <a:endParaRPr lang="ru-RU" sz="2000" b="1" dirty="0">
              <a:solidFill>
                <a:schemeClr val="tx1"/>
              </a:solidFill>
              <a:effectLst>
                <a:outerShdw blurRad="38100" dist="19050" dir="2700000" algn="tl" rotWithShape="0">
                  <a:schemeClr val="dk1">
                    <a:alpha val="40000"/>
                  </a:schemeClr>
                </a:outerShdw>
              </a:effectLst>
              <a:latin typeface="Gilroy" pitchFamily="2" charset="0"/>
            </a:endParaRPr>
          </a:p>
        </p:txBody>
      </p:sp>
      <p:cxnSp>
        <p:nvCxnSpPr>
          <p:cNvPr id="10" name="Straight Arrow Connector 9"/>
          <p:cNvCxnSpPr/>
          <p:nvPr/>
        </p:nvCxnSpPr>
        <p:spPr>
          <a:xfrm flipH="1" flipV="1">
            <a:off x="5186680" y="1423035"/>
            <a:ext cx="7620" cy="2164715"/>
          </a:xfrm>
          <a:prstGeom prst="straightConnector1">
            <a:avLst/>
          </a:prstGeom>
          <a:ln w="38100">
            <a:solidFill>
              <a:srgbClr val="E66F18"/>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179695" y="3515360"/>
            <a:ext cx="14605" cy="189611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5384800" y="1728470"/>
            <a:ext cx="1567815" cy="368300"/>
          </a:xfrm>
          <a:prstGeom prst="rect">
            <a:avLst/>
          </a:prstGeom>
          <a:noFill/>
        </p:spPr>
        <p:txBody>
          <a:bodyPr vert="horz" wrap="square" rtlCol="0">
            <a:spAutoFit/>
          </a:bodyPr>
          <a:lstStyle/>
          <a:p>
            <a:r>
              <a:rPr lang="en-US" altLang="en-US" b="1">
                <a:solidFill>
                  <a:srgbClr val="FF8810"/>
                </a:solidFill>
              </a:rPr>
              <a:t>ЛУЧШЕ</a:t>
            </a:r>
            <a:endParaRPr lang="en-US" altLang="en-US" b="1">
              <a:solidFill>
                <a:srgbClr val="FF8810"/>
              </a:solidFill>
            </a:endParaRPr>
          </a:p>
        </p:txBody>
      </p:sp>
      <p:sp>
        <p:nvSpPr>
          <p:cNvPr id="14" name="Text Box 13"/>
          <p:cNvSpPr txBox="1"/>
          <p:nvPr/>
        </p:nvSpPr>
        <p:spPr>
          <a:xfrm>
            <a:off x="5384800" y="4902835"/>
            <a:ext cx="1567815" cy="368300"/>
          </a:xfrm>
          <a:prstGeom prst="rect">
            <a:avLst/>
          </a:prstGeom>
          <a:noFill/>
        </p:spPr>
        <p:txBody>
          <a:bodyPr vert="horz" wrap="square" rtlCol="0">
            <a:spAutoFit/>
          </a:bodyPr>
          <a:lstStyle/>
          <a:p>
            <a:r>
              <a:rPr lang="en-US" altLang="en-US" b="1">
                <a:solidFill>
                  <a:srgbClr val="C00000"/>
                </a:solidFill>
              </a:rPr>
              <a:t>ХУЖЕ</a:t>
            </a:r>
            <a:endParaRPr lang="en-US" altLang="en-US" b="1">
              <a:solidFill>
                <a:srgbClr val="C00000"/>
              </a:solidFill>
            </a:endParaRPr>
          </a:p>
        </p:txBody>
      </p:sp>
      <p:sp>
        <p:nvSpPr>
          <p:cNvPr id="3" name="Номер слайда 2"/>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2"/>
          <p:cNvPicPr>
            <a:picLocks noChangeAspect="1"/>
          </p:cNvPicPr>
          <p:nvPr/>
        </p:nvPicPr>
        <p:blipFill>
          <a:blip r:embed="rId1"/>
          <a:stretch>
            <a:fillRect/>
          </a:stretch>
        </p:blipFill>
        <p:spPr>
          <a:xfrm>
            <a:off x="4359275" y="1536700"/>
            <a:ext cx="7365365" cy="4362450"/>
          </a:xfrm>
          <a:prstGeom prst="rect">
            <a:avLst/>
          </a:prstGeom>
        </p:spPr>
      </p:pic>
      <p:sp>
        <p:nvSpPr>
          <p:cNvPr id="2" name="Заголовок 1"/>
          <p:cNvSpPr>
            <a:spLocks noGrp="1"/>
          </p:cNvSpPr>
          <p:nvPr>
            <p:ph type="title"/>
          </p:nvPr>
        </p:nvSpPr>
        <p:spPr>
          <a:xfrm>
            <a:off x="517358" y="348193"/>
            <a:ext cx="10074595" cy="390078"/>
          </a:xfrm>
        </p:spPr>
        <p:txBody>
          <a:bodyPr/>
          <a:lstStyle/>
          <a:p>
            <a:r>
              <a:rPr lang="en-US" altLang="en-US">
                <a:sym typeface="+mn-ea"/>
              </a:rPr>
              <a:t>Тестирование на Join Order Benchmark </a:t>
            </a:r>
            <a:endParaRPr lang="en-US" altLang="en-US">
              <a:sym typeface="+mn-ea"/>
            </a:endParaRPr>
          </a:p>
        </p:txBody>
      </p:sp>
      <p:sp>
        <p:nvSpPr>
          <p:cNvPr id="9" name="Text Box 8"/>
          <p:cNvSpPr txBox="1"/>
          <p:nvPr/>
        </p:nvSpPr>
        <p:spPr>
          <a:xfrm>
            <a:off x="6639560" y="626554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Случай из моей практики</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3" name="Text Box 9"/>
          <p:cNvSpPr txBox="1"/>
          <p:nvPr/>
        </p:nvSpPr>
        <p:spPr>
          <a:xfrm>
            <a:off x="1572557" y="6265545"/>
            <a:ext cx="3385863" cy="338554"/>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ru-RU"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Результаты тестирования </a:t>
            </a:r>
            <a:r>
              <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rPr>
              <a:t>Replan</a:t>
            </a:r>
            <a:endParaRPr lang="en-US" altLang="en-US" sz="1600" noProof="0" dirty="0">
              <a:ln w="12700" cmpd="sng">
                <a:solidFill>
                  <a:srgbClr val="C00000"/>
                </a:solidFill>
                <a:prstDash val="solid"/>
              </a:ln>
              <a:solidFill>
                <a:srgbClr val="C00000"/>
              </a:solidFill>
              <a:effectLst/>
              <a:uLnTx/>
              <a:uFillTx/>
              <a:latin typeface="Gilroy" pitchFamily="2" charset="0"/>
              <a:cs typeface="Gilroy" pitchFamily="2" charset="0"/>
              <a:sym typeface="+mn-ea"/>
            </a:endParaRPr>
          </a:p>
        </p:txBody>
      </p:sp>
      <p:sp>
        <p:nvSpPr>
          <p:cNvPr id="8" name="Text Box 7"/>
          <p:cNvSpPr txBox="1"/>
          <p:nvPr/>
        </p:nvSpPr>
        <p:spPr>
          <a:xfrm>
            <a:off x="3826510" y="979805"/>
            <a:ext cx="7875270" cy="368300"/>
          </a:xfrm>
          <a:prstGeom prst="rect">
            <a:avLst/>
          </a:prstGeom>
          <a:noFill/>
        </p:spPr>
        <p:txBody>
          <a:bodyPr wrap="square" rtlCol="0" anchor="t">
            <a:spAutoFit/>
            <a:scene3d>
              <a:camera prst="orthographicFront"/>
              <a:lightRig rig="threePt" dir="t"/>
            </a:scene3d>
          </a:bodyPr>
          <a:lstStyle/>
          <a:p>
            <a:r>
              <a:rPr lang="en-US" altLang="en-US" dirty="0" err="1">
                <a:solidFill>
                  <a:schemeClr val="tx1"/>
                </a:solidFill>
                <a:effectLst>
                  <a:outerShdw blurRad="38100" dist="19050" dir="2700000" algn="tl" rotWithShape="0">
                    <a:schemeClr val="dk1">
                      <a:alpha val="40000"/>
                    </a:schemeClr>
                  </a:outerShdw>
                </a:effectLst>
              </a:rPr>
              <a:t>Итоговое время потраченное на перепланирование запросов</a:t>
            </a:r>
            <a:endParaRPr lang="en-US" altLang="en-US" dirty="0" err="1">
              <a:solidFill>
                <a:schemeClr val="tx1"/>
              </a:solidFill>
              <a:effectLst>
                <a:outerShdw blurRad="38100" dist="19050" dir="2700000" algn="tl" rotWithShape="0">
                  <a:schemeClr val="dk1">
                    <a:alpha val="40000"/>
                  </a:schemeClr>
                </a:outerShdw>
              </a:effectLst>
            </a:endParaRPr>
          </a:p>
        </p:txBody>
      </p:sp>
      <p:sp>
        <p:nvSpPr>
          <p:cNvPr id="12" name="Text Box 11"/>
          <p:cNvSpPr txBox="1"/>
          <p:nvPr/>
        </p:nvSpPr>
        <p:spPr>
          <a:xfrm>
            <a:off x="603885" y="2934335"/>
            <a:ext cx="4157980" cy="989831"/>
          </a:xfrm>
          <a:prstGeom prst="cloudCallout">
            <a:avLst>
              <a:gd name="adj1" fmla="val -44547"/>
              <a:gd name="adj2" fmla="val 51411"/>
            </a:avLst>
          </a:prstGeom>
          <a:noFill/>
          <a:ln>
            <a:noFill/>
          </a:ln>
          <a:extLst>
            <a:ext uri="{909E8E84-426E-40DD-AFC4-6F175D3DCCD1}">
              <a14:hiddenFill xmlns:a14="http://schemas.microsoft.com/office/drawing/2010/main">
                <a:gradFill>
                  <a:gsLst>
                    <a:gs pos="86000">
                      <a:schemeClr val="accent6">
                        <a:alpha val="50000"/>
                      </a:schemeClr>
                    </a:gs>
                    <a:gs pos="0">
                      <a:srgbClr val="F6F3D2">
                        <a:alpha val="100000"/>
                      </a:srgbClr>
                    </a:gs>
                    <a:gs pos="43000">
                      <a:schemeClr val="accent6">
                        <a:lumMod val="20000"/>
                        <a:lumOff val="80000"/>
                      </a:schemeClr>
                    </a:gs>
                  </a:gsLst>
                  <a:lin ang="5400000" scaled="0"/>
                </a:gradFill>
              </a14:hiddenFill>
            </a:ext>
          </a:extLst>
        </p:spPr>
        <p:txBody>
          <a:bodyPr wrap="square" rtlCol="0" anchor="t">
            <a:spAutoFit/>
            <a:scene3d>
              <a:camera prst="orthographicFront"/>
              <a:lightRig rig="threePt" dir="t"/>
            </a:scene3d>
          </a:bodyPr>
          <a:lstStyle/>
          <a:p>
            <a:r>
              <a:rPr lang="en-US" dirty="0" err="1">
                <a:effectLst>
                  <a:outerShdw blurRad="38100" dist="19050" dir="2700000" algn="tl" rotWithShape="0">
                    <a:schemeClr val="dk1">
                      <a:alpha val="40000"/>
                    </a:schemeClr>
                  </a:outerShdw>
                </a:effectLst>
                <a:sym typeface="+mn-ea"/>
              </a:rPr>
              <a:t>Перепланирование</a:t>
            </a:r>
            <a:r>
              <a:rPr lang="ru-RU" dirty="0">
                <a:effectLst>
                  <a:outerShdw blurRad="38100" dist="19050" dir="2700000" algn="tl" rotWithShape="0">
                    <a:schemeClr val="dk1">
                      <a:alpha val="40000"/>
                    </a:schemeClr>
                  </a:outerShdw>
                </a:effectLst>
                <a:sym typeface="+mn-ea"/>
              </a:rPr>
              <a:t> – </a:t>
            </a:r>
            <a:r>
              <a:rPr lang="en-US" dirty="0" err="1">
                <a:effectLst>
                  <a:outerShdw blurRad="38100" dist="19050" dir="2700000" algn="tl" rotWithShape="0">
                    <a:schemeClr val="dk1">
                      <a:alpha val="40000"/>
                    </a:schemeClr>
                  </a:outerShdw>
                </a:effectLst>
                <a:sym typeface="+mn-ea"/>
              </a:rPr>
              <a:t>крайняя</a:t>
            </a:r>
            <a:r>
              <a:rPr lang="en-US" dirty="0">
                <a:effectLst>
                  <a:outerShdw blurRad="38100" dist="19050" dir="2700000" algn="tl" rotWithShape="0">
                    <a:schemeClr val="dk1">
                      <a:alpha val="40000"/>
                    </a:schemeClr>
                  </a:outerShdw>
                </a:effectLst>
                <a:sym typeface="+mn-ea"/>
              </a:rPr>
              <a:t> </a:t>
            </a:r>
            <a:r>
              <a:rPr lang="en-US" dirty="0" err="1">
                <a:effectLst>
                  <a:outerShdw blurRad="38100" dist="19050" dir="2700000" algn="tl" rotWithShape="0">
                    <a:schemeClr val="dk1">
                      <a:alpha val="40000"/>
                    </a:schemeClr>
                  </a:outerShdw>
                </a:effectLst>
                <a:sym typeface="+mn-ea"/>
              </a:rPr>
              <a:t>мера</a:t>
            </a:r>
            <a:endParaRPr lang="en-US" altLang="en-US" dirty="0" err="1">
              <a:solidFill>
                <a:schemeClr val="tx1"/>
              </a:solidFill>
              <a:effectLst>
                <a:outerShdw blurRad="38100" dist="19050" dir="2700000" algn="tl" rotWithShape="0">
                  <a:schemeClr val="dk1">
                    <a:alpha val="40000"/>
                  </a:schemeClr>
                </a:outerShdw>
              </a:effectLst>
            </a:endParaRPr>
          </a:p>
        </p:txBody>
      </p:sp>
      <p:sp>
        <p:nvSpPr>
          <p:cNvPr id="57" name="TextBox 56"/>
          <p:cNvSpPr txBox="1"/>
          <p:nvPr userDrawn="1"/>
        </p:nvSpPr>
        <p:spPr>
          <a:xfrm>
            <a:off x="4824095" y="3415665"/>
            <a:ext cx="266700" cy="398780"/>
          </a:xfrm>
          <a:prstGeom prst="rect">
            <a:avLst/>
          </a:prstGeom>
          <a:noFill/>
        </p:spPr>
        <p:txBody>
          <a:bodyPr wrap="square" rtlCol="0">
            <a:spAutoFit/>
            <a:scene3d>
              <a:camera prst="orthographicFront"/>
              <a:lightRig rig="threePt" dir="t"/>
            </a:scene3d>
          </a:bodyPr>
          <a:lstStyle/>
          <a:p>
            <a:r>
              <a:rPr lang="ru-RU" sz="2000" b="1" dirty="0">
                <a:solidFill>
                  <a:schemeClr val="tx1"/>
                </a:solidFill>
                <a:effectLst>
                  <a:outerShdw blurRad="38100" dist="19050" dir="2700000" algn="tl" rotWithShape="0">
                    <a:schemeClr val="dk1">
                      <a:alpha val="40000"/>
                    </a:schemeClr>
                  </a:outerShdw>
                </a:effectLst>
                <a:latin typeface="Gilroy" pitchFamily="2" charset="0"/>
              </a:rPr>
              <a:t>1</a:t>
            </a:r>
            <a:endParaRPr lang="ru-RU" sz="2000" b="1" dirty="0">
              <a:solidFill>
                <a:schemeClr val="tx1"/>
              </a:solidFill>
              <a:effectLst>
                <a:outerShdw blurRad="38100" dist="19050" dir="2700000" algn="tl" rotWithShape="0">
                  <a:schemeClr val="dk1">
                    <a:alpha val="40000"/>
                  </a:schemeClr>
                </a:outerShdw>
              </a:effectLst>
              <a:latin typeface="Gilroy" pitchFamily="2" charset="0"/>
            </a:endParaRPr>
          </a:p>
        </p:txBody>
      </p:sp>
      <p:cxnSp>
        <p:nvCxnSpPr>
          <p:cNvPr id="6" name="Straight Arrow Connector 5"/>
          <p:cNvCxnSpPr/>
          <p:nvPr/>
        </p:nvCxnSpPr>
        <p:spPr>
          <a:xfrm flipH="1" flipV="1">
            <a:off x="5121275" y="1437640"/>
            <a:ext cx="7620" cy="2164715"/>
          </a:xfrm>
          <a:prstGeom prst="straightConnector1">
            <a:avLst/>
          </a:prstGeom>
          <a:ln w="38100">
            <a:solidFill>
              <a:srgbClr val="E66F18"/>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114290" y="3529965"/>
            <a:ext cx="14605" cy="189611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5319395" y="1743075"/>
            <a:ext cx="1567815" cy="368300"/>
          </a:xfrm>
          <a:prstGeom prst="rect">
            <a:avLst/>
          </a:prstGeom>
          <a:noFill/>
        </p:spPr>
        <p:txBody>
          <a:bodyPr vert="horz" wrap="square" rtlCol="0">
            <a:spAutoFit/>
          </a:bodyPr>
          <a:lstStyle/>
          <a:p>
            <a:r>
              <a:rPr lang="en-US" altLang="en-US" b="1">
                <a:solidFill>
                  <a:srgbClr val="FF8810"/>
                </a:solidFill>
              </a:rPr>
              <a:t>ЛУЧШЕ</a:t>
            </a:r>
            <a:endParaRPr lang="en-US" altLang="en-US" b="1">
              <a:solidFill>
                <a:srgbClr val="FF8810"/>
              </a:solidFill>
            </a:endParaRPr>
          </a:p>
        </p:txBody>
      </p:sp>
      <p:sp>
        <p:nvSpPr>
          <p:cNvPr id="14" name="Text Box 13"/>
          <p:cNvSpPr txBox="1"/>
          <p:nvPr/>
        </p:nvSpPr>
        <p:spPr>
          <a:xfrm>
            <a:off x="5319395" y="4917440"/>
            <a:ext cx="1567815" cy="368300"/>
          </a:xfrm>
          <a:prstGeom prst="rect">
            <a:avLst/>
          </a:prstGeom>
          <a:noFill/>
        </p:spPr>
        <p:txBody>
          <a:bodyPr vert="horz" wrap="square" rtlCol="0">
            <a:spAutoFit/>
          </a:bodyPr>
          <a:lstStyle/>
          <a:p>
            <a:r>
              <a:rPr lang="en-US" altLang="en-US" b="1">
                <a:solidFill>
                  <a:srgbClr val="C00000"/>
                </a:solidFill>
              </a:rPr>
              <a:t>ХУЖЕ</a:t>
            </a:r>
            <a:endParaRPr lang="en-US" altLang="en-US" b="1">
              <a:solidFill>
                <a:srgbClr val="C00000"/>
              </a:solidFill>
            </a:endParaRPr>
          </a:p>
        </p:txBody>
      </p:sp>
      <p:sp>
        <p:nvSpPr>
          <p:cNvPr id="5" name="Номер слайда 4"/>
          <p:cNvSpPr>
            <a:spLocks noGrp="1"/>
          </p:cNvSpPr>
          <p:nvPr>
            <p:ph type="sldNum" sz="quarter" idx="12"/>
          </p:nvPr>
        </p:nvSpPr>
        <p:spPr>
          <a:xfrm>
            <a:off x="10748210" y="6529137"/>
            <a:ext cx="1153545" cy="192338"/>
          </a:xfrm>
        </p:spPr>
        <p:txBody>
          <a:bodyPr/>
          <a:lstStyle/>
          <a:p>
            <a:fld id="{5922A24C-CA15-4196-882E-E2BB53882FD2}" type="slidenum">
              <a:rPr lang="ru-RU" smtClean="0"/>
            </a:fld>
            <a:endParaRPr lang="ru-RU"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898529" y="1632113"/>
            <a:ext cx="9105007" cy="3076410"/>
          </a:xfrm>
        </p:spPr>
        <p:txBody>
          <a:bodyPr anchor="ctr" anchorCtr="0"/>
          <a:lstStyle/>
          <a:p>
            <a:r>
              <a:rPr lang="en-US" altLang="en-US" sz="4800"/>
              <a:t>Случай из моей</a:t>
            </a:r>
            <a:br>
              <a:rPr lang="en-US" altLang="en-US" sz="4800"/>
            </a:br>
            <a:r>
              <a:rPr lang="en-US" altLang="en-US" sz="4800"/>
              <a:t>практики</a:t>
            </a:r>
            <a:endParaRPr lang="en-US" altLang="en-US" sz="4800"/>
          </a:p>
        </p:txBody>
      </p:sp>
      <p:pic>
        <p:nvPicPr>
          <p:cNvPr id="2" name="Picture 1"/>
          <p:cNvPicPr>
            <a:picLocks noChangeAspect="1"/>
          </p:cNvPicPr>
          <p:nvPr/>
        </p:nvPicPr>
        <p:blipFill>
          <a:blip r:embed="rId1"/>
          <a:stretch>
            <a:fillRect/>
          </a:stretch>
        </p:blipFill>
        <p:spPr>
          <a:xfrm>
            <a:off x="6596380" y="2465705"/>
            <a:ext cx="5307965" cy="39858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a:t>Непонятный запрос из мира 1С</a:t>
            </a:r>
            <a:endParaRPr lang="en-US" altLang="en-US"/>
          </a:p>
        </p:txBody>
      </p:sp>
      <p:pic>
        <p:nvPicPr>
          <p:cNvPr id="8" name="Picture 7"/>
          <p:cNvPicPr>
            <a:picLocks noChangeAspect="1"/>
          </p:cNvPicPr>
          <p:nvPr/>
        </p:nvPicPr>
        <p:blipFill>
          <a:blip r:embed="rId1"/>
          <a:stretch>
            <a:fillRect/>
          </a:stretch>
        </p:blipFill>
        <p:spPr>
          <a:xfrm>
            <a:off x="87630" y="914400"/>
            <a:ext cx="12017375" cy="4281805"/>
          </a:xfrm>
          <a:prstGeom prst="rect">
            <a:avLst/>
          </a:prstGeom>
        </p:spPr>
      </p:pic>
      <p:sp>
        <p:nvSpPr>
          <p:cNvPr id="9" name="Text Box 8"/>
          <p:cNvSpPr txBox="1"/>
          <p:nvPr/>
        </p:nvSpPr>
        <p:spPr>
          <a:xfrm>
            <a:off x="4329430" y="5426075"/>
            <a:ext cx="4707255" cy="368300"/>
          </a:xfrm>
          <a:prstGeom prst="rect">
            <a:avLst/>
          </a:prstGeom>
          <a:noFill/>
        </p:spPr>
        <p:txBody>
          <a:bodyPr wrap="square" rtlCol="0">
            <a:spAutoFit/>
          </a:bodyPr>
          <a:lstStyle/>
          <a:p>
            <a:r>
              <a:rPr lang="en-US" altLang="en-US"/>
              <a:t>И так еще 450 строк плана...</a:t>
            </a:r>
            <a:endParaRPr lang="en-US" altLang="en-US"/>
          </a:p>
        </p:txBody>
      </p:sp>
      <p:sp>
        <p:nvSpPr>
          <p:cNvPr id="2" name="Rectangle 1"/>
          <p:cNvSpPr/>
          <p:nvPr/>
        </p:nvSpPr>
        <p:spPr>
          <a:xfrm>
            <a:off x="87630" y="6054090"/>
            <a:ext cx="11473749" cy="743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974840" y="1906270"/>
            <a:ext cx="3879850" cy="806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err="1"/>
              <a:t>Запрос</a:t>
            </a:r>
            <a:r>
              <a:rPr lang="en-US" altLang="en-US" dirty="0"/>
              <a:t>, </a:t>
            </a:r>
            <a:r>
              <a:rPr lang="en-US" altLang="en-US" dirty="0" err="1"/>
              <a:t>который</a:t>
            </a:r>
            <a:r>
              <a:rPr lang="en-US" altLang="en-US" dirty="0"/>
              <a:t> </a:t>
            </a:r>
            <a:r>
              <a:rPr lang="en-US" altLang="en-US" dirty="0" err="1"/>
              <a:t>выполн</a:t>
            </a:r>
            <a:r>
              <a:rPr lang="ru-RU" altLang="en-US" dirty="0" err="1"/>
              <a:t>яется</a:t>
            </a:r>
            <a:br>
              <a:rPr lang="ru-RU" altLang="en-US" dirty="0"/>
            </a:br>
            <a:r>
              <a:rPr lang="en-US" altLang="en-US" dirty="0"/>
              <a:t>3 </a:t>
            </a:r>
            <a:r>
              <a:rPr lang="en-US" altLang="en-US" dirty="0" err="1"/>
              <a:t>недели</a:t>
            </a:r>
            <a:r>
              <a:rPr lang="en-US" altLang="en-US" dirty="0"/>
              <a:t>...</a:t>
            </a: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err="1"/>
              <a:t>Как</a:t>
            </a:r>
            <a:r>
              <a:rPr lang="en-US" altLang="en-US" dirty="0"/>
              <a:t> </a:t>
            </a:r>
            <a:r>
              <a:rPr lang="ru-RU" altLang="en-US" dirty="0"/>
              <a:t>я </a:t>
            </a:r>
            <a:r>
              <a:rPr lang="en-US" altLang="en-US" dirty="0" err="1"/>
              <a:t>вижу</a:t>
            </a:r>
            <a:r>
              <a:rPr lang="en-US" altLang="en-US" dirty="0"/>
              <a:t> </a:t>
            </a:r>
            <a:r>
              <a:rPr lang="ru-RU" altLang="en-US" dirty="0"/>
              <a:t>запрос</a:t>
            </a:r>
            <a:endParaRPr lang="en-US" altLang="en-US" dirty="0"/>
          </a:p>
        </p:txBody>
      </p:sp>
      <p:pic>
        <p:nvPicPr>
          <p:cNvPr id="12" name="Picture 11"/>
          <p:cNvPicPr>
            <a:picLocks noChangeAspect="1"/>
          </p:cNvPicPr>
          <p:nvPr/>
        </p:nvPicPr>
        <p:blipFill>
          <a:blip r:embed="rId1"/>
          <a:stretch>
            <a:fillRect/>
          </a:stretch>
        </p:blipFill>
        <p:spPr>
          <a:xfrm>
            <a:off x="3420745" y="1059180"/>
            <a:ext cx="4920615" cy="4920615"/>
          </a:xfrm>
          <a:prstGeom prst="rect">
            <a:avLst/>
          </a:prstGeom>
        </p:spPr>
      </p:pic>
      <p:sp>
        <p:nvSpPr>
          <p:cNvPr id="8" name="Rectangular Callout 7"/>
          <p:cNvSpPr/>
          <p:nvPr/>
        </p:nvSpPr>
        <p:spPr>
          <a:xfrm>
            <a:off x="8544560" y="1894840"/>
            <a:ext cx="2876550" cy="1416050"/>
          </a:xfrm>
          <a:prstGeom prst="wedgeRectCallout">
            <a:avLst>
              <a:gd name="adj1" fmla="val -132803"/>
              <a:gd name="adj2" fmla="val 12017"/>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a:solidFill>
                  <a:schemeClr val="tx1"/>
                </a:solidFill>
              </a:rPr>
              <a:t>Какой-то страшный и непонятный запрос из мира 1С...</a:t>
            </a:r>
            <a:endParaRPr lang="en-US" altLang="en-US">
              <a:solidFill>
                <a:schemeClr val="tx1"/>
              </a:solidFill>
            </a:endParaRPr>
          </a:p>
        </p:txBody>
      </p:sp>
      <p:sp>
        <p:nvSpPr>
          <p:cNvPr id="3" name="Rectangle 2"/>
          <p:cNvSpPr/>
          <p:nvPr/>
        </p:nvSpPr>
        <p:spPr>
          <a:xfrm>
            <a:off x="107315" y="5979795"/>
            <a:ext cx="11422533" cy="878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err="1">
                <a:sym typeface="+mn-ea"/>
              </a:rPr>
              <a:t>Попытка</a:t>
            </a:r>
            <a:r>
              <a:rPr lang="en-US" altLang="en-US" dirty="0">
                <a:sym typeface="+mn-ea"/>
              </a:rPr>
              <a:t> </a:t>
            </a:r>
            <a:r>
              <a:rPr lang="en-US" altLang="en-US" dirty="0" err="1">
                <a:sym typeface="+mn-ea"/>
              </a:rPr>
              <a:t>выполнить</a:t>
            </a:r>
            <a:r>
              <a:rPr lang="en-US" altLang="en-US" dirty="0">
                <a:sym typeface="+mn-ea"/>
              </a:rPr>
              <a:t> </a:t>
            </a:r>
            <a:r>
              <a:rPr lang="ru-RU" altLang="en-US" dirty="0">
                <a:sym typeface="+mn-ea"/>
              </a:rPr>
              <a:t>запрос</a:t>
            </a:r>
            <a:r>
              <a:rPr lang="en-US" altLang="en-US" dirty="0">
                <a:sym typeface="+mn-ea"/>
              </a:rPr>
              <a:t> с </a:t>
            </a:r>
            <a:r>
              <a:rPr lang="en-US" altLang="en-US" dirty="0" err="1">
                <a:sym typeface="+mn-ea"/>
              </a:rPr>
              <a:t>помощью</a:t>
            </a:r>
            <a:r>
              <a:rPr lang="en-US" altLang="en-US" dirty="0">
                <a:sym typeface="+mn-ea"/>
              </a:rPr>
              <a:t> AQO</a:t>
            </a:r>
            <a:endParaRPr lang="en-US" altLang="en-US" dirty="0"/>
          </a:p>
        </p:txBody>
      </p:sp>
      <p:pic>
        <p:nvPicPr>
          <p:cNvPr id="9" name="Picture 8"/>
          <p:cNvPicPr>
            <a:picLocks noChangeAspect="1"/>
          </p:cNvPicPr>
          <p:nvPr/>
        </p:nvPicPr>
        <p:blipFill>
          <a:blip r:embed="rId1"/>
          <a:stretch>
            <a:fillRect/>
          </a:stretch>
        </p:blipFill>
        <p:spPr>
          <a:xfrm>
            <a:off x="2004060" y="1770380"/>
            <a:ext cx="7588885" cy="3317240"/>
          </a:xfrm>
          <a:prstGeom prst="rect">
            <a:avLst/>
          </a:prstGeom>
        </p:spPr>
      </p:pic>
      <p:sp>
        <p:nvSpPr>
          <p:cNvPr id="8" name="Rectangular Callout 7"/>
          <p:cNvSpPr/>
          <p:nvPr/>
        </p:nvSpPr>
        <p:spPr>
          <a:xfrm>
            <a:off x="9152890" y="4222750"/>
            <a:ext cx="2259330" cy="636270"/>
          </a:xfrm>
          <a:prstGeom prst="wedgeRectCallout">
            <a:avLst>
              <a:gd name="adj1" fmla="val -135328"/>
              <a:gd name="adj2" fmla="val -157865"/>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a:solidFill>
                  <a:schemeClr val="tx1"/>
                </a:solidFill>
              </a:rPr>
              <a:t>Запрос</a:t>
            </a:r>
            <a:endParaRPr lang="en-US" altLang="en-US">
              <a:solidFill>
                <a:schemeClr val="tx1"/>
              </a:solidFill>
            </a:endParaRPr>
          </a:p>
        </p:txBody>
      </p:sp>
      <p:sp>
        <p:nvSpPr>
          <p:cNvPr id="10" name="Rectangular Callout 9"/>
          <p:cNvSpPr/>
          <p:nvPr/>
        </p:nvSpPr>
        <p:spPr>
          <a:xfrm>
            <a:off x="517525" y="5212715"/>
            <a:ext cx="2223135" cy="726440"/>
          </a:xfrm>
          <a:prstGeom prst="wedgeRectCallout">
            <a:avLst>
              <a:gd name="adj1" fmla="val 76221"/>
              <a:gd name="adj2" fmla="val -126573"/>
            </a:avLst>
          </a:prstGeom>
          <a:solidFill>
            <a:srgbClr val="E66F18">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a:solidFill>
                  <a:schemeClr val="tx1"/>
                </a:solidFill>
              </a:rPr>
              <a:t>AQO</a:t>
            </a:r>
            <a:endParaRPr lang="en-US" altLang="en-US">
              <a:solidFill>
                <a:schemeClr val="tx1"/>
              </a:solidFill>
            </a:endParaRPr>
          </a:p>
        </p:txBody>
      </p:sp>
      <p:sp>
        <p:nvSpPr>
          <p:cNvPr id="3" name="Rectangle 2"/>
          <p:cNvSpPr/>
          <p:nvPr/>
        </p:nvSpPr>
        <p:spPr>
          <a:xfrm>
            <a:off x="141604" y="6064250"/>
            <a:ext cx="11313795" cy="743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7325" y="6038850"/>
            <a:ext cx="11313795" cy="743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altLang="en-US" dirty="0" err="1"/>
              <a:t>Пробуем</a:t>
            </a:r>
            <a:r>
              <a:rPr lang="en-US" altLang="en-US" dirty="0"/>
              <a:t> </a:t>
            </a:r>
            <a:r>
              <a:rPr lang="en-US" altLang="en-US" dirty="0" err="1"/>
              <a:t>выполнить</a:t>
            </a:r>
            <a:r>
              <a:rPr lang="en-US" altLang="en-US" dirty="0"/>
              <a:t> Replan</a:t>
            </a:r>
            <a:endParaRPr lang="en-US" altLang="en-US" dirty="0"/>
          </a:p>
        </p:txBody>
      </p:sp>
      <p:pic>
        <p:nvPicPr>
          <p:cNvPr id="11" name="Picture 10"/>
          <p:cNvPicPr>
            <a:picLocks noChangeAspect="1"/>
          </p:cNvPicPr>
          <p:nvPr/>
        </p:nvPicPr>
        <p:blipFill>
          <a:blip r:embed="rId1"/>
          <a:stretch>
            <a:fillRect/>
          </a:stretch>
        </p:blipFill>
        <p:spPr>
          <a:xfrm>
            <a:off x="2548255" y="1370330"/>
            <a:ext cx="6467475" cy="4305935"/>
          </a:xfrm>
          <a:prstGeom prst="rect">
            <a:avLst/>
          </a:prstGeom>
        </p:spPr>
      </p:pic>
      <p:sp>
        <p:nvSpPr>
          <p:cNvPr id="9" name="Rectangular Callout 8"/>
          <p:cNvSpPr/>
          <p:nvPr/>
        </p:nvSpPr>
        <p:spPr>
          <a:xfrm>
            <a:off x="4213860" y="5866130"/>
            <a:ext cx="2223135" cy="848995"/>
          </a:xfrm>
          <a:prstGeom prst="wedgeRectCallout">
            <a:avLst>
              <a:gd name="adj1" fmla="val 62853"/>
              <a:gd name="adj2" fmla="val -130254"/>
            </a:avLst>
          </a:prstGeom>
          <a:solidFill>
            <a:srgbClr val="B4834A">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ltLang="en-US" dirty="0">
                <a:solidFill>
                  <a:schemeClr val="tx1"/>
                </a:solidFill>
              </a:rPr>
              <a:t>Г</a:t>
            </a:r>
            <a:r>
              <a:rPr lang="en-US" altLang="en-US" dirty="0" err="1">
                <a:solidFill>
                  <a:schemeClr val="tx1"/>
                </a:solidFill>
              </a:rPr>
              <a:t>де-то</a:t>
            </a:r>
            <a:r>
              <a:rPr lang="en-US" altLang="en-US" dirty="0">
                <a:solidFill>
                  <a:schemeClr val="tx1"/>
                </a:solidFill>
              </a:rPr>
              <a:t> </a:t>
            </a:r>
            <a:r>
              <a:rPr lang="ru-RU" altLang="en-US" dirty="0">
                <a:solidFill>
                  <a:schemeClr val="tx1"/>
                </a:solidFill>
              </a:rPr>
              <a:t>здесь </a:t>
            </a:r>
            <a:r>
              <a:rPr lang="en-US" altLang="en-US" dirty="0">
                <a:solidFill>
                  <a:schemeClr val="tx1"/>
                </a:solidFill>
              </a:rPr>
              <a:t>я </a:t>
            </a:r>
            <a:r>
              <a:rPr lang="en-US" altLang="en-US" dirty="0" err="1">
                <a:solidFill>
                  <a:schemeClr val="tx1"/>
                </a:solidFill>
              </a:rPr>
              <a:t>запускаю</a:t>
            </a:r>
            <a:r>
              <a:rPr lang="en-US" altLang="en-US" dirty="0">
                <a:solidFill>
                  <a:schemeClr val="tx1"/>
                </a:solidFill>
              </a:rPr>
              <a:t> Replan...</a:t>
            </a:r>
            <a:endParaRPr lang="en-US" altLang="en-US" dirty="0">
              <a:solidFill>
                <a:schemeClr val="tx1"/>
              </a:solidFill>
            </a:endParaRPr>
          </a:p>
        </p:txBody>
      </p:sp>
      <p:sp>
        <p:nvSpPr>
          <p:cNvPr id="10" name="Rectangular Callout 9"/>
          <p:cNvSpPr/>
          <p:nvPr/>
        </p:nvSpPr>
        <p:spPr>
          <a:xfrm>
            <a:off x="517525" y="5866130"/>
            <a:ext cx="2696210" cy="726440"/>
          </a:xfrm>
          <a:prstGeom prst="wedgeRectCallout">
            <a:avLst>
              <a:gd name="adj1" fmla="val 88988"/>
              <a:gd name="adj2" fmla="val -356555"/>
            </a:avLst>
          </a:prstGeom>
          <a:solidFill>
            <a:srgbClr val="E66F18">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tx1"/>
                </a:solidFill>
              </a:rPr>
              <a:t>Replan</a:t>
            </a:r>
            <a:endParaRPr lang="en-US" altLang="en-US" dirty="0">
              <a:solidFill>
                <a:schemeClr val="tx1"/>
              </a:solidFill>
            </a:endParaRPr>
          </a:p>
        </p:txBody>
      </p:sp>
      <p:sp>
        <p:nvSpPr>
          <p:cNvPr id="12" name="Rectangular Callout 11"/>
          <p:cNvSpPr/>
          <p:nvPr/>
        </p:nvSpPr>
        <p:spPr>
          <a:xfrm>
            <a:off x="9241790" y="2799715"/>
            <a:ext cx="2259330" cy="1088390"/>
          </a:xfrm>
          <a:prstGeom prst="wedgeRectCallout">
            <a:avLst>
              <a:gd name="adj1" fmla="val -140134"/>
              <a:gd name="adj2" fmla="val -62982"/>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err="1">
                <a:solidFill>
                  <a:schemeClr val="tx1"/>
                </a:solidFill>
              </a:rPr>
              <a:t>Запрос</a:t>
            </a:r>
            <a:r>
              <a:rPr lang="ru-RU" altLang="en-US" dirty="0">
                <a:solidFill>
                  <a:schemeClr val="tx1"/>
                </a:solidFill>
              </a:rPr>
              <a:t>,</a:t>
            </a:r>
            <a:r>
              <a:rPr lang="en-US" altLang="en-US" dirty="0">
                <a:solidFill>
                  <a:schemeClr val="tx1"/>
                </a:solidFill>
              </a:rPr>
              <a:t> </a:t>
            </a:r>
            <a:r>
              <a:rPr lang="en-US" altLang="en-US" dirty="0" err="1">
                <a:solidFill>
                  <a:schemeClr val="tx1"/>
                </a:solidFill>
              </a:rPr>
              <a:t>который</a:t>
            </a:r>
            <a:r>
              <a:rPr lang="en-US" altLang="en-US" dirty="0">
                <a:solidFill>
                  <a:schemeClr val="tx1"/>
                </a:solidFill>
              </a:rPr>
              <a:t> AQO не </a:t>
            </a:r>
            <a:r>
              <a:rPr lang="en-US" altLang="en-US" dirty="0" err="1">
                <a:solidFill>
                  <a:schemeClr val="tx1"/>
                </a:solidFill>
              </a:rPr>
              <a:t>смог</a:t>
            </a:r>
            <a:r>
              <a:rPr lang="en-US" altLang="en-US" dirty="0">
                <a:solidFill>
                  <a:schemeClr val="tx1"/>
                </a:solidFill>
              </a:rPr>
              <a:t> </a:t>
            </a:r>
            <a:r>
              <a:rPr lang="en-US" altLang="en-US" dirty="0" err="1">
                <a:solidFill>
                  <a:schemeClr val="tx1"/>
                </a:solidFill>
              </a:rPr>
              <a:t>выполнить</a:t>
            </a:r>
            <a:r>
              <a:rPr lang="en-US" altLang="en-US" dirty="0">
                <a:solidFill>
                  <a:schemeClr val="tx1"/>
                </a:solidFill>
              </a:rPr>
              <a:t>(</a:t>
            </a:r>
            <a:endParaRPr lang="en-US" altLang="en-US" dirty="0">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7862" y="6064567"/>
            <a:ext cx="11463291" cy="743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altLang="en-US">
                <a:sym typeface="+mn-ea"/>
              </a:rPr>
              <a:t>Итог</a:t>
            </a:r>
            <a:endParaRPr lang="en-US" altLang="en-US"/>
          </a:p>
        </p:txBody>
      </p:sp>
      <p:pic>
        <p:nvPicPr>
          <p:cNvPr id="11" name="Picture 10"/>
          <p:cNvPicPr>
            <a:picLocks noChangeAspect="1"/>
          </p:cNvPicPr>
          <p:nvPr/>
        </p:nvPicPr>
        <p:blipFill>
          <a:blip r:embed="rId1"/>
          <a:stretch>
            <a:fillRect/>
          </a:stretch>
        </p:blipFill>
        <p:spPr>
          <a:xfrm>
            <a:off x="2590800" y="904240"/>
            <a:ext cx="6895465" cy="5514340"/>
          </a:xfrm>
          <a:prstGeom prst="rect">
            <a:avLst/>
          </a:prstGeom>
        </p:spPr>
      </p:pic>
      <p:sp>
        <p:nvSpPr>
          <p:cNvPr id="12" name="Rectangular Callout 11"/>
          <p:cNvSpPr/>
          <p:nvPr/>
        </p:nvSpPr>
        <p:spPr>
          <a:xfrm>
            <a:off x="8975725" y="3661410"/>
            <a:ext cx="3001010" cy="1234440"/>
          </a:xfrm>
          <a:prstGeom prst="wedgeRectCallout">
            <a:avLst>
              <a:gd name="adj1" fmla="val -100423"/>
              <a:gd name="adj2" fmla="val -35751"/>
            </a:avLst>
          </a:prstGeom>
          <a:solidFill>
            <a:srgbClr val="E66F18">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tx1"/>
                </a:solidFill>
              </a:rPr>
              <a:t>Replan </a:t>
            </a:r>
            <a:r>
              <a:rPr lang="en-US" altLang="en-US" dirty="0" err="1">
                <a:solidFill>
                  <a:schemeClr val="tx1"/>
                </a:solidFill>
                <a:sym typeface="+mn-ea"/>
              </a:rPr>
              <a:t>выполнил</a:t>
            </a:r>
            <a:r>
              <a:rPr lang="en-US" altLang="en-US" dirty="0">
                <a:solidFill>
                  <a:schemeClr val="tx1"/>
                </a:solidFill>
                <a:sym typeface="+mn-ea"/>
              </a:rPr>
              <a:t> </a:t>
            </a:r>
            <a:r>
              <a:rPr lang="en-US" altLang="en-US" dirty="0" err="1">
                <a:solidFill>
                  <a:schemeClr val="tx1"/>
                </a:solidFill>
                <a:sym typeface="+mn-ea"/>
              </a:rPr>
              <a:t>запрос</a:t>
            </a:r>
            <a:r>
              <a:rPr lang="en-US" altLang="en-US" dirty="0">
                <a:solidFill>
                  <a:schemeClr val="tx1"/>
                </a:solidFill>
                <a:sym typeface="+mn-ea"/>
              </a:rPr>
              <a:t> </a:t>
            </a:r>
            <a:br>
              <a:rPr lang="en-US" altLang="en-US" dirty="0">
                <a:solidFill>
                  <a:schemeClr val="tx1"/>
                </a:solidFill>
                <a:sym typeface="+mn-ea"/>
              </a:rPr>
            </a:br>
            <a:r>
              <a:rPr lang="en-US" altLang="en-US" dirty="0" err="1">
                <a:solidFill>
                  <a:schemeClr val="tx1"/>
                </a:solidFill>
                <a:sym typeface="+mn-ea"/>
              </a:rPr>
              <a:t>за</a:t>
            </a:r>
            <a:r>
              <a:rPr lang="en-US" altLang="en-US" dirty="0">
                <a:solidFill>
                  <a:schemeClr val="tx1"/>
                </a:solidFill>
                <a:sym typeface="+mn-ea"/>
              </a:rPr>
              <a:t> 6 </a:t>
            </a:r>
            <a:r>
              <a:rPr lang="en-US" altLang="en-US" dirty="0" err="1">
                <a:solidFill>
                  <a:schemeClr val="tx1"/>
                </a:solidFill>
                <a:sym typeface="+mn-ea"/>
              </a:rPr>
              <a:t>минут</a:t>
            </a:r>
            <a:r>
              <a:rPr lang="en-US" altLang="en-US" dirty="0">
                <a:solidFill>
                  <a:schemeClr val="tx1"/>
                </a:solidFill>
                <a:sym typeface="+mn-ea"/>
              </a:rPr>
              <a:t>!</a:t>
            </a:r>
            <a:endParaRPr lang="en-US" altLang="en-US" dirty="0">
              <a:solidFill>
                <a:schemeClr val="tx1"/>
              </a:solidFill>
              <a:sym typeface="+mn-ea"/>
            </a:endParaRPr>
          </a:p>
        </p:txBody>
      </p:sp>
      <p:sp>
        <p:nvSpPr>
          <p:cNvPr id="13" name="Rectangular Callout 12"/>
          <p:cNvSpPr/>
          <p:nvPr/>
        </p:nvSpPr>
        <p:spPr>
          <a:xfrm>
            <a:off x="184150" y="4112260"/>
            <a:ext cx="2259330" cy="658495"/>
          </a:xfrm>
          <a:prstGeom prst="wedgeRectCallout">
            <a:avLst>
              <a:gd name="adj1" fmla="val 89460"/>
              <a:gd name="adj2" fmla="val -102069"/>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a:solidFill>
                  <a:schemeClr val="tx1"/>
                </a:solidFill>
              </a:rPr>
              <a:t>Запрос</a:t>
            </a:r>
            <a:endParaRPr lang="en-US" altLang="en-US">
              <a:solidFill>
                <a:schemeClr val="tx1"/>
              </a:solidFill>
            </a:endParaRPr>
          </a:p>
        </p:txBody>
      </p:sp>
      <p:sp>
        <p:nvSpPr>
          <p:cNvPr id="2" name="Номер слайда 1"/>
          <p:cNvSpPr>
            <a:spLocks noGrp="1"/>
          </p:cNvSpPr>
          <p:nvPr>
            <p:ph type="sldNum" sz="quarter" idx="4294967295"/>
          </p:nvPr>
        </p:nvSpPr>
        <p:spPr>
          <a:xfrm>
            <a:off x="9276564" y="6302375"/>
            <a:ext cx="2743200" cy="365125"/>
          </a:xfrm>
        </p:spPr>
        <p:txBody>
          <a:bodyPr/>
          <a:lstStyle/>
          <a:p>
            <a:fld id="{5922A24C-CA15-4196-882E-E2BB53882FD2}" type="slidenum">
              <a:rPr lang="ru-RU" smtClean="0"/>
            </a:fld>
            <a:endParaRPr lang="ru-RU"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a:t>Как работает оптимизатор</a:t>
            </a:r>
            <a:endParaRPr lang="en-US" altLang="en-US"/>
          </a:p>
        </p:txBody>
      </p:sp>
      <p:sp>
        <p:nvSpPr>
          <p:cNvPr id="13" name="Rectangle 12"/>
          <p:cNvSpPr/>
          <p:nvPr/>
        </p:nvSpPr>
        <p:spPr>
          <a:xfrm>
            <a:off x="1634490" y="1464945"/>
            <a:ext cx="8744585" cy="460375"/>
          </a:xfrm>
          <a:prstGeom prst="rect">
            <a:avLst/>
          </a:prstGeom>
          <a:noFill/>
          <a:ln>
            <a:noFill/>
          </a:ln>
        </p:spPr>
        <p:txBody>
          <a:bodyPr wrap="none" rtlCol="0" anchor="t">
            <a:spAutoFit/>
            <a:scene3d>
              <a:camera prst="orthographicFront"/>
              <a:lightRig rig="threePt" dir="t"/>
            </a:scene3d>
          </a:bodyPr>
          <a:lstStyle/>
          <a:p>
            <a:pPr algn="ctr"/>
            <a:r>
              <a:rPr lang="en-US" altLang="en-US" sz="2400" b="1">
                <a:solidFill>
                  <a:schemeClr val="accent1"/>
                </a:solidFill>
                <a:effectLst>
                  <a:outerShdw blurRad="38100" dist="25400" dir="5400000" algn="ctr" rotWithShape="0">
                    <a:srgbClr val="6E747A">
                      <a:alpha val="43000"/>
                    </a:srgbClr>
                  </a:outerShdw>
                </a:effectLst>
              </a:rPr>
              <a:t>Стоимость плана =       стоимость частей плана  </a:t>
            </a:r>
            <a:endParaRPr lang="en-US" altLang="en-US" sz="2400" b="1">
              <a:solidFill>
                <a:schemeClr val="accent1"/>
              </a:solidFill>
              <a:effectLst>
                <a:outerShdw blurRad="38100" dist="25400" dir="5400000" algn="ctr" rotWithShape="0">
                  <a:srgbClr val="6E747A">
                    <a:alpha val="43000"/>
                  </a:srgbClr>
                </a:outerShdw>
              </a:effectLst>
            </a:endParaRPr>
          </a:p>
        </p:txBody>
      </p:sp>
      <p:pic>
        <p:nvPicPr>
          <p:cNvPr id="14" name="Picture 13"/>
          <p:cNvPicPr>
            <a:picLocks noChangeAspect="1"/>
          </p:cNvPicPr>
          <p:nvPr/>
        </p:nvPicPr>
        <p:blipFill>
          <a:blip r:embed="rId1"/>
          <a:stretch>
            <a:fillRect/>
          </a:stretch>
        </p:blipFill>
        <p:spPr>
          <a:xfrm>
            <a:off x="5197475" y="1402715"/>
            <a:ext cx="522605" cy="522605"/>
          </a:xfrm>
          <a:prstGeom prst="rect">
            <a:avLst/>
          </a:prstGeom>
        </p:spPr>
      </p:pic>
      <p:pic>
        <p:nvPicPr>
          <p:cNvPr id="17" name="Picture 1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rot="16020000">
            <a:off x="5128895" y="1310640"/>
            <a:ext cx="659765" cy="659765"/>
          </a:xfrm>
          <a:prstGeom prst="rect">
            <a:avLst/>
          </a:prstGeom>
        </p:spPr>
      </p:pic>
      <p:sp>
        <p:nvSpPr>
          <p:cNvPr id="6" name="Text Box 5"/>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8" name="Text Box 7"/>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Как работает оптимизатор</a:t>
            </a:r>
            <a:endParaRPr lang="en-US" altLang="en-US" sz="1600" noProof="0">
              <a:ln w="12700" cmpd="sng">
                <a:solidFill>
                  <a:srgbClr val="C00000"/>
                </a:solidFill>
                <a:prstDash val="solid"/>
              </a:ln>
              <a:solidFill>
                <a:srgbClr val="C00000"/>
              </a:solidFill>
              <a:effectLst/>
              <a:uLnTx/>
              <a:uFillTx/>
              <a:latin typeface="Cera CY"/>
              <a:sym typeface="+mn-ea"/>
            </a:endParaRPr>
          </a:p>
        </p:txBody>
      </p:sp>
      <p:pic>
        <p:nvPicPr>
          <p:cNvPr id="4" name="Picture 3" descr="boy1_chng"/>
          <p:cNvPicPr>
            <a:picLocks noChangeAspect="1"/>
          </p:cNvPicPr>
          <p:nvPr/>
        </p:nvPicPr>
        <p:blipFill>
          <a:blip r:embed="rId3"/>
          <a:stretch>
            <a:fillRect/>
          </a:stretch>
        </p:blipFill>
        <p:spPr>
          <a:xfrm>
            <a:off x="9195435" y="3350260"/>
            <a:ext cx="2276475" cy="2618740"/>
          </a:xfrm>
          <a:prstGeom prst="rect">
            <a:avLst/>
          </a:prstGeom>
        </p:spPr>
      </p:pic>
      <p:pic>
        <p:nvPicPr>
          <p:cNvPr id="2" name="Picture 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965325" y="1987550"/>
            <a:ext cx="7473315" cy="3719195"/>
          </a:xfrm>
          <a:prstGeom prst="rect">
            <a:avLst/>
          </a:prstGeom>
        </p:spPr>
      </p:pic>
      <p:sp>
        <p:nvSpPr>
          <p:cNvPr id="3" name="Номер слайда 2"/>
          <p:cNvSpPr>
            <a:spLocks noGrp="1"/>
          </p:cNvSpPr>
          <p:nvPr>
            <p:ph type="sldNum" sz="quarter" idx="17"/>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6621" y="6046787"/>
            <a:ext cx="11174248" cy="743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altLang="en-US">
                <a:sym typeface="+mn-ea"/>
              </a:rPr>
              <a:t>Итог</a:t>
            </a:r>
            <a:endParaRPr lang="en-US" altLang="en-US"/>
          </a:p>
        </p:txBody>
      </p:sp>
      <p:pic>
        <p:nvPicPr>
          <p:cNvPr id="11" name="Picture 10"/>
          <p:cNvPicPr>
            <a:picLocks noChangeAspect="1"/>
          </p:cNvPicPr>
          <p:nvPr/>
        </p:nvPicPr>
        <p:blipFill>
          <a:blip r:embed="rId1"/>
          <a:stretch>
            <a:fillRect/>
          </a:stretch>
        </p:blipFill>
        <p:spPr>
          <a:xfrm>
            <a:off x="2590800" y="904240"/>
            <a:ext cx="6895465" cy="5514340"/>
          </a:xfrm>
          <a:prstGeom prst="rect">
            <a:avLst/>
          </a:prstGeom>
        </p:spPr>
      </p:pic>
      <p:sp>
        <p:nvSpPr>
          <p:cNvPr id="12" name="Rectangular Callout 11"/>
          <p:cNvSpPr/>
          <p:nvPr/>
        </p:nvSpPr>
        <p:spPr>
          <a:xfrm>
            <a:off x="8975725" y="3661410"/>
            <a:ext cx="3001010" cy="1234440"/>
          </a:xfrm>
          <a:prstGeom prst="wedgeRectCallout">
            <a:avLst>
              <a:gd name="adj1" fmla="val -100423"/>
              <a:gd name="adj2" fmla="val -35751"/>
            </a:avLst>
          </a:prstGeom>
          <a:solidFill>
            <a:srgbClr val="E66F18">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tx1"/>
                </a:solidFill>
              </a:rPr>
              <a:t>Replan </a:t>
            </a:r>
            <a:r>
              <a:rPr lang="en-US" altLang="en-US" dirty="0" err="1">
                <a:solidFill>
                  <a:schemeClr val="tx1"/>
                </a:solidFill>
                <a:sym typeface="+mn-ea"/>
              </a:rPr>
              <a:t>выполнил</a:t>
            </a:r>
            <a:r>
              <a:rPr lang="en-US" altLang="en-US" dirty="0">
                <a:solidFill>
                  <a:schemeClr val="tx1"/>
                </a:solidFill>
                <a:sym typeface="+mn-ea"/>
              </a:rPr>
              <a:t> </a:t>
            </a:r>
            <a:r>
              <a:rPr lang="en-US" altLang="en-US" dirty="0" err="1">
                <a:solidFill>
                  <a:schemeClr val="tx1"/>
                </a:solidFill>
                <a:sym typeface="+mn-ea"/>
              </a:rPr>
              <a:t>запрос</a:t>
            </a:r>
            <a:r>
              <a:rPr lang="en-US" altLang="en-US" dirty="0">
                <a:solidFill>
                  <a:schemeClr val="tx1"/>
                </a:solidFill>
                <a:sym typeface="+mn-ea"/>
              </a:rPr>
              <a:t> </a:t>
            </a:r>
            <a:br>
              <a:rPr lang="en-US" altLang="en-US" dirty="0">
                <a:solidFill>
                  <a:schemeClr val="tx1"/>
                </a:solidFill>
                <a:sym typeface="+mn-ea"/>
              </a:rPr>
            </a:br>
            <a:r>
              <a:rPr lang="en-US" altLang="en-US" dirty="0" err="1">
                <a:solidFill>
                  <a:schemeClr val="tx1"/>
                </a:solidFill>
                <a:sym typeface="+mn-ea"/>
              </a:rPr>
              <a:t>за</a:t>
            </a:r>
            <a:r>
              <a:rPr lang="en-US" altLang="en-US" dirty="0">
                <a:solidFill>
                  <a:schemeClr val="tx1"/>
                </a:solidFill>
                <a:sym typeface="+mn-ea"/>
              </a:rPr>
              <a:t> 6 </a:t>
            </a:r>
            <a:r>
              <a:rPr lang="en-US" altLang="en-US" dirty="0" err="1">
                <a:solidFill>
                  <a:schemeClr val="tx1"/>
                </a:solidFill>
                <a:sym typeface="+mn-ea"/>
              </a:rPr>
              <a:t>минут</a:t>
            </a:r>
            <a:r>
              <a:rPr lang="en-US" altLang="en-US" dirty="0">
                <a:solidFill>
                  <a:schemeClr val="tx1"/>
                </a:solidFill>
                <a:sym typeface="+mn-ea"/>
              </a:rPr>
              <a:t>!</a:t>
            </a:r>
            <a:endParaRPr lang="en-US" altLang="en-US" dirty="0">
              <a:solidFill>
                <a:schemeClr val="tx1"/>
              </a:solidFill>
              <a:sym typeface="+mn-ea"/>
            </a:endParaRPr>
          </a:p>
        </p:txBody>
      </p:sp>
      <p:sp>
        <p:nvSpPr>
          <p:cNvPr id="13" name="Rectangular Callout 12"/>
          <p:cNvSpPr/>
          <p:nvPr/>
        </p:nvSpPr>
        <p:spPr>
          <a:xfrm>
            <a:off x="184150" y="4112260"/>
            <a:ext cx="2259330" cy="658495"/>
          </a:xfrm>
          <a:prstGeom prst="wedgeRectCallout">
            <a:avLst>
              <a:gd name="adj1" fmla="val 89460"/>
              <a:gd name="adj2" fmla="val -102069"/>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a:solidFill>
                  <a:schemeClr val="tx1"/>
                </a:solidFill>
              </a:rPr>
              <a:t>Запрос</a:t>
            </a:r>
            <a:endParaRPr lang="en-US" altLang="en-US">
              <a:solidFill>
                <a:schemeClr val="tx1"/>
              </a:solidFill>
            </a:endParaRPr>
          </a:p>
        </p:txBody>
      </p:sp>
      <p:sp>
        <p:nvSpPr>
          <p:cNvPr id="3" name="Text Box 2"/>
          <p:cNvSpPr txBox="1"/>
          <p:nvPr/>
        </p:nvSpPr>
        <p:spPr>
          <a:xfrm>
            <a:off x="8840470" y="2549525"/>
            <a:ext cx="3271520" cy="1076325"/>
          </a:xfrm>
          <a:prstGeom prst="rect">
            <a:avLst/>
          </a:prstGeom>
          <a:noFill/>
        </p:spPr>
        <p:txBody>
          <a:bodyPr wrap="square" rtlCol="0" anchor="t">
            <a:spAutoFit/>
            <a:scene3d>
              <a:camera prst="orthographicFront"/>
              <a:lightRig rig="threePt" dir="t"/>
            </a:scene3d>
          </a:bodyPr>
          <a:lstStyle/>
          <a:p>
            <a:r>
              <a:rPr lang="en-US" sz="1600" b="1">
                <a:solidFill>
                  <a:schemeClr val="accent1"/>
                </a:solidFill>
                <a:effectLst>
                  <a:outerShdw blurRad="38100" dist="25400" dir="5400000" algn="ctr" rotWithShape="0">
                    <a:srgbClr val="6E747A">
                      <a:alpha val="43000"/>
                    </a:srgbClr>
                  </a:outerShdw>
                </a:effectLst>
              </a:rPr>
              <a:t> Planning Time: 52.472 ms</a:t>
            </a:r>
            <a:endParaRPr lang="en-US" sz="1600" b="1">
              <a:solidFill>
                <a:schemeClr val="accent1"/>
              </a:solidFill>
              <a:effectLst>
                <a:outerShdw blurRad="38100" dist="25400" dir="5400000" algn="ctr" rotWithShape="0">
                  <a:srgbClr val="6E747A">
                    <a:alpha val="43000"/>
                  </a:srgbClr>
                </a:outerShdw>
              </a:effectLst>
            </a:endParaRPr>
          </a:p>
          <a:p>
            <a:r>
              <a:rPr lang="en-US" sz="1600" b="1">
                <a:solidFill>
                  <a:schemeClr val="accent1"/>
                </a:solidFill>
                <a:effectLst>
                  <a:outerShdw blurRad="38100" dist="25400" dir="5400000" algn="ctr" rotWithShape="0">
                    <a:srgbClr val="6E747A">
                      <a:alpha val="43000"/>
                    </a:srgbClr>
                  </a:outerShdw>
                </a:effectLst>
              </a:rPr>
              <a:t> Execution Time: 4.796 ms</a:t>
            </a:r>
            <a:endParaRPr lang="en-US" sz="1600" b="1">
              <a:solidFill>
                <a:schemeClr val="accent1"/>
              </a:solidFill>
              <a:effectLst>
                <a:outerShdw blurRad="38100" dist="25400" dir="5400000" algn="ctr" rotWithShape="0">
                  <a:srgbClr val="6E747A">
                    <a:alpha val="43000"/>
                  </a:srgbClr>
                </a:outerShdw>
              </a:effectLst>
            </a:endParaRPr>
          </a:p>
          <a:p>
            <a:r>
              <a:rPr lang="en-US" sz="1600" b="1">
                <a:solidFill>
                  <a:schemeClr val="accent1"/>
                </a:solidFill>
                <a:effectLst>
                  <a:outerShdw blurRad="38100" dist="25400" dir="5400000" algn="ctr" rotWithShape="0">
                    <a:srgbClr val="6E747A">
                      <a:alpha val="43000"/>
                    </a:srgbClr>
                  </a:outerShdw>
                </a:effectLst>
              </a:rPr>
              <a:t> Time: 382009,237 ms (06:22,009)</a:t>
            </a:r>
            <a:endParaRPr lang="en-US" sz="1600" b="1">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767719" y="2704628"/>
            <a:ext cx="9105007" cy="3076410"/>
          </a:xfrm>
        </p:spPr>
        <p:txBody>
          <a:bodyPr/>
          <a:lstStyle/>
          <a:p>
            <a:r>
              <a:rPr lang="en-US" altLang="en-US" sz="4800"/>
              <a:t>А теперь ДЕМО</a:t>
            </a:r>
            <a:br>
              <a:rPr lang="en-US" altLang="en-US" sz="4800"/>
            </a:br>
            <a:endParaRPr lang="en-US" altLang="en-US" sz="4800"/>
          </a:p>
        </p:txBody>
      </p:sp>
      <p:pic>
        <p:nvPicPr>
          <p:cNvPr id="8" name="Picture 7"/>
          <p:cNvPicPr>
            <a:picLocks noChangeAspect="1"/>
          </p:cNvPicPr>
          <p:nvPr/>
        </p:nvPicPr>
        <p:blipFill>
          <a:blip r:embed="rId1"/>
          <a:stretch>
            <a:fillRect/>
          </a:stretch>
        </p:blipFill>
        <p:spPr>
          <a:xfrm>
            <a:off x="6910070" y="2219325"/>
            <a:ext cx="4906010" cy="307848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pic>
        <p:nvPicPr>
          <p:cNvPr id="2" name="01.mp4">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11430" y="1270"/>
            <a:ext cx="12169140" cy="6831965"/>
          </a:xfrm>
          <a:prstGeom prst="rect">
            <a:avLst/>
          </a:prstGeom>
        </p:spPr>
      </p:pic>
    </p:spTree>
  </p:cSld>
  <p:clrMapOvr>
    <a:masterClrMapping/>
  </p:clrMapOvr>
  <p:timing>
    <p:tnLst>
      <p:par>
        <p:cTn id="1" dur="indefinite" restart="never" nodeType="tmRoot">
          <p:childTnLst>
            <p:video fullScrn="1">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graphicFrame>
        <p:nvGraphicFramePr>
          <p:cNvPr id="10" name="Chart 9"/>
          <p:cNvGraphicFramePr/>
          <p:nvPr/>
        </p:nvGraphicFramePr>
        <p:xfrm>
          <a:off x="295275" y="233680"/>
          <a:ext cx="11615420" cy="6390005"/>
        </p:xfrm>
        <a:graphic>
          <a:graphicData uri="http://schemas.openxmlformats.org/drawingml/2006/chart">
            <c:chart xmlns:c="http://schemas.openxmlformats.org/drawingml/2006/chart" xmlns:r="http://schemas.openxmlformats.org/officeDocument/2006/relationships" r:id="rId1"/>
          </a:graphicData>
        </a:graphic>
      </p:graphicFrame>
      <p:sp>
        <p:nvSpPr>
          <p:cNvPr id="57" name="TextBox 56"/>
          <p:cNvSpPr txBox="1"/>
          <p:nvPr userDrawn="1"/>
        </p:nvSpPr>
        <p:spPr>
          <a:xfrm>
            <a:off x="8724265" y="4238625"/>
            <a:ext cx="2665730" cy="829945"/>
          </a:xfrm>
          <a:prstGeom prst="rect">
            <a:avLst/>
          </a:prstGeom>
          <a:noFill/>
        </p:spPr>
        <p:txBody>
          <a:bodyPr wrap="square" rtlCol="0">
            <a:spAutoFit/>
            <a:scene3d>
              <a:camera prst="orthographicFront"/>
              <a:lightRig rig="threePt" dir="t"/>
            </a:scene3d>
          </a:bodyPr>
          <a:lstStyle/>
          <a:p>
            <a:pPr>
              <a:lnSpc>
                <a:spcPct val="120000"/>
              </a:lnSpc>
            </a:pPr>
            <a:r>
              <a:rPr lang="en-US" sz="2000" b="1" dirty="0">
                <a:solidFill>
                  <a:schemeClr val="accent1"/>
                </a:solidFill>
                <a:effectLst>
                  <a:outerShdw blurRad="38100" dist="25400" dir="5400000" algn="ctr" rotWithShape="0">
                    <a:srgbClr val="6E747A">
                      <a:alpha val="43000"/>
                    </a:srgbClr>
                  </a:outerShdw>
                </a:effectLst>
                <a:latin typeface="Gilroy" pitchFamily="2" charset="0"/>
              </a:rPr>
              <a:t>Attempts: 1</a:t>
            </a:r>
            <a:endParaRPr lang="en-US" altLang="ru-RU" sz="2000" b="1" dirty="0">
              <a:solidFill>
                <a:schemeClr val="accent1"/>
              </a:solidFill>
              <a:effectLst>
                <a:outerShdw blurRad="38100" dist="25400" dir="5400000" algn="ctr" rotWithShape="0">
                  <a:srgbClr val="6E747A">
                    <a:alpha val="43000"/>
                  </a:srgbClr>
                </a:outerShdw>
              </a:effectLst>
              <a:latin typeface="Gilroy" pitchFamily="2" charset="0"/>
            </a:endParaRPr>
          </a:p>
          <a:p>
            <a:pPr>
              <a:lnSpc>
                <a:spcPct val="120000"/>
              </a:lnSpc>
            </a:pPr>
            <a:r>
              <a:rPr lang="en-US" altLang="ru-RU" sz="2000" b="1" dirty="0">
                <a:solidFill>
                  <a:schemeClr val="accent1"/>
                </a:solidFill>
                <a:effectLst>
                  <a:outerShdw blurRad="38100" dist="25400" dir="5400000" algn="ctr" rotWithShape="0">
                    <a:srgbClr val="6E747A">
                      <a:alpha val="43000"/>
                    </a:srgbClr>
                  </a:outerShdw>
                </a:effectLst>
                <a:latin typeface="Gilroy" pitchFamily="2" charset="0"/>
              </a:rPr>
              <a:t>Timeout: 0.5 sec</a:t>
            </a:r>
            <a:endParaRPr lang="en-US" altLang="ru-RU" sz="2000" b="1" dirty="0">
              <a:solidFill>
                <a:schemeClr val="accent1"/>
              </a:solidFill>
              <a:effectLst>
                <a:outerShdw blurRad="38100" dist="25400" dir="5400000" algn="ctr" rotWithShape="0">
                  <a:srgbClr val="6E747A">
                    <a:alpha val="43000"/>
                  </a:srgbClr>
                </a:outerShdw>
              </a:effectLst>
              <a:latin typeface="Gilroy" pitchFamily="2"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pic>
        <p:nvPicPr>
          <p:cNvPr id="9" name="11c">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38735" y="40005"/>
            <a:ext cx="12091670" cy="6858000"/>
          </a:xfrm>
          <a:prstGeom prst="rect">
            <a:avLst/>
          </a:prstGeom>
        </p:spPr>
      </p:pic>
    </p:spTree>
  </p:cSld>
  <p:clrMapOvr>
    <a:masterClrMapping/>
  </p:clrMapOvr>
  <p:timing>
    <p:tnLst>
      <p:par>
        <p:cTn id="1" dur="indefinite" restart="never" nodeType="tmRoot">
          <p:childTnLst>
            <p:video fullScrn="1">
              <p:cMediaNode>
                <p:cTn id="2" fill="hold" display="1">
                  <p:stCondLst>
                    <p:cond delay="indefinite"/>
                  </p:stCondLst>
                  <p:endCondLst>
                    <p:cond evt="onNext" delay="0">
                      <p:tgtEl>
                        <p:sldTgt/>
                      </p:tgtEl>
                    </p:cond>
                    <p:cond evt="onPrev" delay="0">
                      <p:tgtEl>
                        <p:sldTgt/>
                      </p:tgtEl>
                    </p:cond>
                  </p:endCondLst>
                </p:cTn>
                <p:tgtEl>
                  <p:spTgt spid="9"/>
                </p:tgtEl>
              </p:cMediaNode>
            </p:video>
            <p:seq concurrent="1" nextAc="seek">
              <p:cTn id="3" restart="whenNotActive" fill="hold" evtFilter="cancelBubble" nodeType="interactiveSeq">
                <p:stCondLst>
                  <p:cond evt="onClick" delay="0">
                    <p:tgtEl>
                      <p:spTgt spid="9"/>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322580" y="306070"/>
          <a:ext cx="11680825" cy="6298565"/>
        </p:xfrm>
        <a:graphic>
          <a:graphicData uri="http://schemas.openxmlformats.org/drawingml/2006/chart">
            <c:chart xmlns:c="http://schemas.openxmlformats.org/drawingml/2006/chart" xmlns:r="http://schemas.openxmlformats.org/officeDocument/2006/relationships" r:id="rId1"/>
          </a:graphicData>
        </a:graphic>
      </p:graphicFrame>
      <p:sp>
        <p:nvSpPr>
          <p:cNvPr id="57" name="TextBox 56"/>
          <p:cNvSpPr txBox="1"/>
          <p:nvPr userDrawn="1"/>
        </p:nvSpPr>
        <p:spPr>
          <a:xfrm>
            <a:off x="8999855" y="4222115"/>
            <a:ext cx="2693670" cy="829945"/>
          </a:xfrm>
          <a:prstGeom prst="rect">
            <a:avLst/>
          </a:prstGeom>
          <a:noFill/>
        </p:spPr>
        <p:txBody>
          <a:bodyPr wrap="square" rtlCol="0">
            <a:spAutoFit/>
            <a:scene3d>
              <a:camera prst="orthographicFront"/>
              <a:lightRig rig="threePt" dir="t"/>
            </a:scene3d>
          </a:bodyPr>
          <a:lstStyle/>
          <a:p>
            <a:pPr>
              <a:lnSpc>
                <a:spcPct val="120000"/>
              </a:lnSpc>
            </a:pPr>
            <a:r>
              <a:rPr 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Attempts: </a:t>
            </a:r>
            <a:r>
              <a:rPr lang="en-US" alt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2</a:t>
            </a:r>
            <a:endParaRPr lang="en-US" altLang="ru-RU" sz="2000" b="1" dirty="0">
              <a:solidFill>
                <a:schemeClr val="accent1"/>
              </a:solidFill>
              <a:effectLst>
                <a:outerShdw blurRad="38100" dist="25400" dir="5400000" algn="ctr" rotWithShape="0">
                  <a:srgbClr val="6E747A">
                    <a:alpha val="43000"/>
                  </a:srgbClr>
                </a:outerShdw>
              </a:effectLst>
              <a:latin typeface="Gilroy" pitchFamily="2" charset="0"/>
            </a:endParaRPr>
          </a:p>
          <a:p>
            <a:pPr>
              <a:lnSpc>
                <a:spcPct val="120000"/>
              </a:lnSpc>
            </a:pPr>
            <a:r>
              <a:rPr lang="en-US" altLang="ru-RU" sz="2000" b="1" dirty="0">
                <a:solidFill>
                  <a:schemeClr val="accent1"/>
                </a:solidFill>
                <a:effectLst>
                  <a:outerShdw blurRad="38100" dist="25400" dir="5400000" algn="ctr" rotWithShape="0">
                    <a:srgbClr val="6E747A">
                      <a:alpha val="43000"/>
                    </a:srgbClr>
                  </a:outerShdw>
                </a:effectLst>
                <a:latin typeface="Gilroy" pitchFamily="2" charset="0"/>
                <a:sym typeface="+mn-ea"/>
              </a:rPr>
              <a:t>Timeout: 0.</a:t>
            </a:r>
            <a:r>
              <a:rPr lang="en-US" alt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2</a:t>
            </a:r>
            <a:r>
              <a:rPr lang="en-US" altLang="ru-RU" sz="2000" b="1" dirty="0">
                <a:solidFill>
                  <a:schemeClr val="accent1"/>
                </a:solidFill>
                <a:effectLst>
                  <a:outerShdw blurRad="38100" dist="25400" dir="5400000" algn="ctr" rotWithShape="0">
                    <a:srgbClr val="6E747A">
                      <a:alpha val="43000"/>
                    </a:srgbClr>
                  </a:outerShdw>
                </a:effectLst>
                <a:latin typeface="Gilroy" pitchFamily="2" charset="0"/>
                <a:sym typeface="+mn-ea"/>
              </a:rPr>
              <a:t> sec</a:t>
            </a:r>
            <a:endParaRPr lang="en-US" altLang="en-US" sz="2000" b="1" dirty="0">
              <a:solidFill>
                <a:schemeClr val="accent1"/>
              </a:solidFill>
              <a:effectLst>
                <a:outerShdw blurRad="38100" dist="25400" dir="5400000" algn="ctr" rotWithShape="0">
                  <a:srgbClr val="6E747A">
                    <a:alpha val="43000"/>
                  </a:srgbClr>
                </a:outerShdw>
              </a:effectLst>
              <a:latin typeface="Gilroy" pitchFamily="2"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pic>
        <p:nvPicPr>
          <p:cNvPr id="9" name="New Project (6)">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0" y="0"/>
            <a:ext cx="12192000" cy="6858000"/>
          </a:xfrm>
          <a:prstGeom prst="rect">
            <a:avLst/>
          </a:prstGeom>
        </p:spPr>
      </p:pic>
    </p:spTree>
  </p:cSld>
  <p:clrMapOvr>
    <a:masterClrMapping/>
  </p:clrMapOvr>
  <p:timing>
    <p:tnLst>
      <p:par>
        <p:cTn id="1" dur="indefinite" restart="never" nodeType="tmRoot">
          <p:childTnLst>
            <p:video fullScrn="1">
              <p:cMediaNode>
                <p:cTn id="2" fill="hold" display="1">
                  <p:stCondLst>
                    <p:cond delay="indefinite"/>
                  </p:stCondLst>
                  <p:endCondLst>
                    <p:cond evt="onNext" delay="0">
                      <p:tgtEl>
                        <p:sldTgt/>
                      </p:tgtEl>
                    </p:cond>
                    <p:cond evt="onPrev" delay="0">
                      <p:tgtEl>
                        <p:sldTgt/>
                      </p:tgtEl>
                    </p:cond>
                  </p:endCondLst>
                </p:cTn>
                <p:tgtEl>
                  <p:spTgt spid="9"/>
                </p:tgtEl>
              </p:cMediaNode>
            </p:video>
            <p:seq concurrent="1" nextAc="seek">
              <p:cTn id="3" restart="whenNotActive" fill="hold" evtFilter="cancelBubble" nodeType="interactiveSeq">
                <p:stCondLst>
                  <p:cond evt="onClick" delay="0">
                    <p:tgtEl>
                      <p:spTgt spid="9"/>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nvGraphicFramePr>
        <p:xfrm>
          <a:off x="495935" y="440055"/>
          <a:ext cx="11346180" cy="6138545"/>
        </p:xfrm>
        <a:graphic>
          <a:graphicData uri="http://schemas.openxmlformats.org/drawingml/2006/chart">
            <c:chart xmlns:c="http://schemas.openxmlformats.org/drawingml/2006/chart" xmlns:r="http://schemas.openxmlformats.org/officeDocument/2006/relationships" r:id="rId1"/>
          </a:graphicData>
        </a:graphic>
      </p:graphicFrame>
      <p:sp>
        <p:nvSpPr>
          <p:cNvPr id="57" name="TextBox 56"/>
          <p:cNvSpPr txBox="1"/>
          <p:nvPr userDrawn="1"/>
        </p:nvSpPr>
        <p:spPr>
          <a:xfrm>
            <a:off x="8767445" y="4236720"/>
            <a:ext cx="2646045" cy="829945"/>
          </a:xfrm>
          <a:prstGeom prst="rect">
            <a:avLst/>
          </a:prstGeom>
          <a:noFill/>
        </p:spPr>
        <p:txBody>
          <a:bodyPr wrap="square" rtlCol="0">
            <a:spAutoFit/>
            <a:scene3d>
              <a:camera prst="orthographicFront"/>
              <a:lightRig rig="threePt" dir="t"/>
            </a:scene3d>
          </a:bodyPr>
          <a:lstStyle/>
          <a:p>
            <a:pPr>
              <a:lnSpc>
                <a:spcPct val="120000"/>
              </a:lnSpc>
            </a:pPr>
            <a:r>
              <a:rPr 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Attempts: </a:t>
            </a:r>
            <a:r>
              <a:rPr lang="en-US" alt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50</a:t>
            </a:r>
            <a:endParaRPr lang="en-US" altLang="ru-RU" sz="2000" b="1" dirty="0">
              <a:solidFill>
                <a:schemeClr val="accent1"/>
              </a:solidFill>
              <a:effectLst>
                <a:outerShdw blurRad="38100" dist="25400" dir="5400000" algn="ctr" rotWithShape="0">
                  <a:srgbClr val="6E747A">
                    <a:alpha val="43000"/>
                  </a:srgbClr>
                </a:outerShdw>
              </a:effectLst>
              <a:latin typeface="Gilroy" pitchFamily="2" charset="0"/>
            </a:endParaRPr>
          </a:p>
          <a:p>
            <a:pPr>
              <a:lnSpc>
                <a:spcPct val="120000"/>
              </a:lnSpc>
            </a:pPr>
            <a:r>
              <a:rPr lang="en-US" altLang="ru-RU" sz="2000" b="1" dirty="0">
                <a:solidFill>
                  <a:schemeClr val="accent1"/>
                </a:solidFill>
                <a:effectLst>
                  <a:outerShdw blurRad="38100" dist="25400" dir="5400000" algn="ctr" rotWithShape="0">
                    <a:srgbClr val="6E747A">
                      <a:alpha val="43000"/>
                    </a:srgbClr>
                  </a:outerShdw>
                </a:effectLst>
                <a:latin typeface="Gilroy" pitchFamily="2" charset="0"/>
                <a:sym typeface="+mn-ea"/>
              </a:rPr>
              <a:t>Timeout: </a:t>
            </a:r>
            <a:r>
              <a:rPr lang="en-US" alt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1</a:t>
            </a:r>
            <a:r>
              <a:rPr lang="en-US" altLang="ru-RU" sz="2000" b="1" dirty="0">
                <a:solidFill>
                  <a:schemeClr val="accent1"/>
                </a:solidFill>
                <a:effectLst>
                  <a:outerShdw blurRad="38100" dist="25400" dir="5400000" algn="ctr" rotWithShape="0">
                    <a:srgbClr val="6E747A">
                      <a:alpha val="43000"/>
                    </a:srgbClr>
                  </a:outerShdw>
                </a:effectLst>
                <a:latin typeface="Gilroy" pitchFamily="2" charset="0"/>
                <a:sym typeface="+mn-ea"/>
              </a:rPr>
              <a:t> sec</a:t>
            </a:r>
            <a:endParaRPr lang="en-US" sz="2000" b="1" dirty="0">
              <a:solidFill>
                <a:schemeClr val="accent1"/>
              </a:solidFill>
              <a:effectLst>
                <a:outerShdw blurRad="38100" dist="25400" dir="5400000" algn="ctr" rotWithShape="0">
                  <a:srgbClr val="6E747A">
                    <a:alpha val="43000"/>
                  </a:srgbClr>
                </a:outerShdw>
              </a:effectLst>
              <a:latin typeface="Gilroy" pitchFamily="2"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 Placeholder 5"/>
          <p:cNvSpPr>
            <a:spLocks noGrp="1"/>
          </p:cNvSpPr>
          <p:nvPr>
            <p:ph type="body" sz="quarter" idx="16"/>
          </p:nvPr>
        </p:nvSpPr>
        <p:spPr/>
        <p:txBody>
          <a:bodyPr/>
          <a:lstStyle/>
          <a:p>
            <a:endParaRPr lang="en-US"/>
          </a:p>
        </p:txBody>
      </p:sp>
      <p:pic>
        <p:nvPicPr>
          <p:cNvPr id="7" name="29c">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59690" y="0"/>
            <a:ext cx="12091670" cy="6858000"/>
          </a:xfrm>
          <a:prstGeom prst="rect">
            <a:avLst/>
          </a:prstGeom>
        </p:spPr>
      </p:pic>
    </p:spTree>
  </p:cSld>
  <p:clrMapOvr>
    <a:masterClrMapping/>
  </p:clrMapOvr>
  <p:timing>
    <p:tnLst>
      <p:par>
        <p:cTn id="1" dur="indefinite" restart="never" nodeType="tmRoot">
          <p:childTnLst>
            <p:video fullScrn="1">
              <p:cMediaNode>
                <p:cTn id="2" fill="hold" display="1">
                  <p:stCondLst>
                    <p:cond delay="indefinite"/>
                  </p:stCondLst>
                  <p:endCondLst>
                    <p:cond evt="onNext" delay="0">
                      <p:tgtEl>
                        <p:sldTgt/>
                      </p:tgtEl>
                    </p:cond>
                    <p:cond evt="onPrev" delay="0">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335915" y="560070"/>
          <a:ext cx="11694160" cy="6018530"/>
        </p:xfrm>
        <a:graphic>
          <a:graphicData uri="http://schemas.openxmlformats.org/drawingml/2006/chart">
            <c:chart xmlns:c="http://schemas.openxmlformats.org/drawingml/2006/chart" xmlns:r="http://schemas.openxmlformats.org/officeDocument/2006/relationships" r:id="rId1"/>
          </a:graphicData>
        </a:graphic>
      </p:graphicFrame>
      <p:sp>
        <p:nvSpPr>
          <p:cNvPr id="57" name="TextBox 56"/>
          <p:cNvSpPr txBox="1"/>
          <p:nvPr userDrawn="1"/>
        </p:nvSpPr>
        <p:spPr>
          <a:xfrm>
            <a:off x="8999855" y="4222115"/>
            <a:ext cx="2812415" cy="829945"/>
          </a:xfrm>
          <a:prstGeom prst="rect">
            <a:avLst/>
          </a:prstGeom>
          <a:noFill/>
        </p:spPr>
        <p:txBody>
          <a:bodyPr wrap="square" rtlCol="0">
            <a:spAutoFit/>
            <a:scene3d>
              <a:camera prst="orthographicFront"/>
              <a:lightRig rig="threePt" dir="t"/>
            </a:scene3d>
          </a:bodyPr>
          <a:lstStyle/>
          <a:p>
            <a:pPr>
              <a:lnSpc>
                <a:spcPct val="120000"/>
              </a:lnSpc>
            </a:pPr>
            <a:r>
              <a:rPr 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Attempts: </a:t>
            </a:r>
            <a:r>
              <a:rPr lang="en-US" alt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2</a:t>
            </a:r>
            <a:endParaRPr lang="en-US" altLang="ru-RU" sz="2000" b="1" dirty="0">
              <a:solidFill>
                <a:schemeClr val="accent1"/>
              </a:solidFill>
              <a:effectLst>
                <a:outerShdw blurRad="38100" dist="25400" dir="5400000" algn="ctr" rotWithShape="0">
                  <a:srgbClr val="6E747A">
                    <a:alpha val="43000"/>
                  </a:srgbClr>
                </a:outerShdw>
              </a:effectLst>
              <a:latin typeface="Gilroy" pitchFamily="2" charset="0"/>
            </a:endParaRPr>
          </a:p>
          <a:p>
            <a:pPr>
              <a:lnSpc>
                <a:spcPct val="120000"/>
              </a:lnSpc>
            </a:pPr>
            <a:r>
              <a:rPr lang="en-US" altLang="ru-RU" sz="2000" b="1" dirty="0">
                <a:solidFill>
                  <a:schemeClr val="accent1"/>
                </a:solidFill>
                <a:effectLst>
                  <a:outerShdw blurRad="38100" dist="25400" dir="5400000" algn="ctr" rotWithShape="0">
                    <a:srgbClr val="6E747A">
                      <a:alpha val="43000"/>
                    </a:srgbClr>
                  </a:outerShdw>
                </a:effectLst>
                <a:latin typeface="Gilroy" pitchFamily="2" charset="0"/>
                <a:sym typeface="+mn-ea"/>
              </a:rPr>
              <a:t>Timeout: 0.</a:t>
            </a:r>
            <a:r>
              <a:rPr lang="en-US" alt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4</a:t>
            </a:r>
            <a:r>
              <a:rPr lang="en-US" altLang="ru-RU" sz="2000" b="1" dirty="0">
                <a:solidFill>
                  <a:schemeClr val="accent1"/>
                </a:solidFill>
                <a:effectLst>
                  <a:outerShdw blurRad="38100" dist="25400" dir="5400000" algn="ctr" rotWithShape="0">
                    <a:srgbClr val="6E747A">
                      <a:alpha val="43000"/>
                    </a:srgbClr>
                  </a:outerShdw>
                </a:effectLst>
                <a:latin typeface="Gilroy" pitchFamily="2" charset="0"/>
                <a:sym typeface="+mn-ea"/>
              </a:rPr>
              <a:t> sec</a:t>
            </a:r>
            <a:endParaRPr lang="en-US" altLang="en-US" sz="2000" b="1" dirty="0">
              <a:solidFill>
                <a:schemeClr val="accent1"/>
              </a:solidFill>
              <a:effectLst>
                <a:outerShdw blurRad="38100" dist="25400" dir="5400000" algn="ctr" rotWithShape="0">
                  <a:srgbClr val="6E747A">
                    <a:alpha val="43000"/>
                  </a:srgbClr>
                </a:outerShdw>
              </a:effectLst>
              <a:latin typeface="Gilroy" pitchFamily="2"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a:t>Как работает оптимизатор</a:t>
            </a:r>
            <a:endParaRPr lang="en-US" altLang="en-US"/>
          </a:p>
        </p:txBody>
      </p:sp>
      <p:sp>
        <p:nvSpPr>
          <p:cNvPr id="19" name="Rectangle 18"/>
          <p:cNvSpPr/>
          <p:nvPr/>
        </p:nvSpPr>
        <p:spPr>
          <a:xfrm>
            <a:off x="1766570" y="1814195"/>
            <a:ext cx="8744585" cy="460375"/>
          </a:xfrm>
          <a:prstGeom prst="rect">
            <a:avLst/>
          </a:prstGeom>
          <a:noFill/>
          <a:ln>
            <a:noFill/>
          </a:ln>
        </p:spPr>
        <p:txBody>
          <a:bodyPr wrap="none" rtlCol="0" anchor="t">
            <a:spAutoFit/>
            <a:scene3d>
              <a:camera prst="orthographicFront"/>
              <a:lightRig rig="threePt" dir="t"/>
            </a:scene3d>
          </a:bodyPr>
          <a:lstStyle/>
          <a:p>
            <a:pPr algn="ctr"/>
            <a:r>
              <a:rPr lang="en-US" altLang="en-US" sz="2400" b="1">
                <a:solidFill>
                  <a:schemeClr val="accent1"/>
                </a:solidFill>
                <a:effectLst>
                  <a:outerShdw blurRad="38100" dist="25400" dir="5400000" algn="ctr" rotWithShape="0">
                    <a:srgbClr val="6E747A">
                      <a:alpha val="43000"/>
                    </a:srgbClr>
                  </a:outerShdw>
                </a:effectLst>
              </a:rPr>
              <a:t>Стоимость плана =       стоимость частей плана  </a:t>
            </a:r>
            <a:endParaRPr lang="en-US" altLang="en-US" sz="2400" b="1">
              <a:solidFill>
                <a:schemeClr val="accent1"/>
              </a:solidFill>
              <a:effectLst>
                <a:outerShdw blurRad="38100" dist="25400" dir="5400000" algn="ctr" rotWithShape="0">
                  <a:srgbClr val="6E747A">
                    <a:alpha val="43000"/>
                  </a:srgbClr>
                </a:outerShdw>
              </a:effectLst>
            </a:endParaRPr>
          </a:p>
        </p:txBody>
      </p:sp>
      <p:pic>
        <p:nvPicPr>
          <p:cNvPr id="20" name="Picture 19"/>
          <p:cNvPicPr>
            <a:picLocks noChangeAspect="1"/>
          </p:cNvPicPr>
          <p:nvPr/>
        </p:nvPicPr>
        <p:blipFill>
          <a:blip r:embed="rId1"/>
          <a:stretch>
            <a:fillRect/>
          </a:stretch>
        </p:blipFill>
        <p:spPr>
          <a:xfrm>
            <a:off x="5329555" y="1751965"/>
            <a:ext cx="522605" cy="522605"/>
          </a:xfrm>
          <a:prstGeom prst="rect">
            <a:avLst/>
          </a:prstGeom>
        </p:spPr>
      </p:pic>
      <p:sp>
        <p:nvSpPr>
          <p:cNvPr id="21" name="Snip Same Side Corner Rectangle 20"/>
          <p:cNvSpPr/>
          <p:nvPr/>
        </p:nvSpPr>
        <p:spPr>
          <a:xfrm>
            <a:off x="5690870" y="2960370"/>
            <a:ext cx="2377440" cy="1097280"/>
          </a:xfrm>
          <a:prstGeom prst="snip2Same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a:solidFill>
                  <a:schemeClr val="tx1"/>
                </a:solidFill>
                <a:effectLst>
                  <a:outerShdw blurRad="38100" dist="25400" dir="5400000" algn="ctr" rotWithShape="0">
                    <a:srgbClr val="6E747A">
                      <a:alpha val="43000"/>
                    </a:srgbClr>
                  </a:outerShdw>
                </a:effectLst>
              </a:rPr>
              <a:t>Кардинальность</a:t>
            </a:r>
            <a:endParaRPr lang="en-US" altLang="en-US">
              <a:solidFill>
                <a:schemeClr val="tx1"/>
              </a:solidFill>
              <a:effectLst>
                <a:outerShdw blurRad="38100" dist="25400" dir="5400000" algn="ctr" rotWithShape="0">
                  <a:srgbClr val="6E747A">
                    <a:alpha val="43000"/>
                  </a:srgbClr>
                </a:outerShdw>
              </a:effectLst>
            </a:endParaRPr>
          </a:p>
        </p:txBody>
      </p:sp>
      <p:sp>
        <p:nvSpPr>
          <p:cNvPr id="22" name="Snip Same Side Corner Rectangle 21"/>
          <p:cNvSpPr/>
          <p:nvPr/>
        </p:nvSpPr>
        <p:spPr>
          <a:xfrm>
            <a:off x="8166735" y="2960370"/>
            <a:ext cx="2377440" cy="1097280"/>
          </a:xfrm>
          <a:prstGeom prst="snip2Same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en-US">
                <a:solidFill>
                  <a:schemeClr val="tx1"/>
                </a:solidFill>
                <a:effectLst>
                  <a:outerShdw blurRad="38100" dist="25400" dir="5400000" algn="ctr" rotWithShape="0">
                    <a:srgbClr val="6E747A">
                      <a:alpha val="43000"/>
                    </a:srgbClr>
                  </a:outerShdw>
                </a:effectLst>
              </a:rPr>
              <a:t>Селективность</a:t>
            </a:r>
            <a:endParaRPr lang="en-US" altLang="en-US">
              <a:solidFill>
                <a:schemeClr val="tx1"/>
              </a:solidFill>
              <a:effectLst>
                <a:outerShdw blurRad="38100" dist="25400" dir="5400000" algn="ctr" rotWithShape="0">
                  <a:srgbClr val="6E747A">
                    <a:alpha val="43000"/>
                  </a:srgbClr>
                </a:outerShdw>
              </a:effectLst>
            </a:endParaRPr>
          </a:p>
        </p:txBody>
      </p:sp>
      <p:sp>
        <p:nvSpPr>
          <p:cNvPr id="23" name="Down Arrow 22"/>
          <p:cNvSpPr/>
          <p:nvPr/>
        </p:nvSpPr>
        <p:spPr>
          <a:xfrm>
            <a:off x="6671310" y="2274570"/>
            <a:ext cx="417195" cy="688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a:off x="9147175" y="2256790"/>
            <a:ext cx="417195" cy="688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boy2_chng"/>
          <p:cNvPicPr>
            <a:picLocks noChangeAspect="1"/>
          </p:cNvPicPr>
          <p:nvPr/>
        </p:nvPicPr>
        <p:blipFill>
          <a:blip r:embed="rId2"/>
          <a:stretch>
            <a:fillRect/>
          </a:stretch>
        </p:blipFill>
        <p:spPr>
          <a:xfrm>
            <a:off x="1348740" y="2471420"/>
            <a:ext cx="2409825" cy="2733040"/>
          </a:xfrm>
          <a:prstGeom prst="rect">
            <a:avLst/>
          </a:prstGeom>
        </p:spPr>
      </p:pic>
      <p:pic>
        <p:nvPicPr>
          <p:cNvPr id="26" name="Picture 2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rot="16020000">
            <a:off x="5190490" y="1615440"/>
            <a:ext cx="762635" cy="762635"/>
          </a:xfrm>
          <a:prstGeom prst="rect">
            <a:avLst/>
          </a:prstGeom>
        </p:spPr>
      </p:pic>
      <p:sp>
        <p:nvSpPr>
          <p:cNvPr id="6" name="Text Box 5"/>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8" name="Text Box 7"/>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Как работает оптимизатор</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2" name="Номер слайда 1"/>
          <p:cNvSpPr>
            <a:spLocks noGrp="1"/>
          </p:cNvSpPr>
          <p:nvPr>
            <p:ph type="sldNum" sz="quarter" idx="17"/>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31c">
            <a:hlinkClick r:id="" action="ppaction://media"/>
          </p:cNvPr>
          <p:cNvPicPr/>
          <p:nvPr>
            <a:videoFile r:link="rId1"/>
            <p:extLst>
              <p:ext uri="{DAA4B4D4-6D71-4841-9C94-3DE7FCFB9230}">
                <p14:media xmlns:p14="http://schemas.microsoft.com/office/powerpoint/2010/main" r:link="rId2"/>
              </p:ext>
            </p:extLst>
          </p:nvPr>
        </p:nvPicPr>
        <p:blipFill>
          <a:blip r:embed="rId3"/>
          <a:stretch>
            <a:fillRect/>
          </a:stretch>
        </p:blipFill>
        <p:spPr>
          <a:xfrm>
            <a:off x="34925" y="9525"/>
            <a:ext cx="12091670" cy="6858000"/>
          </a:xfrm>
          <a:prstGeom prst="rect">
            <a:avLst/>
          </a:prstGeom>
        </p:spPr>
      </p:pic>
    </p:spTree>
  </p:cSld>
  <p:clrMapOvr>
    <a:masterClrMapping/>
  </p:clrMapOvr>
  <p:timing>
    <p:tnLst>
      <p:par>
        <p:cTn id="1" dur="indefinite" restart="never" nodeType="tmRoot">
          <p:childTnLst>
            <p:video fullScrn="1">
              <p:cMediaNode>
                <p:cTn id="2" fill="hold" display="1">
                  <p:stCondLst>
                    <p:cond delay="indefinite"/>
                  </p:stCondLst>
                  <p:endCondLst>
                    <p:cond evt="onNext" delay="0">
                      <p:tgtEl>
                        <p:sldTgt/>
                      </p:tgtEl>
                    </p:cond>
                    <p:cond evt="onPrev" delay="0">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userDrawn="1"/>
        </p:nvSpPr>
        <p:spPr>
          <a:xfrm>
            <a:off x="8999855" y="4222115"/>
            <a:ext cx="1967230" cy="398780"/>
          </a:xfrm>
          <a:prstGeom prst="rect">
            <a:avLst/>
          </a:prstGeom>
          <a:noFill/>
        </p:spPr>
        <p:txBody>
          <a:bodyPr wrap="square" rtlCol="0">
            <a:spAutoFit/>
            <a:scene3d>
              <a:camera prst="orthographicFront"/>
              <a:lightRig rig="threePt" dir="t"/>
            </a:scene3d>
          </a:bodyPr>
          <a:lstStyle/>
          <a:p>
            <a:r>
              <a:rPr lang="en-US" altLang="ru-RU" sz="2000" b="1" dirty="0">
                <a:solidFill>
                  <a:schemeClr val="accent1"/>
                </a:solidFill>
                <a:effectLst>
                  <a:outerShdw blurRad="38100" dist="25400" dir="5400000" algn="ctr" rotWithShape="0">
                    <a:srgbClr val="6E747A">
                      <a:alpha val="43000"/>
                    </a:srgbClr>
                  </a:outerShdw>
                </a:effectLst>
                <a:latin typeface="Gilroy" pitchFamily="2" charset="0"/>
              </a:rPr>
              <a:t>2</a:t>
            </a:r>
            <a:r>
              <a:rPr lang="ru-RU" sz="2000" b="1" dirty="0">
                <a:solidFill>
                  <a:schemeClr val="accent1"/>
                </a:solidFill>
                <a:effectLst>
                  <a:outerShdw blurRad="38100" dist="25400" dir="5400000" algn="ctr" rotWithShape="0">
                    <a:srgbClr val="6E747A">
                      <a:alpha val="43000"/>
                    </a:srgbClr>
                  </a:outerShdw>
                </a:effectLst>
                <a:latin typeface="Gilroy" pitchFamily="2" charset="0"/>
              </a:rPr>
              <a:t> </a:t>
            </a:r>
            <a:r>
              <a:rPr lang="en-US" altLang="ru-RU" sz="2000" b="1" dirty="0">
                <a:solidFill>
                  <a:schemeClr val="accent1"/>
                </a:solidFill>
                <a:effectLst>
                  <a:outerShdw blurRad="38100" dist="25400" dir="5400000" algn="ctr" rotWithShape="0">
                    <a:srgbClr val="6E747A">
                      <a:alpha val="43000"/>
                    </a:srgbClr>
                  </a:outerShdw>
                </a:effectLst>
                <a:latin typeface="Gilroy" pitchFamily="2" charset="0"/>
              </a:rPr>
              <a:t>попытк</a:t>
            </a:r>
            <a:r>
              <a:rPr lang="en-US" altLang="en-US" sz="2000" b="1" dirty="0">
                <a:solidFill>
                  <a:schemeClr val="accent1"/>
                </a:solidFill>
                <a:effectLst>
                  <a:outerShdw blurRad="38100" dist="25400" dir="5400000" algn="ctr" rotWithShape="0">
                    <a:srgbClr val="6E747A">
                      <a:alpha val="43000"/>
                    </a:srgbClr>
                  </a:outerShdw>
                </a:effectLst>
                <a:latin typeface="Gilroy" pitchFamily="2" charset="0"/>
              </a:rPr>
              <a:t>и</a:t>
            </a:r>
            <a:endParaRPr lang="en-US" altLang="en-US" sz="2000" b="1" dirty="0">
              <a:solidFill>
                <a:schemeClr val="accent1"/>
              </a:solidFill>
              <a:effectLst>
                <a:outerShdw blurRad="38100" dist="25400" dir="5400000" algn="ctr" rotWithShape="0">
                  <a:srgbClr val="6E747A">
                    <a:alpha val="43000"/>
                  </a:srgbClr>
                </a:outerShdw>
              </a:effectLst>
              <a:latin typeface="Gilroy" pitchFamily="2" charset="0"/>
            </a:endParaRPr>
          </a:p>
        </p:txBody>
      </p:sp>
      <p:graphicFrame>
        <p:nvGraphicFramePr>
          <p:cNvPr id="8" name="Chart 7"/>
          <p:cNvGraphicFramePr/>
          <p:nvPr/>
        </p:nvGraphicFramePr>
        <p:xfrm>
          <a:off x="184150" y="177165"/>
          <a:ext cx="11844020" cy="6464300"/>
        </p:xfrm>
        <a:graphic>
          <a:graphicData uri="http://schemas.openxmlformats.org/drawingml/2006/chart">
            <c:chart xmlns:c="http://schemas.openxmlformats.org/drawingml/2006/chart" xmlns:r="http://schemas.openxmlformats.org/officeDocument/2006/relationships" r:id="rId1"/>
          </a:graphicData>
        </a:graphic>
      </p:graphicFrame>
      <p:sp>
        <p:nvSpPr>
          <p:cNvPr id="9" name="TextBox 56"/>
          <p:cNvSpPr txBox="1"/>
          <p:nvPr userDrawn="1"/>
        </p:nvSpPr>
        <p:spPr>
          <a:xfrm>
            <a:off x="9079230" y="4222115"/>
            <a:ext cx="2669540" cy="829945"/>
          </a:xfrm>
          <a:prstGeom prst="rect">
            <a:avLst/>
          </a:prstGeom>
          <a:noFill/>
        </p:spPr>
        <p:txBody>
          <a:bodyPr wrap="square" rtlCol="0">
            <a:spAutoFit/>
            <a:scene3d>
              <a:camera prst="orthographicFront"/>
              <a:lightRig rig="threePt" dir="t"/>
            </a:scene3d>
          </a:bodyPr>
          <a:lstStyle/>
          <a:p>
            <a:pPr>
              <a:lnSpc>
                <a:spcPct val="120000"/>
              </a:lnSpc>
            </a:pPr>
            <a:r>
              <a:rPr 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Attempts: </a:t>
            </a:r>
            <a:r>
              <a:rPr lang="en-US" alt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2</a:t>
            </a:r>
            <a:endParaRPr lang="en-US" altLang="ru-RU" sz="2000" b="1" dirty="0">
              <a:solidFill>
                <a:schemeClr val="accent1"/>
              </a:solidFill>
              <a:effectLst>
                <a:outerShdw blurRad="38100" dist="25400" dir="5400000" algn="ctr" rotWithShape="0">
                  <a:srgbClr val="6E747A">
                    <a:alpha val="43000"/>
                  </a:srgbClr>
                </a:outerShdw>
              </a:effectLst>
              <a:latin typeface="Gilroy" pitchFamily="2" charset="0"/>
            </a:endParaRPr>
          </a:p>
          <a:p>
            <a:pPr>
              <a:lnSpc>
                <a:spcPct val="120000"/>
              </a:lnSpc>
            </a:pPr>
            <a:r>
              <a:rPr lang="en-US" altLang="ru-RU" sz="2000" b="1" dirty="0">
                <a:solidFill>
                  <a:schemeClr val="accent1"/>
                </a:solidFill>
                <a:effectLst>
                  <a:outerShdw blurRad="38100" dist="25400" dir="5400000" algn="ctr" rotWithShape="0">
                    <a:srgbClr val="6E747A">
                      <a:alpha val="43000"/>
                    </a:srgbClr>
                  </a:outerShdw>
                </a:effectLst>
                <a:latin typeface="Gilroy" pitchFamily="2" charset="0"/>
                <a:sym typeface="+mn-ea"/>
              </a:rPr>
              <a:t>Timeout: </a:t>
            </a:r>
            <a:r>
              <a:rPr lang="en-US" altLang="en-US" sz="2000" b="1" dirty="0">
                <a:solidFill>
                  <a:schemeClr val="accent1"/>
                </a:solidFill>
                <a:effectLst>
                  <a:outerShdw blurRad="38100" dist="25400" dir="5400000" algn="ctr" rotWithShape="0">
                    <a:srgbClr val="6E747A">
                      <a:alpha val="43000"/>
                    </a:srgbClr>
                  </a:outerShdw>
                </a:effectLst>
                <a:latin typeface="Gilroy" pitchFamily="2" charset="0"/>
                <a:sym typeface="+mn-ea"/>
              </a:rPr>
              <a:t>1</a:t>
            </a:r>
            <a:r>
              <a:rPr lang="en-US" altLang="ru-RU" sz="2000" b="1" dirty="0">
                <a:solidFill>
                  <a:schemeClr val="accent1"/>
                </a:solidFill>
                <a:effectLst>
                  <a:outerShdw blurRad="38100" dist="25400" dir="5400000" algn="ctr" rotWithShape="0">
                    <a:srgbClr val="6E747A">
                      <a:alpha val="43000"/>
                    </a:srgbClr>
                  </a:outerShdw>
                </a:effectLst>
                <a:latin typeface="Gilroy" pitchFamily="2" charset="0"/>
                <a:sym typeface="+mn-ea"/>
              </a:rPr>
              <a:t> sec</a:t>
            </a:r>
            <a:endParaRPr lang="en-US" altLang="en-US" sz="2000" b="1" dirty="0">
              <a:solidFill>
                <a:schemeClr val="accent1"/>
              </a:solidFill>
              <a:effectLst>
                <a:outerShdw blurRad="38100" dist="25400" dir="5400000" algn="ctr" rotWithShape="0">
                  <a:srgbClr val="6E747A">
                    <a:alpha val="43000"/>
                  </a:srgbClr>
                </a:outerShdw>
              </a:effectLst>
              <a:latin typeface="Gilroy" pitchFamily="2"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a:t>Где можно посмотреть Replan</a:t>
            </a:r>
            <a:endParaRPr lang="en-US" altLang="en-US"/>
          </a:p>
        </p:txBody>
      </p:sp>
      <p:sp>
        <p:nvSpPr>
          <p:cNvPr id="10" name="Text Placeholder 9"/>
          <p:cNvSpPr>
            <a:spLocks noGrp="1"/>
          </p:cNvSpPr>
          <p:nvPr>
            <p:ph type="body" sz="quarter" idx="14"/>
          </p:nvPr>
        </p:nvSpPr>
        <p:spPr/>
        <p:txBody>
          <a:bodyPr/>
          <a:lstStyle/>
          <a:p>
            <a:r>
              <a:rPr lang="en-US" altLang="en-US"/>
              <a:t>Бинарники с ванильной версией PosgreSQL</a:t>
            </a:r>
            <a:endParaRPr lang="en-US" altLang="en-US"/>
          </a:p>
        </p:txBody>
      </p:sp>
      <p:sp>
        <p:nvSpPr>
          <p:cNvPr id="11" name="Text Placeholder 10"/>
          <p:cNvSpPr>
            <a:spLocks noGrp="1"/>
          </p:cNvSpPr>
          <p:nvPr>
            <p:ph type="body" sz="quarter" idx="15"/>
          </p:nvPr>
        </p:nvSpPr>
        <p:spPr/>
        <p:txBody>
          <a:bodyPr/>
          <a:lstStyle/>
          <a:p>
            <a:r>
              <a:rPr lang="en-US" altLang="en-US"/>
              <a:t>PostgresPro Enterprise 16</a:t>
            </a:r>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19400" y="2360438"/>
            <a:ext cx="6375146" cy="2137124"/>
          </a:xfrm>
          <a:prstGeom prst="rect">
            <a:avLst/>
          </a:prstGeom>
        </p:spPr>
        <p:txBody>
          <a:bodyPr vert="horz" wrap="square" lIns="0" tIns="13335" rIns="0" bIns="0" rtlCol="0">
            <a:spAutoFit/>
          </a:bodyPr>
          <a:lstStyle/>
          <a:p>
            <a:pPr marL="12700" algn="ctr">
              <a:lnSpc>
                <a:spcPct val="100000"/>
              </a:lnSpc>
              <a:spcBef>
                <a:spcPts val="105"/>
              </a:spcBef>
            </a:pPr>
            <a:r>
              <a:rPr lang="en-GB" sz="13800" b="1" spc="-10" dirty="0">
                <a:latin typeface="Montserrat" charset="0"/>
                <a:cs typeface="Calibri"/>
              </a:rPr>
              <a:t>Q</a:t>
            </a:r>
            <a:r>
              <a:rPr lang="ru-RU" sz="13800" b="1" spc="-10" dirty="0">
                <a:latin typeface="Montserrat" charset="0"/>
                <a:cs typeface="Calibri"/>
              </a:rPr>
              <a:t>  </a:t>
            </a:r>
            <a:r>
              <a:rPr lang="en-GB" sz="13800" b="1" spc="-10" dirty="0">
                <a:latin typeface="Montserrat" charset="0"/>
                <a:cs typeface="Calibri"/>
              </a:rPr>
              <a:t>A</a:t>
            </a:r>
            <a:endParaRPr sz="13800" b="1" dirty="0">
              <a:latin typeface="Montserrat" charset="0"/>
              <a:cs typeface="Calibri"/>
            </a:endParaRPr>
          </a:p>
        </p:txBody>
      </p:sp>
      <p:pic>
        <p:nvPicPr>
          <p:cNvPr id="4" name="object 4"/>
          <p:cNvPicPr/>
          <p:nvPr/>
        </p:nvPicPr>
        <p:blipFill>
          <a:blip r:embed="rId1" cstate="print"/>
          <a:stretch>
            <a:fillRect/>
          </a:stretch>
        </p:blipFill>
        <p:spPr>
          <a:xfrm>
            <a:off x="10116775" y="384566"/>
            <a:ext cx="1553475" cy="462640"/>
          </a:xfrm>
          <a:prstGeom prst="rect">
            <a:avLst/>
          </a:prstGeom>
        </p:spPr>
      </p:pic>
      <p:sp>
        <p:nvSpPr>
          <p:cNvPr id="8" name="object 2"/>
          <p:cNvSpPr txBox="1"/>
          <p:nvPr/>
        </p:nvSpPr>
        <p:spPr>
          <a:xfrm>
            <a:off x="555751" y="456691"/>
            <a:ext cx="2644649" cy="289823"/>
          </a:xfrm>
          <a:prstGeom prst="rect">
            <a:avLst/>
          </a:prstGeom>
        </p:spPr>
        <p:txBody>
          <a:bodyPr vert="horz" wrap="square" lIns="0" tIns="12700" rIns="0" bIns="0" rtlCol="0">
            <a:spAutoFit/>
          </a:bodyPr>
          <a:lstStyle/>
          <a:p>
            <a:pPr marL="12700">
              <a:lnSpc>
                <a:spcPct val="100000"/>
              </a:lnSpc>
              <a:spcBef>
                <a:spcPts val="100"/>
              </a:spcBef>
            </a:pPr>
            <a:r>
              <a:rPr sz="1800" b="1" spc="-10" dirty="0" err="1">
                <a:latin typeface="Montserrat" charset="0"/>
                <a:cs typeface="Calibri"/>
              </a:rPr>
              <a:t>PGConf</a:t>
            </a:r>
            <a:r>
              <a:rPr sz="1800" b="1" spc="-10" dirty="0">
                <a:latin typeface="Montserrat" charset="0"/>
                <a:cs typeface="Calibri"/>
              </a:rPr>
              <a:t>.</a:t>
            </a:r>
            <a:r>
              <a:rPr lang="ru-RU" sz="1800" b="1" spc="-10" dirty="0">
                <a:latin typeface="Montserrat" charset="0"/>
                <a:cs typeface="Calibri"/>
              </a:rPr>
              <a:t>СПб</a:t>
            </a:r>
            <a:r>
              <a:rPr sz="1800" b="1" spc="-60" dirty="0">
                <a:latin typeface="Montserrat" charset="0"/>
                <a:cs typeface="Calibri"/>
              </a:rPr>
              <a:t> </a:t>
            </a:r>
            <a:r>
              <a:rPr sz="1800" b="1" spc="-20" dirty="0">
                <a:latin typeface="Montserrat" charset="0"/>
                <a:cs typeface="Calibri"/>
              </a:rPr>
              <a:t>2023</a:t>
            </a:r>
            <a:endParaRPr sz="1800" b="1" dirty="0">
              <a:latin typeface="Montserrat" charset="0"/>
              <a:cs typeface="Calibri"/>
            </a:endParaRPr>
          </a:p>
        </p:txBody>
      </p:sp>
      <p:sp>
        <p:nvSpPr>
          <p:cNvPr id="5" name="TextBox 4"/>
          <p:cNvSpPr txBox="1"/>
          <p:nvPr/>
        </p:nvSpPr>
        <p:spPr>
          <a:xfrm>
            <a:off x="5485471" y="2644170"/>
            <a:ext cx="1221058" cy="1569660"/>
          </a:xfrm>
          <a:prstGeom prst="rect">
            <a:avLst/>
          </a:prstGeom>
          <a:noFill/>
        </p:spPr>
        <p:txBody>
          <a:bodyPr wrap="square">
            <a:spAutoFit/>
          </a:bodyPr>
          <a:lstStyle/>
          <a:p>
            <a:pPr algn="ctr"/>
            <a:r>
              <a:rPr lang="ru-RU" sz="9600" spc="-10" dirty="0">
                <a:latin typeface="Montserrat Medium" pitchFamily="2" charset="0"/>
                <a:cs typeface="Calibri"/>
              </a:rPr>
              <a:t>&amp;</a:t>
            </a:r>
            <a:endParaRPr lang="ru-RU" sz="96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20"/>
          <p:cNvSpPr txBox="1"/>
          <p:nvPr/>
        </p:nvSpPr>
        <p:spPr>
          <a:xfrm>
            <a:off x="7486693" y="5615940"/>
            <a:ext cx="5615940" cy="1089660"/>
          </a:xfrm>
          <a:prstGeom prst="rect">
            <a:avLst/>
          </a:prstGeom>
        </p:spPr>
        <p:txBody>
          <a:bodyPr lIns="0" tIns="0" rIns="0" bIns="0" anchor="ctr">
            <a:normAutofit/>
          </a:bodyPr>
          <a:lstStyle>
            <a:lvl1pPr marL="0" indent="0" algn="l" defTabSz="914400" rtl="0" eaLnBrk="1" latinLnBrk="0" hangingPunct="1">
              <a:lnSpc>
                <a:spcPct val="100000"/>
              </a:lnSpc>
              <a:spcBef>
                <a:spcPts val="1000"/>
              </a:spcBef>
              <a:buFontTx/>
              <a:buNone/>
              <a:defRPr sz="3200" b="1" i="0" kern="1200">
                <a:solidFill>
                  <a:srgbClr val="1190D2"/>
                </a:solidFill>
                <a:latin typeface="Gilroy" pitchFamily="2"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000" dirty="0" smtClean="0">
                <a:solidFill>
                  <a:schemeClr val="tx1"/>
                </a:solidFill>
                <a:effectLst>
                  <a:outerShdw blurRad="38100" dist="19050" dir="2700000" algn="tl" rotWithShape="0">
                    <a:schemeClr val="dk1">
                      <a:alpha val="40000"/>
                    </a:schemeClr>
                  </a:outerShdw>
                </a:effectLst>
              </a:rPr>
              <a:t>a.rybakina@postgrespro.ru</a:t>
            </a:r>
            <a:endParaRPr lang="en-US" altLang="en-US" sz="2000" u="sng" dirty="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897890" y="2028825"/>
            <a:ext cx="5949315" cy="3571875"/>
          </a:xfrm>
          <a:prstGeom prst="rect">
            <a:avLst/>
          </a:prstGeom>
        </p:spPr>
      </p:pic>
      <p:sp>
        <p:nvSpPr>
          <p:cNvPr id="5" name="Title 4"/>
          <p:cNvSpPr>
            <a:spLocks noGrp="1"/>
          </p:cNvSpPr>
          <p:nvPr>
            <p:ph type="title"/>
          </p:nvPr>
        </p:nvSpPr>
        <p:spPr>
          <a:xfrm>
            <a:off x="493776" y="283464"/>
            <a:ext cx="10074595" cy="390078"/>
          </a:xfrm>
          <a:noFill/>
          <a:extLst>
            <a:ext uri="{909E8E84-426E-40DD-AFC4-6F175D3DCCD1}">
              <a14:hiddenFill xmlns:a14="http://schemas.microsoft.com/office/drawing/2010/main">
                <a:solidFill>
                  <a:schemeClr val="accent2"/>
                </a:solidFill>
              </a14:hiddenFill>
            </a:ext>
          </a:extLst>
        </p:spPr>
        <p:txBody>
          <a:bodyPr/>
          <a:lstStyle/>
          <a:p>
            <a:r>
              <a:rPr lang="en-US" altLang="en-US"/>
              <a:t>Что такое кардинальность и селективность</a:t>
            </a:r>
            <a:endParaRPr lang="en-US" altLang="en-US"/>
          </a:p>
        </p:txBody>
      </p:sp>
      <p:sp>
        <p:nvSpPr>
          <p:cNvPr id="3" name="Text Box 2"/>
          <p:cNvSpPr txBox="1"/>
          <p:nvPr/>
        </p:nvSpPr>
        <p:spPr>
          <a:xfrm>
            <a:off x="1343660" y="1200785"/>
            <a:ext cx="9046210" cy="706755"/>
          </a:xfrm>
          <a:prstGeom prst="rect">
            <a:avLst/>
          </a:prstGeom>
          <a:noFill/>
        </p:spPr>
        <p:txBody>
          <a:bodyPr wrap="square" rtlCol="0" anchor="t">
            <a:spAutoFit/>
          </a:bodyPr>
          <a:lstStyle/>
          <a:p>
            <a:pPr lvl="0" indent="0">
              <a:buFont typeface="Arial" panose="02080604020202020204" pitchFamily="34" charset="0"/>
              <a:buNone/>
            </a:pPr>
            <a:r>
              <a:rPr lang="en-US" altLang="en-US" sz="2000" b="1"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Кардинальность</a:t>
            </a:r>
            <a:r>
              <a:rPr lang="en-US" altLang="en-US" sz="2000"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ru-RU" altLang="en-US" sz="2000"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a:t>
            </a:r>
            <a:r>
              <a:rPr lang="en-US" altLang="en-US" sz="2000"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sz="2000"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количество</a:t>
            </a:r>
            <a:r>
              <a:rPr lang="en-US" altLang="en-US" sz="2000"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sz="2000"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туплов</a:t>
            </a:r>
            <a:r>
              <a:rPr lang="en-US" altLang="en-US" sz="2000"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sz="2000"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полученных</a:t>
            </a:r>
            <a:r>
              <a:rPr lang="en-US" altLang="en-US" sz="2000"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sz="2000"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после</a:t>
            </a:r>
            <a:r>
              <a:rPr lang="en-US" altLang="en-US" sz="2000"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sz="2000"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выполнения</a:t>
            </a:r>
            <a:r>
              <a:rPr lang="en-US" altLang="en-US" sz="2000"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sz="2000"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операции</a:t>
            </a:r>
            <a:endParaRPr lang="en-US" altLang="en-US" dirty="0">
              <a:solidFill>
                <a:srgbClr val="E66F18"/>
              </a:solidFill>
              <a:effectLst>
                <a:outerShdw blurRad="38100" dist="25400" dir="5400000" algn="ctr" rotWithShape="0">
                  <a:srgbClr val="6E747A">
                    <a:alpha val="43000"/>
                  </a:srgbClr>
                </a:outerShdw>
              </a:effectLst>
              <a:latin typeface="Gilroy" pitchFamily="2" charset="0"/>
              <a:cs typeface="Gilroy" pitchFamily="2" charset="0"/>
              <a:sym typeface="+mn-ea"/>
            </a:endParaRPr>
          </a:p>
        </p:txBody>
      </p:sp>
      <p:sp>
        <p:nvSpPr>
          <p:cNvPr id="15" name="Rectangle 14"/>
          <p:cNvSpPr/>
          <p:nvPr/>
        </p:nvSpPr>
        <p:spPr>
          <a:xfrm>
            <a:off x="8508365" y="4108450"/>
            <a:ext cx="2804160" cy="398780"/>
          </a:xfrm>
          <a:prstGeom prst="rect">
            <a:avLst/>
          </a:prstGeom>
          <a:noFill/>
          <a:ln>
            <a:solidFill>
              <a:schemeClr val="accent1"/>
            </a:solidFill>
          </a:ln>
        </p:spPr>
        <p:txBody>
          <a:bodyPr wrap="square" rtlCol="0" anchor="t">
            <a:spAutoFit/>
          </a:bodyPr>
          <a:lstStyle/>
          <a:p>
            <a:pPr algn="ctr"/>
            <a:r>
              <a:rPr lang="en-US" altLang="en-US" sz="2000" b="1">
                <a:ln>
                  <a:solidFill>
                    <a:srgbClr val="C00000"/>
                  </a:solidFill>
                </a:ln>
                <a:solidFill>
                  <a:srgbClr val="E66F18"/>
                </a:solidFill>
                <a:effectLst>
                  <a:outerShdw blurRad="38100" dist="25400" dir="5400000" algn="ctr" rotWithShape="0">
                    <a:srgbClr val="6E747A">
                      <a:alpha val="43000"/>
                    </a:srgbClr>
                  </a:outerShdw>
                </a:effectLst>
              </a:rPr>
              <a:t>rows</a:t>
            </a:r>
            <a:r>
              <a:rPr lang="en-US" altLang="en-US" sz="2000" b="1" baseline="-25000">
                <a:ln>
                  <a:solidFill>
                    <a:srgbClr val="C00000"/>
                  </a:solidFill>
                </a:ln>
                <a:solidFill>
                  <a:srgbClr val="E66F18"/>
                </a:solidFill>
                <a:effectLst>
                  <a:outerShdw blurRad="38100" dist="25400" dir="5400000" algn="ctr" rotWithShape="0">
                    <a:srgbClr val="6E747A">
                      <a:alpha val="43000"/>
                    </a:srgbClr>
                  </a:outerShdw>
                </a:effectLst>
              </a:rPr>
              <a:t>Х</a:t>
            </a:r>
            <a:r>
              <a:rPr lang="en-US" altLang="en-US" sz="2000" b="1">
                <a:ln>
                  <a:solidFill>
                    <a:srgbClr val="C00000"/>
                  </a:solidFill>
                </a:ln>
                <a:solidFill>
                  <a:srgbClr val="E66F18"/>
                </a:solidFill>
                <a:effectLst>
                  <a:outerShdw blurRad="38100" dist="25400" dir="5400000" algn="ctr" rotWithShape="0">
                    <a:srgbClr val="6E747A">
                      <a:alpha val="43000"/>
                    </a:srgbClr>
                  </a:outerShdw>
                </a:effectLst>
              </a:rPr>
              <a:t> = 9</a:t>
            </a:r>
            <a:endParaRPr lang="en-US" altLang="en-US" sz="2000" b="1">
              <a:ln>
                <a:solidFill>
                  <a:srgbClr val="C00000"/>
                </a:solidFill>
              </a:ln>
              <a:solidFill>
                <a:srgbClr val="E66F18"/>
              </a:solidFill>
              <a:effectLst>
                <a:outerShdw blurRad="38100" dist="25400" dir="5400000" algn="ctr" rotWithShape="0">
                  <a:srgbClr val="6E747A">
                    <a:alpha val="43000"/>
                  </a:srgbClr>
                </a:outerShdw>
              </a:effectLst>
            </a:endParaRPr>
          </a:p>
        </p:txBody>
      </p:sp>
      <p:sp>
        <p:nvSpPr>
          <p:cNvPr id="17" name="Rectangle 16"/>
          <p:cNvSpPr/>
          <p:nvPr/>
        </p:nvSpPr>
        <p:spPr>
          <a:xfrm>
            <a:off x="8508365" y="2114550"/>
            <a:ext cx="2803525" cy="398780"/>
          </a:xfrm>
          <a:prstGeom prst="rect">
            <a:avLst/>
          </a:prstGeom>
          <a:noFill/>
          <a:ln>
            <a:solidFill>
              <a:srgbClr val="FFFF00"/>
            </a:solidFill>
          </a:ln>
        </p:spPr>
        <p:txBody>
          <a:bodyPr wrap="square" rtlCol="0" anchor="t">
            <a:spAutoFit/>
          </a:bodyPr>
          <a:lstStyle/>
          <a:p>
            <a:pPr algn="ctr"/>
            <a:r>
              <a:rPr lang="en-US" altLang="en-US" sz="2000" b="1">
                <a:ln>
                  <a:solidFill>
                    <a:srgbClr val="C00000"/>
                  </a:solidFill>
                </a:ln>
                <a:solidFill>
                  <a:srgbClr val="FE9B1C"/>
                </a:solidFill>
                <a:effectLst>
                  <a:outerShdw blurRad="38100" dist="25400" dir="5400000" algn="ctr" rotWithShape="0">
                    <a:srgbClr val="6E747A">
                      <a:alpha val="43000"/>
                    </a:srgbClr>
                  </a:outerShdw>
                </a:effectLst>
                <a:sym typeface="+mn-ea"/>
              </a:rPr>
              <a:t>|rows</a:t>
            </a:r>
            <a:r>
              <a:rPr lang="en-US" altLang="en-US" sz="2000" b="1" baseline="-25000">
                <a:ln>
                  <a:solidFill>
                    <a:srgbClr val="C00000"/>
                  </a:solidFill>
                </a:ln>
                <a:solidFill>
                  <a:srgbClr val="FE9B1C"/>
                </a:solidFill>
                <a:effectLst>
                  <a:outerShdw blurRad="38100" dist="25400" dir="5400000" algn="ctr" rotWithShape="0">
                    <a:srgbClr val="6E747A">
                      <a:alpha val="43000"/>
                    </a:srgbClr>
                  </a:outerShdw>
                </a:effectLst>
                <a:sym typeface="+mn-ea"/>
              </a:rPr>
              <a:t>tab1</a:t>
            </a:r>
            <a:r>
              <a:rPr lang="en-US" altLang="en-US" sz="2000" b="1">
                <a:ln>
                  <a:solidFill>
                    <a:srgbClr val="C00000"/>
                  </a:solidFill>
                </a:ln>
                <a:solidFill>
                  <a:srgbClr val="FE9B1C"/>
                </a:solidFill>
                <a:effectLst>
                  <a:outerShdw blurRad="38100" dist="25400" dir="5400000" algn="ctr" rotWithShape="0">
                    <a:srgbClr val="6E747A">
                      <a:alpha val="43000"/>
                    </a:srgbClr>
                  </a:outerShdw>
                </a:effectLst>
                <a:sym typeface="+mn-ea"/>
              </a:rPr>
              <a:t>|</a:t>
            </a:r>
            <a:r>
              <a:rPr lang="en-US" altLang="en-US" sz="2000" b="1">
                <a:ln>
                  <a:solidFill>
                    <a:srgbClr val="C00000"/>
                  </a:solidFill>
                </a:ln>
                <a:solidFill>
                  <a:srgbClr val="FE9B1C"/>
                </a:solidFill>
                <a:effectLst>
                  <a:outerShdw blurRad="38100" dist="25400" dir="5400000" algn="ctr" rotWithShape="0">
                    <a:srgbClr val="6E747A">
                      <a:alpha val="43000"/>
                    </a:srgbClr>
                  </a:outerShdw>
                </a:effectLst>
              </a:rPr>
              <a:t> = 3</a:t>
            </a:r>
            <a:endParaRPr lang="en-US" altLang="en-US" sz="2000" b="1">
              <a:ln>
                <a:solidFill>
                  <a:srgbClr val="C00000"/>
                </a:solidFill>
              </a:ln>
              <a:solidFill>
                <a:srgbClr val="FE9B1C"/>
              </a:solidFill>
              <a:effectLst>
                <a:outerShdw blurRad="38100" dist="25400" dir="5400000" algn="ctr" rotWithShape="0">
                  <a:srgbClr val="6E747A">
                    <a:alpha val="43000"/>
                  </a:srgbClr>
                </a:outerShdw>
              </a:effectLst>
            </a:endParaRPr>
          </a:p>
        </p:txBody>
      </p:sp>
      <p:sp>
        <p:nvSpPr>
          <p:cNvPr id="18" name="Rectangle 17"/>
          <p:cNvSpPr/>
          <p:nvPr/>
        </p:nvSpPr>
        <p:spPr>
          <a:xfrm>
            <a:off x="8508365" y="2825115"/>
            <a:ext cx="2803525" cy="398780"/>
          </a:xfrm>
          <a:prstGeom prst="rect">
            <a:avLst/>
          </a:prstGeom>
          <a:noFill/>
          <a:ln>
            <a:solidFill>
              <a:srgbClr val="FFFF00"/>
            </a:solidFill>
          </a:ln>
        </p:spPr>
        <p:txBody>
          <a:bodyPr wrap="square" rtlCol="0" anchor="t">
            <a:spAutoFit/>
          </a:bodyPr>
          <a:lstStyle/>
          <a:p>
            <a:pPr algn="ctr"/>
            <a:r>
              <a:rPr lang="en-US" altLang="en-US" sz="2000" b="1">
                <a:ln>
                  <a:solidFill>
                    <a:srgbClr val="C00000"/>
                  </a:solidFill>
                </a:ln>
                <a:solidFill>
                  <a:srgbClr val="FE9B1C"/>
                </a:solidFill>
                <a:effectLst>
                  <a:outerShdw blurRad="38100" dist="25400" dir="5400000" algn="ctr" rotWithShape="0">
                    <a:srgbClr val="6E747A">
                      <a:alpha val="43000"/>
                    </a:srgbClr>
                  </a:outerShdw>
                </a:effectLst>
                <a:sym typeface="+mn-ea"/>
              </a:rPr>
              <a:t>|rows</a:t>
            </a:r>
            <a:r>
              <a:rPr lang="en-US" altLang="en-US" sz="2000" b="1" baseline="-25000">
                <a:ln>
                  <a:solidFill>
                    <a:srgbClr val="C00000"/>
                  </a:solidFill>
                </a:ln>
                <a:solidFill>
                  <a:srgbClr val="FE9B1C"/>
                </a:solidFill>
                <a:effectLst>
                  <a:outerShdw blurRad="38100" dist="25400" dir="5400000" algn="ctr" rotWithShape="0">
                    <a:srgbClr val="6E747A">
                      <a:alpha val="43000"/>
                    </a:srgbClr>
                  </a:outerShdw>
                </a:effectLst>
                <a:sym typeface="+mn-ea"/>
              </a:rPr>
              <a:t>tab2</a:t>
            </a:r>
            <a:r>
              <a:rPr lang="en-US" altLang="en-US" sz="2000" b="1">
                <a:ln>
                  <a:solidFill>
                    <a:srgbClr val="C00000"/>
                  </a:solidFill>
                </a:ln>
                <a:solidFill>
                  <a:srgbClr val="FE9B1C"/>
                </a:solidFill>
                <a:effectLst>
                  <a:outerShdw blurRad="38100" dist="25400" dir="5400000" algn="ctr" rotWithShape="0">
                    <a:srgbClr val="6E747A">
                      <a:alpha val="43000"/>
                    </a:srgbClr>
                  </a:outerShdw>
                </a:effectLst>
                <a:sym typeface="+mn-ea"/>
              </a:rPr>
              <a:t>| = 3</a:t>
            </a:r>
            <a:endParaRPr lang="en-US" altLang="en-US" sz="2000" b="1">
              <a:ln>
                <a:solidFill>
                  <a:srgbClr val="C00000"/>
                </a:solidFill>
              </a:ln>
              <a:solidFill>
                <a:srgbClr val="FE9B1C"/>
              </a:solidFill>
              <a:effectLst>
                <a:outerShdw blurRad="38100" dist="25400" dir="5400000" algn="ctr" rotWithShape="0">
                  <a:srgbClr val="6E747A">
                    <a:alpha val="43000"/>
                  </a:srgbClr>
                </a:outerShdw>
              </a:effectLst>
              <a:sym typeface="+mn-ea"/>
            </a:endParaRPr>
          </a:p>
        </p:txBody>
      </p:sp>
      <p:sp>
        <p:nvSpPr>
          <p:cNvPr id="9" name="Right Arrow 8"/>
          <p:cNvSpPr/>
          <p:nvPr/>
        </p:nvSpPr>
        <p:spPr>
          <a:xfrm>
            <a:off x="6865620" y="3926840"/>
            <a:ext cx="885190" cy="455295"/>
          </a:xfrm>
          <a:prstGeom prst="rightArrow">
            <a:avLst/>
          </a:prstGeom>
          <a:solidFill>
            <a:srgbClr val="E66F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ight Arrow 10"/>
          <p:cNvSpPr/>
          <p:nvPr/>
        </p:nvSpPr>
        <p:spPr>
          <a:xfrm>
            <a:off x="6865620" y="2477135"/>
            <a:ext cx="885190" cy="49784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Text Box 9"/>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12" name="Text Box 11"/>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Как работает оптимизатор</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2" name="Номер слайда 1"/>
          <p:cNvSpPr>
            <a:spLocks noGrp="1"/>
          </p:cNvSpPr>
          <p:nvPr>
            <p:ph type="sldNum" sz="quarter" idx="17"/>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3776" y="283464"/>
            <a:ext cx="10074595" cy="390078"/>
          </a:xfrm>
          <a:noFill/>
          <a:extLst>
            <a:ext uri="{909E8E84-426E-40DD-AFC4-6F175D3DCCD1}">
              <a14:hiddenFill xmlns:a14="http://schemas.microsoft.com/office/drawing/2010/main">
                <a:solidFill>
                  <a:schemeClr val="accent2"/>
                </a:solidFill>
              </a14:hiddenFill>
            </a:ext>
          </a:extLst>
        </p:spPr>
        <p:txBody>
          <a:bodyPr/>
          <a:lstStyle/>
          <a:p>
            <a:r>
              <a:rPr lang="en-US" altLang="en-US"/>
              <a:t>Что такое кардинальность и селективность </a:t>
            </a:r>
            <a:endParaRPr lang="en-US" altLang="en-US"/>
          </a:p>
        </p:txBody>
      </p:sp>
      <p:sp>
        <p:nvSpPr>
          <p:cNvPr id="3" name="Text Box 2"/>
          <p:cNvSpPr txBox="1"/>
          <p:nvPr/>
        </p:nvSpPr>
        <p:spPr>
          <a:xfrm>
            <a:off x="1163320" y="1147445"/>
            <a:ext cx="10106025" cy="1200329"/>
          </a:xfrm>
          <a:prstGeom prst="rect">
            <a:avLst/>
          </a:prstGeom>
          <a:noFill/>
        </p:spPr>
        <p:txBody>
          <a:bodyPr wrap="square" rtlCol="0" anchor="t">
            <a:spAutoFit/>
          </a:bodyPr>
          <a:lstStyle/>
          <a:p>
            <a:pPr lvl="0" indent="0">
              <a:buFont typeface="Arial" panose="02080604020202020204" pitchFamily="34" charset="0"/>
              <a:buNone/>
            </a:pPr>
            <a:r>
              <a:rPr lang="en-US" altLang="en-US" b="1"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Кардинальность</a:t>
            </a:r>
            <a:r>
              <a:rPr lang="en-US" altLang="en-US"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ru-RU" altLang="en-US" sz="1800"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a:t>
            </a:r>
            <a:r>
              <a:rPr lang="en-US" altLang="en-US"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количество</a:t>
            </a:r>
            <a:r>
              <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туплов</a:t>
            </a:r>
            <a:r>
              <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полученных</a:t>
            </a:r>
            <a:r>
              <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после</a:t>
            </a:r>
            <a:r>
              <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выполнения</a:t>
            </a:r>
            <a:r>
              <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операции</a:t>
            </a:r>
            <a:br>
              <a:rPr lang="en-US" altLang="en-US" dirty="0" err="1">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br>
            <a:endParaRPr lang="en-US" altLang="en-US"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endParaRPr>
          </a:p>
          <a:p>
            <a:pPr lvl="0" indent="0">
              <a:buFont typeface="Arial" panose="02080604020202020204" pitchFamily="34" charset="0"/>
              <a:buNone/>
            </a:pPr>
            <a:r>
              <a:rPr lang="en-US" altLang="en-US" b="1" dirty="0" err="1">
                <a:solidFill>
                  <a:srgbClr val="E66F18"/>
                </a:solidFill>
                <a:effectLst>
                  <a:outerShdw blurRad="38100" dist="25400" dir="5400000" algn="ctr" rotWithShape="0">
                    <a:srgbClr val="6E747A">
                      <a:alpha val="43000"/>
                    </a:srgbClr>
                  </a:outerShdw>
                </a:effectLst>
                <a:latin typeface="Gilroy" pitchFamily="2" charset="0"/>
                <a:cs typeface="Gilroy" pitchFamily="2" charset="0"/>
                <a:sym typeface="+mn-ea"/>
              </a:rPr>
              <a:t>Селективность</a:t>
            </a:r>
            <a:r>
              <a:rPr lang="en-US" altLang="en-US" b="1" dirty="0">
                <a:solidFill>
                  <a:srgbClr val="E66F18"/>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ru-RU" altLang="en-US" sz="1800" b="1" dirty="0">
                <a:solidFill>
                  <a:schemeClr val="accent1"/>
                </a:solidFill>
                <a:effectLst>
                  <a:outerShdw blurRad="38100" dist="25400" dir="5400000" algn="ctr" rotWithShape="0">
                    <a:srgbClr val="6E747A">
                      <a:alpha val="43000"/>
                    </a:srgbClr>
                  </a:outerShdw>
                </a:effectLst>
                <a:latin typeface="Gilroy" pitchFamily="2" charset="0"/>
                <a:cs typeface="Gilroy" pitchFamily="2" charset="0"/>
                <a:sym typeface="+mn-ea"/>
              </a:rPr>
              <a:t>–</a:t>
            </a:r>
            <a:r>
              <a:rPr lang="en-US" altLang="en-US" b="1" dirty="0">
                <a:solidFill>
                  <a:srgbClr val="E66F18"/>
                </a:solidFill>
                <a:effectLst>
                  <a:outerShdw blurRad="38100" dist="25400" dir="5400000" algn="ctr" rotWithShape="0">
                    <a:srgbClr val="6E747A">
                      <a:alpha val="43000"/>
                    </a:srgbClr>
                  </a:outerShdw>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доля</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строк</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от</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декартового</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произведения</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двух</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наборов</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которая</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остается</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после</a:t>
            </a:r>
            <a:r>
              <a:rPr lang="en-US" dirty="0">
                <a:solidFill>
                  <a:srgbClr val="E66F18"/>
                </a:solidFill>
                <a:effectLst/>
                <a:latin typeface="Gilroy" pitchFamily="2" charset="0"/>
                <a:cs typeface="Gilroy" pitchFamily="2" charset="0"/>
                <a:sym typeface="+mn-ea"/>
              </a:rPr>
              <a:t> </a:t>
            </a:r>
            <a:r>
              <a:rPr lang="en-US" dirty="0" err="1">
                <a:solidFill>
                  <a:srgbClr val="E66F18"/>
                </a:solidFill>
                <a:effectLst/>
                <a:latin typeface="Gilroy" pitchFamily="2" charset="0"/>
                <a:cs typeface="Gilroy" pitchFamily="2" charset="0"/>
                <a:sym typeface="+mn-ea"/>
              </a:rPr>
              <a:t>соединения</a:t>
            </a:r>
            <a:endParaRPr lang="en-US" altLang="en-US" dirty="0">
              <a:solidFill>
                <a:srgbClr val="FF0000"/>
              </a:solidFill>
              <a:effectLst/>
              <a:latin typeface="Gilroy" pitchFamily="2" charset="0"/>
              <a:cs typeface="Gilroy" pitchFamily="2" charset="0"/>
              <a:sym typeface="+mn-ea"/>
            </a:endParaRPr>
          </a:p>
        </p:txBody>
      </p:sp>
      <p:sp>
        <p:nvSpPr>
          <p:cNvPr id="10" name="Right Arrow 9"/>
          <p:cNvSpPr/>
          <p:nvPr/>
        </p:nvSpPr>
        <p:spPr>
          <a:xfrm>
            <a:off x="6795135" y="4629785"/>
            <a:ext cx="885190" cy="4552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Rectangle 14"/>
          <p:cNvSpPr/>
          <p:nvPr/>
        </p:nvSpPr>
        <p:spPr>
          <a:xfrm>
            <a:off x="8042910" y="4554855"/>
            <a:ext cx="3261360" cy="922020"/>
          </a:xfrm>
          <a:prstGeom prst="rect">
            <a:avLst/>
          </a:prstGeom>
          <a:noFill/>
          <a:ln>
            <a:solidFill>
              <a:srgbClr val="E66F18"/>
            </a:solidFill>
          </a:ln>
        </p:spPr>
        <p:txBody>
          <a:bodyPr wrap="square" rtlCol="0" anchor="t">
            <a:spAutoFit/>
          </a:bodyPr>
          <a:lstStyle/>
          <a:p>
            <a:pPr algn="ctr"/>
            <a:r>
              <a:rPr lang="en-US" altLang="en-US" b="1">
                <a:ln>
                  <a:solidFill>
                    <a:srgbClr val="C00000"/>
                  </a:solidFill>
                </a:ln>
                <a:solidFill>
                  <a:schemeClr val="accent1"/>
                </a:solidFill>
                <a:effectLst>
                  <a:outerShdw blurRad="38100" dist="25400" dir="5400000" algn="ctr" rotWithShape="0">
                    <a:srgbClr val="6E747A">
                      <a:alpha val="43000"/>
                    </a:srgbClr>
                  </a:outerShdw>
                </a:effectLst>
              </a:rPr>
              <a:t>|rows</a:t>
            </a:r>
            <a:r>
              <a:rPr lang="en-US" altLang="en-US" b="1" baseline="-25000">
                <a:ln>
                  <a:solidFill>
                    <a:srgbClr val="C00000"/>
                  </a:solidFill>
                </a:ln>
                <a:solidFill>
                  <a:schemeClr val="accent1"/>
                </a:solidFill>
                <a:effectLst>
                  <a:outerShdw blurRad="38100" dist="25400" dir="5400000" algn="ctr" rotWithShape="0">
                    <a:srgbClr val="6E747A">
                      <a:alpha val="43000"/>
                    </a:srgbClr>
                  </a:outerShdw>
                </a:effectLst>
              </a:rPr>
              <a:t>join|</a:t>
            </a:r>
            <a:r>
              <a:rPr lang="en-US" altLang="en-US" b="1">
                <a:ln>
                  <a:solidFill>
                    <a:srgbClr val="C00000"/>
                  </a:solidFill>
                </a:ln>
                <a:solidFill>
                  <a:schemeClr val="accent1"/>
                </a:solidFill>
                <a:effectLst>
                  <a:outerShdw blurRad="38100" dist="25400" dir="5400000" algn="ctr" rotWithShape="0">
                    <a:srgbClr val="6E747A">
                      <a:alpha val="43000"/>
                    </a:srgbClr>
                  </a:outerShdw>
                </a:effectLst>
              </a:rPr>
              <a:t> = 3, </a:t>
            </a:r>
            <a:endParaRPr lang="en-US" altLang="en-US" b="1">
              <a:ln>
                <a:solidFill>
                  <a:srgbClr val="C00000"/>
                </a:solidFill>
              </a:ln>
              <a:solidFill>
                <a:schemeClr val="accent1"/>
              </a:solidFill>
              <a:effectLst>
                <a:outerShdw blurRad="38100" dist="25400" dir="5400000" algn="ctr" rotWithShape="0">
                  <a:srgbClr val="6E747A">
                    <a:alpha val="43000"/>
                  </a:srgbClr>
                </a:outerShdw>
              </a:effectLst>
            </a:endParaRPr>
          </a:p>
          <a:p>
            <a:pPr algn="ctr"/>
            <a:r>
              <a:rPr lang="en-US" altLang="en-US" b="1">
                <a:ln>
                  <a:solidFill>
                    <a:srgbClr val="C00000"/>
                  </a:solidFill>
                </a:ln>
                <a:solidFill>
                  <a:schemeClr val="accent1"/>
                </a:solidFill>
                <a:effectLst>
                  <a:outerShdw blurRad="38100" dist="25400" dir="5400000" algn="ctr" rotWithShape="0">
                    <a:srgbClr val="6E747A">
                      <a:alpha val="43000"/>
                    </a:srgbClr>
                  </a:outerShdw>
                </a:effectLst>
              </a:rPr>
              <a:t>tab1 x tab2 = 9, </a:t>
            </a:r>
            <a:endParaRPr lang="en-US" altLang="en-US" b="1">
              <a:ln>
                <a:solidFill>
                  <a:srgbClr val="C00000"/>
                </a:solidFill>
              </a:ln>
              <a:solidFill>
                <a:schemeClr val="accent1"/>
              </a:solidFill>
              <a:effectLst>
                <a:outerShdw blurRad="38100" dist="25400" dir="5400000" algn="ctr" rotWithShape="0">
                  <a:srgbClr val="6E747A">
                    <a:alpha val="43000"/>
                  </a:srgbClr>
                </a:outerShdw>
              </a:effectLst>
            </a:endParaRPr>
          </a:p>
          <a:p>
            <a:pPr algn="ctr"/>
            <a:r>
              <a:rPr lang="en-US" altLang="en-US" b="1">
                <a:ln>
                  <a:solidFill>
                    <a:srgbClr val="C00000"/>
                  </a:solidFill>
                </a:ln>
                <a:solidFill>
                  <a:schemeClr val="accent1"/>
                </a:solidFill>
                <a:effectLst>
                  <a:outerShdw blurRad="38100" dist="25400" dir="5400000" algn="ctr" rotWithShape="0">
                    <a:srgbClr val="6E747A">
                      <a:alpha val="43000"/>
                    </a:srgbClr>
                  </a:outerShdw>
                </a:effectLst>
              </a:rPr>
              <a:t>sel = 1/3</a:t>
            </a:r>
            <a:endParaRPr lang="en-US" altLang="en-US" b="1">
              <a:ln>
                <a:solidFill>
                  <a:srgbClr val="C00000"/>
                </a:solidFill>
              </a:ln>
              <a:solidFill>
                <a:schemeClr val="accent1"/>
              </a:solidFill>
              <a:effectLst>
                <a:outerShdw blurRad="38100" dist="25400" dir="5400000" algn="ctr" rotWithShape="0">
                  <a:srgbClr val="6E747A">
                    <a:alpha val="43000"/>
                  </a:srgbClr>
                </a:outerShdw>
              </a:effectLst>
            </a:endParaRPr>
          </a:p>
        </p:txBody>
      </p:sp>
      <p:sp>
        <p:nvSpPr>
          <p:cNvPr id="16" name="Right Arrow 15"/>
          <p:cNvSpPr/>
          <p:nvPr/>
        </p:nvSpPr>
        <p:spPr>
          <a:xfrm>
            <a:off x="6795135" y="3180080"/>
            <a:ext cx="885190" cy="49784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p:cNvSpPr/>
          <p:nvPr/>
        </p:nvSpPr>
        <p:spPr>
          <a:xfrm>
            <a:off x="8042910" y="2942590"/>
            <a:ext cx="3274060" cy="398780"/>
          </a:xfrm>
          <a:prstGeom prst="rect">
            <a:avLst/>
          </a:prstGeom>
          <a:noFill/>
          <a:ln>
            <a:solidFill>
              <a:srgbClr val="FFFF00"/>
            </a:solidFill>
          </a:ln>
        </p:spPr>
        <p:txBody>
          <a:bodyPr wrap="square" rtlCol="0" anchor="t">
            <a:spAutoFit/>
          </a:bodyPr>
          <a:lstStyle/>
          <a:p>
            <a:pPr algn="ctr"/>
            <a:r>
              <a:rPr lang="en-US" altLang="en-US" sz="2000" b="1">
                <a:ln>
                  <a:solidFill>
                    <a:srgbClr val="C00000"/>
                  </a:solidFill>
                </a:ln>
                <a:solidFill>
                  <a:srgbClr val="E66F18"/>
                </a:solidFill>
                <a:effectLst>
                  <a:outerShdw blurRad="38100" dist="25400" dir="5400000" algn="ctr" rotWithShape="0">
                    <a:srgbClr val="6E747A">
                      <a:alpha val="43000"/>
                    </a:srgbClr>
                  </a:outerShdw>
                </a:effectLst>
              </a:rPr>
              <a:t>|rows</a:t>
            </a:r>
            <a:r>
              <a:rPr lang="en-US" altLang="en-US" sz="2000" b="1" baseline="-25000">
                <a:ln>
                  <a:solidFill>
                    <a:srgbClr val="C00000"/>
                  </a:solidFill>
                </a:ln>
                <a:solidFill>
                  <a:srgbClr val="E66F18"/>
                </a:solidFill>
                <a:effectLst>
                  <a:outerShdw blurRad="38100" dist="25400" dir="5400000" algn="ctr" rotWithShape="0">
                    <a:srgbClr val="6E747A">
                      <a:alpha val="43000"/>
                    </a:srgbClr>
                  </a:outerShdw>
                </a:effectLst>
              </a:rPr>
              <a:t>tab1</a:t>
            </a:r>
            <a:r>
              <a:rPr lang="en-US" altLang="en-US" sz="2000" b="1">
                <a:ln>
                  <a:solidFill>
                    <a:srgbClr val="C00000"/>
                  </a:solidFill>
                </a:ln>
                <a:solidFill>
                  <a:srgbClr val="E66F18"/>
                </a:solidFill>
                <a:effectLst>
                  <a:outerShdw blurRad="38100" dist="25400" dir="5400000" algn="ctr" rotWithShape="0">
                    <a:srgbClr val="6E747A">
                      <a:alpha val="43000"/>
                    </a:srgbClr>
                  </a:outerShdw>
                </a:effectLst>
              </a:rPr>
              <a:t>| = 3, sel = 1</a:t>
            </a:r>
            <a:endParaRPr lang="en-US" altLang="en-US" sz="2000" b="1">
              <a:ln>
                <a:solidFill>
                  <a:srgbClr val="C00000"/>
                </a:solidFill>
              </a:ln>
              <a:solidFill>
                <a:srgbClr val="E66F18"/>
              </a:solidFill>
              <a:effectLst>
                <a:outerShdw blurRad="38100" dist="25400" dir="5400000" algn="ctr" rotWithShape="0">
                  <a:srgbClr val="6E747A">
                    <a:alpha val="43000"/>
                  </a:srgbClr>
                </a:outerShdw>
              </a:effectLst>
            </a:endParaRPr>
          </a:p>
        </p:txBody>
      </p:sp>
      <p:sp>
        <p:nvSpPr>
          <p:cNvPr id="18" name="Rectangle 17"/>
          <p:cNvSpPr/>
          <p:nvPr/>
        </p:nvSpPr>
        <p:spPr>
          <a:xfrm>
            <a:off x="8055610" y="3550920"/>
            <a:ext cx="3248025" cy="398780"/>
          </a:xfrm>
          <a:prstGeom prst="rect">
            <a:avLst/>
          </a:prstGeom>
          <a:noFill/>
          <a:ln>
            <a:solidFill>
              <a:srgbClr val="FFFF00"/>
            </a:solidFill>
          </a:ln>
        </p:spPr>
        <p:txBody>
          <a:bodyPr wrap="square" rtlCol="0" anchor="t">
            <a:spAutoFit/>
          </a:bodyPr>
          <a:lstStyle/>
          <a:p>
            <a:pPr algn="ctr"/>
            <a:r>
              <a:rPr lang="en-US" altLang="en-US" sz="2000" b="1">
                <a:ln>
                  <a:solidFill>
                    <a:srgbClr val="C00000"/>
                  </a:solidFill>
                </a:ln>
                <a:solidFill>
                  <a:srgbClr val="E66F18"/>
                </a:solidFill>
                <a:effectLst>
                  <a:outerShdw blurRad="38100" dist="25400" dir="5400000" algn="ctr" rotWithShape="0">
                    <a:srgbClr val="6E747A">
                      <a:alpha val="43000"/>
                    </a:srgbClr>
                  </a:outerShdw>
                </a:effectLst>
              </a:rPr>
              <a:t>|rows</a:t>
            </a:r>
            <a:r>
              <a:rPr lang="en-US" altLang="en-US" sz="2000" b="1" baseline="-25000">
                <a:ln>
                  <a:solidFill>
                    <a:srgbClr val="C00000"/>
                  </a:solidFill>
                </a:ln>
                <a:solidFill>
                  <a:srgbClr val="E66F18"/>
                </a:solidFill>
                <a:effectLst>
                  <a:outerShdw blurRad="38100" dist="25400" dir="5400000" algn="ctr" rotWithShape="0">
                    <a:srgbClr val="6E747A">
                      <a:alpha val="43000"/>
                    </a:srgbClr>
                  </a:outerShdw>
                </a:effectLst>
              </a:rPr>
              <a:t>tab2</a:t>
            </a:r>
            <a:r>
              <a:rPr lang="en-US" altLang="en-US" sz="2000" b="1">
                <a:ln>
                  <a:solidFill>
                    <a:srgbClr val="C00000"/>
                  </a:solidFill>
                </a:ln>
                <a:solidFill>
                  <a:srgbClr val="E66F18"/>
                </a:solidFill>
                <a:effectLst>
                  <a:outerShdw blurRad="38100" dist="25400" dir="5400000" algn="ctr" rotWithShape="0">
                    <a:srgbClr val="6E747A">
                      <a:alpha val="43000"/>
                    </a:srgbClr>
                  </a:outerShdw>
                </a:effectLst>
              </a:rPr>
              <a:t>| = 3, sel = 1</a:t>
            </a:r>
            <a:endParaRPr lang="en-US" altLang="en-US" sz="2000" b="1">
              <a:ln>
                <a:solidFill>
                  <a:srgbClr val="C00000"/>
                </a:solidFill>
              </a:ln>
              <a:solidFill>
                <a:srgbClr val="E66F18"/>
              </a:solidFill>
              <a:effectLst>
                <a:outerShdw blurRad="38100" dist="25400" dir="5400000" algn="ctr" rotWithShape="0">
                  <a:srgbClr val="6E747A">
                    <a:alpha val="43000"/>
                  </a:srgbClr>
                </a:outerShdw>
              </a:effectLst>
            </a:endParaRPr>
          </a:p>
        </p:txBody>
      </p:sp>
      <p:pic>
        <p:nvPicPr>
          <p:cNvPr id="8" name="Picture 7"/>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405890" y="2533650"/>
            <a:ext cx="5530850" cy="3272155"/>
          </a:xfrm>
          <a:prstGeom prst="rect">
            <a:avLst/>
          </a:prstGeom>
        </p:spPr>
      </p:pic>
      <p:sp>
        <p:nvSpPr>
          <p:cNvPr id="4" name="Text Box 3"/>
          <p:cNvSpPr txBox="1"/>
          <p:nvPr/>
        </p:nvSpPr>
        <p:spPr>
          <a:xfrm>
            <a:off x="6549390" y="6259195"/>
            <a:ext cx="4560570" cy="337185"/>
          </a:xfrm>
          <a:prstGeom prst="rect">
            <a:avLst/>
          </a:prstGeom>
          <a:noFill/>
        </p:spPr>
        <p:txBody>
          <a:bodyPr wrap="squar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rPr>
              <a:t>Основная проблема оптимизатора</a:t>
            </a:r>
            <a:endParaRPr lang="en-US" altLang="en-US" sz="1600" noProof="0">
              <a:ln w="12700" cmpd="sng">
                <a:solidFill>
                  <a:srgbClr val="E66F18"/>
                </a:solidFill>
                <a:prstDash val="solid"/>
              </a:ln>
              <a:solidFill>
                <a:srgbClr val="E66F18"/>
              </a:solidFill>
              <a:effectLst/>
              <a:uLnTx/>
              <a:uFillTx/>
              <a:latin typeface="Gilroy" pitchFamily="2" charset="0"/>
              <a:cs typeface="Gilroy" pitchFamily="2" charset="0"/>
              <a:sym typeface="+mn-ea"/>
            </a:endParaRPr>
          </a:p>
        </p:txBody>
      </p:sp>
      <p:sp>
        <p:nvSpPr>
          <p:cNvPr id="7" name="Text Box 6"/>
          <p:cNvSpPr txBox="1"/>
          <p:nvPr/>
        </p:nvSpPr>
        <p:spPr>
          <a:xfrm>
            <a:off x="1721168" y="6265545"/>
            <a:ext cx="3088640" cy="337185"/>
          </a:xfrm>
          <a:prstGeom prst="rect">
            <a:avLst/>
          </a:prstGeom>
          <a:noFill/>
        </p:spPr>
        <p:txBody>
          <a:bodyPr wrap="none" rtlCol="0" anchor="t">
            <a:spAutoFit/>
          </a:bodyPr>
          <a:lstStyle/>
          <a:p>
            <a:pPr marL="0" marR="0" lvl="0" indent="0" algn="ctr" defTabSz="1240155" rtl="0" eaLnBrk="1" fontAlgn="ctr" latinLnBrk="0" hangingPunct="1">
              <a:lnSpc>
                <a:spcPct val="100000"/>
              </a:lnSpc>
              <a:spcBef>
                <a:spcPts val="0"/>
              </a:spcBef>
              <a:spcAft>
                <a:spcPts val="0"/>
              </a:spcAft>
              <a:buClrTx/>
              <a:buSzTx/>
              <a:buFontTx/>
              <a:buNone/>
              <a:defRPr/>
            </a:pPr>
            <a:r>
              <a:rPr lang="en-US" altLang="en-US" sz="1600" noProof="0">
                <a:ln w="12700" cmpd="sng">
                  <a:solidFill>
                    <a:srgbClr val="C00000"/>
                  </a:solidFill>
                  <a:prstDash val="solid"/>
                </a:ln>
                <a:solidFill>
                  <a:srgbClr val="C00000"/>
                </a:solidFill>
                <a:effectLst/>
                <a:uLnTx/>
                <a:uFillTx/>
                <a:latin typeface="Cera CY"/>
                <a:sym typeface="+mn-ea"/>
              </a:rPr>
              <a:t>Как работает оптимизатор</a:t>
            </a:r>
            <a:endParaRPr lang="en-US" altLang="en-US" sz="1600" noProof="0">
              <a:ln w="12700" cmpd="sng">
                <a:solidFill>
                  <a:srgbClr val="C00000"/>
                </a:solidFill>
                <a:prstDash val="solid"/>
              </a:ln>
              <a:solidFill>
                <a:srgbClr val="C00000"/>
              </a:solidFill>
              <a:effectLst/>
              <a:uLnTx/>
              <a:uFillTx/>
              <a:latin typeface="Cera CY"/>
              <a:sym typeface="+mn-ea"/>
            </a:endParaRPr>
          </a:p>
        </p:txBody>
      </p:sp>
      <p:sp>
        <p:nvSpPr>
          <p:cNvPr id="2" name="Номер слайда 1"/>
          <p:cNvSpPr>
            <a:spLocks noGrp="1"/>
          </p:cNvSpPr>
          <p:nvPr>
            <p:ph type="sldNum" sz="quarter" idx="17"/>
          </p:nvPr>
        </p:nvSpPr>
        <p:spPr/>
        <p:txBody>
          <a:bodyPr/>
          <a:lstStyle/>
          <a:p>
            <a:fld id="{5922A24C-CA15-4196-882E-E2BB53882FD2}" type="slidenum">
              <a:rPr lang="ru-RU" smtClean="0">
                <a:latin typeface="Gilroy" pitchFamily="2" charset="0"/>
                <a:cs typeface="Gilroy" pitchFamily="2" charset="0"/>
              </a:rPr>
            </a:fld>
            <a:endParaRPr lang="ru-RU" dirty="0">
              <a:latin typeface="Gilroy" pitchFamily="2" charset="0"/>
              <a:cs typeface="Gilroy" pitchFamily="2" charset="0"/>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sld>
</file>

<file path=ppt/theme/theme1.xml><?xml version="1.0" encoding="utf-8"?>
<a:theme xmlns:a="http://schemas.openxmlformats.org/drawingml/2006/main" name="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PostgresPro">
      <a:dk1>
        <a:srgbClr val="000000"/>
      </a:dk1>
      <a:lt1>
        <a:srgbClr val="FFFFFF"/>
      </a:lt1>
      <a:dk2>
        <a:srgbClr val="041840"/>
      </a:dk2>
      <a:lt2>
        <a:srgbClr val="FEFFFE"/>
      </a:lt2>
      <a:accent1>
        <a:srgbClr val="EA006A"/>
      </a:accent1>
      <a:accent2>
        <a:srgbClr val="108FD0"/>
      </a:accent2>
      <a:accent3>
        <a:srgbClr val="185FEB"/>
      </a:accent3>
      <a:accent4>
        <a:srgbClr val="6A57C2"/>
      </a:accent4>
      <a:accent5>
        <a:srgbClr val="003B50"/>
      </a:accent5>
      <a:accent6>
        <a:srgbClr val="E292B3"/>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18628</Words>
  <Application>WPS Presentation</Application>
  <PresentationFormat>Широкоэкранный</PresentationFormat>
  <Paragraphs>897</Paragraphs>
  <Slides>74</Slides>
  <Notes>34</Notes>
  <HiddenSlides>0</HiddenSlides>
  <MMClips>5</MMClips>
  <ScaleCrop>false</ScaleCrop>
  <HeadingPairs>
    <vt:vector size="6" baseType="variant">
      <vt:variant>
        <vt:lpstr>已用的字体</vt:lpstr>
      </vt:variant>
      <vt:variant>
        <vt:i4>28</vt:i4>
      </vt:variant>
      <vt:variant>
        <vt:lpstr>主题</vt:lpstr>
      </vt:variant>
      <vt:variant>
        <vt:i4>3</vt:i4>
      </vt:variant>
      <vt:variant>
        <vt:lpstr>幻灯片标题</vt:lpstr>
      </vt:variant>
      <vt:variant>
        <vt:i4>74</vt:i4>
      </vt:variant>
    </vt:vector>
  </HeadingPairs>
  <TitlesOfParts>
    <vt:vector size="105" baseType="lpstr">
      <vt:lpstr>Arial</vt:lpstr>
      <vt:lpstr>SimSun</vt:lpstr>
      <vt:lpstr>Wingdings</vt:lpstr>
      <vt:lpstr>Gilroy</vt:lpstr>
      <vt:lpstr>GILROY-MEDIUM</vt:lpstr>
      <vt:lpstr>Cera CY</vt:lpstr>
      <vt:lpstr>Courier New</vt:lpstr>
      <vt:lpstr>Calibri</vt:lpstr>
      <vt:lpstr>Times New Roman</vt:lpstr>
      <vt:lpstr>Segoe UI</vt:lpstr>
      <vt:lpstr>Montserrat</vt:lpstr>
      <vt:lpstr>ROBOTO LIGHT2001047 LIGHT</vt:lpstr>
      <vt:lpstr>Epilogue Bold</vt:lpstr>
      <vt:lpstr>DejaVu Sans Mono</vt:lpstr>
      <vt:lpstr>Monospace</vt:lpstr>
      <vt:lpstr>mononoki</vt:lpstr>
      <vt:lpstr>Montserrat Medium</vt:lpstr>
      <vt:lpstr>Gubbi</vt:lpstr>
      <vt:lpstr>DejaVu Sans</vt:lpstr>
      <vt:lpstr>Phetsarath OT</vt:lpstr>
      <vt:lpstr>微软雅黑</vt:lpstr>
      <vt:lpstr>Droid Sans Fallback</vt:lpstr>
      <vt:lpstr/>
      <vt:lpstr>Arial Unicode MS</vt:lpstr>
      <vt:lpstr>Calibri Light</vt:lpstr>
      <vt:lpstr>Calibri</vt:lpstr>
      <vt:lpstr>FreeSans</vt:lpstr>
      <vt:lpstr>Standard Symbols PS</vt:lpstr>
      <vt:lpstr>Тема Office</vt:lpstr>
      <vt:lpstr>1_Тема Office</vt:lpstr>
      <vt:lpstr>2_Тема Office</vt:lpstr>
      <vt:lpstr>PowerPoint 演示文稿</vt:lpstr>
      <vt:lpstr>План доклада</vt:lpstr>
      <vt:lpstr>PowerPoint 演示文稿</vt:lpstr>
      <vt:lpstr>Устройство оптимизатора</vt:lpstr>
      <vt:lpstr>Как работает оптимизатор</vt:lpstr>
      <vt:lpstr>Как работает оптимизатор</vt:lpstr>
      <vt:lpstr>Как работает оптимизатор</vt:lpstr>
      <vt:lpstr>Что такое кардинальность и селективность</vt:lpstr>
      <vt:lpstr>Что такое кардинальность и селективность </vt:lpstr>
      <vt:lpstr>Что такое кардинальность и селективность</vt:lpstr>
      <vt:lpstr>Статистика</vt:lpstr>
      <vt:lpstr> Статистика: Most Common Values </vt:lpstr>
      <vt:lpstr> Статистика: Гистограмма</vt:lpstr>
      <vt:lpstr>Статистка: гистограмма и MCV</vt:lpstr>
      <vt:lpstr>Как считается кардинальность</vt:lpstr>
      <vt:lpstr> Расчет стоимости </vt:lpstr>
      <vt:lpstr> Расчет стоимости </vt:lpstr>
      <vt:lpstr> Расчет стоимости </vt:lpstr>
      <vt:lpstr>Итак, проблема</vt:lpstr>
      <vt:lpstr>Итак, проблема</vt:lpstr>
      <vt:lpstr>Итак, проблема</vt:lpstr>
      <vt:lpstr>Итак, проблема</vt:lpstr>
      <vt:lpstr>Итак, проблема</vt:lpstr>
      <vt:lpstr>PowerPoint 演示文稿</vt:lpstr>
      <vt:lpstr>Решения от PostgreSQL</vt:lpstr>
      <vt:lpstr>О GEQO</vt:lpstr>
      <vt:lpstr>Решения от PostgresPro Enterprise </vt:lpstr>
      <vt:lpstr>Решения от PostgresPro Enterprise </vt:lpstr>
      <vt:lpstr>Решения от PostgresPro Enterprise </vt:lpstr>
      <vt:lpstr>Решения от PostgresPro Enterprise </vt:lpstr>
      <vt:lpstr>Решения от PostgresPro Enterprise </vt:lpstr>
      <vt:lpstr>Решения от PostgresPro Enterprise </vt:lpstr>
      <vt:lpstr>PowerPoint 演示文稿</vt:lpstr>
      <vt:lpstr>Устройство оптимизатора</vt:lpstr>
      <vt:lpstr>Устройство реплана</vt:lpstr>
      <vt:lpstr>Конечность алгоритма</vt:lpstr>
      <vt:lpstr>Параметры Replan</vt:lpstr>
      <vt:lpstr>PowerPoint 演示文稿</vt:lpstr>
      <vt:lpstr>Больше о Replan. Исходная база</vt:lpstr>
      <vt:lpstr>Представление запроса</vt:lpstr>
      <vt:lpstr>Представление запроса</vt:lpstr>
      <vt:lpstr> Explain запроса с репланом в терминале</vt:lpstr>
      <vt:lpstr>PowerPoint 演示文稿</vt:lpstr>
      <vt:lpstr>PowerPoint 演示文稿</vt:lpstr>
      <vt:lpstr>Основная проблема в оверэстимации</vt:lpstr>
      <vt:lpstr>Улучшать нечего</vt:lpstr>
      <vt:lpstr>Что Replan вылечить не сможет</vt:lpstr>
      <vt:lpstr>Стоит попробовать другие решения</vt:lpstr>
      <vt:lpstr>PowerPoint 演示文稿</vt:lpstr>
      <vt:lpstr>Тестирование на Join Order Benchmark </vt:lpstr>
      <vt:lpstr>Тестирование на Join Order Benchmark </vt:lpstr>
      <vt:lpstr>Тестирование на Join Order Benchmark </vt:lpstr>
      <vt:lpstr>Тестирование на Join Order Benchmark </vt:lpstr>
      <vt:lpstr>PowerPoint 演示文稿</vt:lpstr>
      <vt:lpstr>Непонятный запрос из мира 1С</vt:lpstr>
      <vt:lpstr>Как я вижу запрос</vt:lpstr>
      <vt:lpstr>Попытка выполнить запрос с помощью AQO</vt:lpstr>
      <vt:lpstr>Пробуем выполнить Replan</vt:lpstr>
      <vt:lpstr>Итог</vt:lpstr>
      <vt:lpstr>Итог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Где можно посмотреть Replan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Анастасия Лобанова</dc:creator>
  <cp:lastModifiedBy>alena</cp:lastModifiedBy>
  <cp:revision>743</cp:revision>
  <cp:lastPrinted>2023-09-24T10:18:54Z</cp:lastPrinted>
  <dcterms:created xsi:type="dcterms:W3CDTF">2023-09-24T10:18:54Z</dcterms:created>
  <dcterms:modified xsi:type="dcterms:W3CDTF">2023-09-24T10:18:54Z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